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notesMaster" Target="notesMasters/notesMaster1.xml" /><Relationship Id="rId39" Type="http://schemas.openxmlformats.org/officeDocument/2006/relationships/tableStyles" Target="tableStyles.xml" /><Relationship Id="rId38" Type="http://schemas.openxmlformats.org/officeDocument/2006/relationships/theme" Target="theme/theme1.xml" /><Relationship Id="rId1" Type="http://schemas.openxmlformats.org/officeDocument/2006/relationships/slideMaster" Target="slideMasters/slideMaster1.xml" /><Relationship Id="rId37" Type="http://schemas.openxmlformats.org/officeDocument/2006/relationships/viewProps" Target="viewProps.xml" /><Relationship Id="rId3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a:p>
            <a:pPr lvl="0" marL="0" indent="0">
              <a:buNone/>
            </a:pPr>
          </a:p>
          <a:p>
            <a:pPr lvl="0" marL="0" indent="0">
              <a:buNone/>
            </a:pPr>
            <a:r>
              <a:rPr/>
              <a:t>This</a:t>
            </a:r>
            <a:r>
              <a:rPr/>
              <a:t> </a:t>
            </a:r>
            <a:r>
              <a:rPr/>
              <a:t>is</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r>
              <a:rPr/>
              <a:t> </a:t>
            </a:r>
            <a:r>
              <a:rPr/>
              <a:t>You</a:t>
            </a:r>
            <a:r>
              <a:rPr/>
              <a:t> </a:t>
            </a:r>
            <a:r>
              <a:rPr/>
              <a:t>will</a:t>
            </a:r>
            <a:r>
              <a:rPr/>
              <a:t> </a:t>
            </a:r>
            <a:r>
              <a:rPr/>
              <a:t>handle</a:t>
            </a:r>
            <a:r>
              <a:rPr/>
              <a:t> </a:t>
            </a:r>
            <a:r>
              <a:rPr/>
              <a:t>this</a:t>
            </a:r>
            <a:r>
              <a:rPr/>
              <a:t> </a:t>
            </a:r>
            <a:r>
              <a:rPr/>
              <a:t>differently.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No</a:t>
            </a:r>
            <a:r>
              <a:rPr/>
              <a:t> </a:t>
            </a:r>
            <a:r>
              <a:rPr/>
              <a:t>self</a:t>
            </a:r>
            <a:r>
              <a:rPr/>
              <a:t> </a:t>
            </a:r>
            <a:r>
              <a:rPr/>
              <a:t>report</a:t>
            </a:r>
            <a:r>
              <a:rPr/>
              <a:t> </a:t>
            </a:r>
            <a:r>
              <a:rPr/>
              <a:t>is</a:t>
            </a:r>
            <a:r>
              <a:rPr/>
              <a:t> </a:t>
            </a:r>
            <a:r>
              <a:rPr/>
              <a:t>possible</a:t>
            </a:r>
            <a:r>
              <a:rPr/>
              <a:t> </a:t>
            </a:r>
            <a:r>
              <a:rPr/>
              <a:t>for</a:t>
            </a:r>
            <a:r>
              <a:rPr/>
              <a:t> </a:t>
            </a:r>
            <a:r>
              <a:rPr/>
              <a:t>a</a:t>
            </a:r>
            <a:r>
              <a:rPr/>
              <a:t> </a:t>
            </a:r>
            <a:r>
              <a:rPr/>
              <a:t>person</a:t>
            </a:r>
            <a:r>
              <a:rPr/>
              <a:t> </a:t>
            </a:r>
            <a:r>
              <a:rPr/>
              <a:t>who</a:t>
            </a:r>
            <a:r>
              <a:rPr/>
              <a:t> </a:t>
            </a:r>
            <a:r>
              <a:rPr/>
              <a:t>is</a:t>
            </a:r>
            <a:r>
              <a:rPr/>
              <a:t> </a:t>
            </a:r>
            <a:r>
              <a:rPr/>
              <a:t>one</a:t>
            </a:r>
            <a:r>
              <a:rPr/>
              <a:t> </a:t>
            </a:r>
            <a:r>
              <a:rPr/>
              <a:t>minute</a:t>
            </a:r>
            <a:r>
              <a:rPr/>
              <a:t> </a:t>
            </a:r>
            <a:r>
              <a:rPr/>
              <a:t>old,</a:t>
            </a:r>
            <a:r>
              <a:rPr/>
              <a:t> </a:t>
            </a:r>
            <a:r>
              <a:rPr/>
              <a:t>so</a:t>
            </a:r>
            <a:r>
              <a:rPr/>
              <a:t> </a:t>
            </a:r>
            <a:r>
              <a:rPr/>
              <a:t>it</a:t>
            </a:r>
            <a:r>
              <a:rPr/>
              <a:t> </a:t>
            </a:r>
            <a:r>
              <a:rPr/>
              <a:t>has</a:t>
            </a:r>
            <a:r>
              <a:rPr/>
              <a:t> </a:t>
            </a:r>
            <a:r>
              <a:rPr/>
              <a:t>to</a:t>
            </a:r>
            <a:r>
              <a:rPr/>
              <a:t> </a:t>
            </a:r>
            <a:r>
              <a:rPr/>
              <a:t>be</a:t>
            </a:r>
            <a:r>
              <a:rPr/>
              <a:t> </a:t>
            </a:r>
            <a:r>
              <a:rPr/>
              <a:t>measured</a:t>
            </a:r>
            <a:r>
              <a:rPr/>
              <a:t> </a:t>
            </a:r>
            <a:r>
              <a:rPr/>
              <a:t>by</a:t>
            </a:r>
            <a:r>
              <a:rPr/>
              <a:t> </a:t>
            </a:r>
            <a:r>
              <a:rPr/>
              <a:t>an</a:t>
            </a:r>
            <a:r>
              <a:rPr/>
              <a:t> </a:t>
            </a:r>
            <a:r>
              <a:rPr/>
              <a:t>outsider.</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Practical</a:t>
            </a:r>
            <a:r>
              <a:rPr/>
              <a:t> </a:t>
            </a:r>
            <a:r>
              <a:rPr/>
              <a:t>advice</a:t>
            </a:r>
            <a:r>
              <a:rPr/>
              <a:t> </a:t>
            </a:r>
            <a:r>
              <a:rPr/>
              <a:t>for</a:t>
            </a:r>
            <a:r>
              <a:rPr/>
              <a:t> </a:t>
            </a:r>
            <a:r>
              <a:rPr/>
              <a:t>establishing</a:t>
            </a:r>
            <a:r>
              <a:rPr/>
              <a:t> </a:t>
            </a:r>
            <a:r>
              <a:rPr/>
              <a:t>reliability</a:t>
            </a:r>
            <a:r>
              <a:rPr/>
              <a:t> </a:t>
            </a:r>
            <a:r>
              <a:rPr/>
              <a:t>and</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apgar.png" id="0" name="Picture 1"/>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Apgar</a:t>
            </a:r>
            <a:r>
              <a:rPr/>
              <a:t> </a:t>
            </a:r>
            <a:r>
              <a:rPr/>
              <a:t>score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bbps.png" id="0" name="Picture 1"/>
          <p:cNvPicPr>
            <a:picLocks noGrp="1" noChangeAspect="1"/>
          </p:cNvPicPr>
          <p:nvPr/>
        </p:nvPicPr>
        <p:blipFill>
          <a:blip r:embed="rId3"/>
          <a:stretch>
            <a:fillRect/>
          </a:stretch>
        </p:blipFill>
        <p:spPr bwMode="auto">
          <a:xfrm>
            <a:off x="1689100" y="1600200"/>
            <a:ext cx="576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When should you demand proof of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a:p>
            <a:pPr lvl="1"/>
            <a:r>
              <a:rPr/>
              <a:t>Approaches to establish reliability</a:t>
            </a:r>
          </a:p>
          <a:p>
            <a:pPr lvl="1"/>
            <a:r>
              <a:rPr/>
              <a:t>Theory behind validity studies</a:t>
            </a:r>
          </a:p>
          <a:p>
            <a:pPr lvl="1"/>
            <a:r>
              <a:rPr/>
              <a:t>Approaches to establish validity</a:t>
            </a:r>
          </a:p>
          <a:p>
            <a:pPr lvl="1"/>
            <a:r>
              <a:rPr/>
              <a:t>When can you rely on previous literature?</a:t>
            </a:r>
          </a:p>
          <a:p>
            <a:pPr lvl="1"/>
            <a:r>
              <a:rPr/>
              <a:t>Four case studies</a:t>
            </a:r>
          </a:p>
          <a:p>
            <a:pPr lvl="0" marL="0" indent="0">
              <a:buNone/>
            </a:pPr>
            <a:r>
              <a:rPr/>
              <a:t>Here is the abstract of this talk, which I am placing in the speaker notes just to serve as a reminder to me of what I should be sure to cover.</a:t>
            </a:r>
          </a:p>
          <a:p>
            <a:pPr lvl="0" marL="0" indent="0">
              <a:buNone/>
            </a:pPr>
            <a:r>
              <a:rPr/>
              <a:t>"Practical advice for establishing reliability and validity</a:t>
            </a:r>
          </a:p>
          <a:p>
            <a:pPr lvl="0" marL="0" indent="0">
              <a:buNone/>
            </a:pPr>
            <a:r>
              <a:rPr/>
              <a:t>You may feel confused about the process of establishing reliability and validity of the measurements that you use in your research study. It is probably caused by the dizzying number of choices available to you. Here’s some practical advice. Reliability and validity are very important, but you can skip the effort entirely for some measurements. Furthermore, some approaches to reliability and validity only make sense for a composite measurement and can be safely skipped for an individual or univariate measurement. For the rest of your measurements, a key distinction is between researcher observation and self-reported information. Some measures of reliability work only for researcher observation and others work only for self-reported information. This talk will outline the steps that you follow in establishing reliability and validity with special emphasis on when you can safely skip some of these steps.</a:t>
            </a:r>
          </a:p>
          <a:p>
            <a:pPr lvl="0" marL="0" indent="0">
              <a:buNone/>
            </a:pPr>
            <a:r>
              <a:rPr/>
              <a:t>Note: I need to add back into the YAML header the following line reference_doc: ../doc/template.pptx "</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NES</a:t>
            </a:r>
          </a:p>
        </p:txBody>
      </p:sp>
      <p:pic>
        <p:nvPicPr>
          <p:cNvPr descr="../images/nes-magnified.png" id="0" name="Picture 1"/>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r>
              <a:rPr/>
              <a:t> </a:t>
            </a:r>
            <a:r>
              <a:rPr/>
              <a:t>magnified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pain-scale.png" id="0" name="Picture 1"/>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Pain</a:t>
            </a:r>
            <a:r>
              <a:rPr/>
              <a:t> </a:t>
            </a:r>
            <a:r>
              <a:rPr/>
              <a:t>scale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BBPS</a:t>
            </a:r>
          </a:p>
        </p:txBody>
      </p:sp>
      <p:sp>
        <p:nvSpPr>
          <p:cNvPr id="3" name="Content Placeholder 2"/>
          <p:cNvSpPr>
            <a:spLocks noGrp="1"/>
          </p:cNvSpPr>
          <p:nvPr>
            <p:ph idx="1"/>
          </p:nvPr>
        </p:nvSpPr>
        <p:spPr/>
        <p:txBody>
          <a:bodyPr/>
          <a:lstStyle/>
          <a:p>
            <a:pPr lvl="0" marL="0" indent="0">
              <a:buNone/>
            </a:pPr>
            <a:r>
              <a:rPr/>
              <a:t>[Excerpt from ]</a:t>
            </a:r>
          </a:p>
          <a:p>
            <a:pPr lvl="0" marL="0" indent="0">
              <a:buNone/>
            </a:pPr>
            <a:r>
              <a:rPr/>
              <a:t>1: Lai EJ, Calderwood AH, Doros G, Fix OK, Jacobson BC. The Boston bowel preparation scale: a valid and reliable instrument for colonoscopy-oriented research. Gastrointest Endosc. 2009 Mar;69(3 Pt 2):620-5. doi: 10.1016/j.gie.2008.05.057. Epub 2009 Jan 10. PubMed PMID: 19136102; PubMed Central PMCID: PMC2763922.</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dcterms:created xsi:type="dcterms:W3CDTF">2019-11-11T17:18:25Z</dcterms:created>
  <dcterms:modified xsi:type="dcterms:W3CDTF">2019-11-11T17:18:25Z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