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handoutMasterIdLst>
    <p:handoutMasterId r:id="rId49"/>
  </p:handoutMasterIdLst>
  <p:sldIdLst>
    <p:sldId id="259"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7427"/>
    <a:srgbClr val="236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58" y="610"/>
      </p:cViewPr>
      <p:guideLst>
        <p:guide orient="horz" pos="1620"/>
        <p:guide pos="2880"/>
      </p:guideLst>
    </p:cSldViewPr>
  </p:slideViewPr>
  <p:notesTextViewPr>
    <p:cViewPr>
      <p:scale>
        <a:sx n="1" d="1"/>
        <a:sy n="1" d="1"/>
      </p:scale>
      <p:origin x="0" y="0"/>
    </p:cViewPr>
  </p:notesTextViewPr>
  <p:notesViewPr>
    <p:cSldViewPr>
      <p:cViewPr varScale="1">
        <p:scale>
          <a:sx n="118" d="100"/>
          <a:sy n="118" d="100"/>
        </p:scale>
        <p:origin x="-232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5181600" y="0"/>
            <a:ext cx="3962400" cy="342900"/>
          </a:xfrm>
          <a:prstGeom prst="rect">
            <a:avLst/>
          </a:prstGeom>
        </p:spPr>
        <p:txBody>
          <a:bodyPr vert="horz" lIns="91440" tIns="45720" rIns="91440" bIns="45720" rtlCol="0" anchor="ctr"/>
          <a:lstStyle>
            <a:lvl1pPr algn="r">
              <a:defRPr sz="1200"/>
            </a:lvl1pPr>
          </a:lstStyle>
          <a:p>
            <a:fld id="{5433E47C-241B-4E11-AB19-57B40CAC15ED}" type="datetimeFigureOut">
              <a:rPr lang="en-US" smtClean="0"/>
              <a:pPr/>
              <a:t>11/13/2019</a:t>
            </a:fld>
            <a:endParaRPr lang="en-US" dirty="0"/>
          </a:p>
        </p:txBody>
      </p:sp>
      <p:sp>
        <p:nvSpPr>
          <p:cNvPr id="4" name="Footer Placeholder 3"/>
          <p:cNvSpPr>
            <a:spLocks noGrp="1"/>
          </p:cNvSpPr>
          <p:nvPr>
            <p:ph type="ftr" sz="quarter" idx="2"/>
          </p:nvPr>
        </p:nvSpPr>
        <p:spPr>
          <a:xfrm>
            <a:off x="2082800" y="6438900"/>
            <a:ext cx="4978400" cy="342900"/>
          </a:xfrm>
          <a:prstGeom prst="rect">
            <a:avLst/>
          </a:prstGeom>
        </p:spPr>
        <p:txBody>
          <a:bodyPr vert="horz" lIns="91440" tIns="45720" rIns="91440" bIns="45720" rtlCol="0" anchor="ctr"/>
          <a:lstStyle>
            <a:lvl1pPr algn="l">
              <a:defRPr sz="1200"/>
            </a:lvl1pPr>
          </a:lstStyle>
          <a:p>
            <a:pPr algn="ctr"/>
            <a:r>
              <a:rPr lang="en-US" dirty="0"/>
              <a:t>©2018 Your Name | https://TheAnalysisFactor.com</a:t>
            </a:r>
          </a:p>
        </p:txBody>
      </p:sp>
      <p:sp>
        <p:nvSpPr>
          <p:cNvPr id="5" name="Slide Number Placeholder 4"/>
          <p:cNvSpPr>
            <a:spLocks noGrp="1"/>
          </p:cNvSpPr>
          <p:nvPr>
            <p:ph type="sldNum" sz="quarter" idx="3"/>
          </p:nvPr>
        </p:nvSpPr>
        <p:spPr>
          <a:xfrm>
            <a:off x="5179484" y="6438900"/>
            <a:ext cx="3962400" cy="342900"/>
          </a:xfrm>
          <a:prstGeom prst="rect">
            <a:avLst/>
          </a:prstGeom>
        </p:spPr>
        <p:txBody>
          <a:bodyPr vert="horz" lIns="91440" tIns="45720" rIns="91440" bIns="45720" rtlCol="0" anchor="ctr"/>
          <a:lstStyle>
            <a:lvl1pPr algn="r">
              <a:defRPr sz="1200"/>
            </a:lvl1pPr>
          </a:lstStyle>
          <a:p>
            <a:fld id="{F353F378-8247-43A4-BD9B-595771D46184}"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5" y="6384294"/>
            <a:ext cx="1524000" cy="478073"/>
          </a:xfrm>
          <a:prstGeom prst="rect">
            <a:avLst/>
          </a:prstGeom>
        </p:spPr>
      </p:pic>
    </p:spTree>
    <p:extLst>
      <p:ext uri="{BB962C8B-B14F-4D97-AF65-F5344CB8AC3E}">
        <p14:creationId xmlns:p14="http://schemas.microsoft.com/office/powerpoint/2010/main" val="1821796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93418D3-0359-4F30-9163-C2194203E287}" type="datetimeFigureOut">
              <a:rPr lang="en-US" smtClean="0"/>
              <a:t>11/13/2019</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8AFC2C6-1385-4E93-BAF5-89E0D30AF050}" type="slidenum">
              <a:rPr lang="en-US" smtClean="0"/>
              <a:t>‹#›</a:t>
            </a:fld>
            <a:endParaRPr lang="en-US"/>
          </a:p>
        </p:txBody>
      </p:sp>
    </p:spTree>
    <p:extLst>
      <p:ext uri="{BB962C8B-B14F-4D97-AF65-F5344CB8AC3E}">
        <p14:creationId xmlns:p14="http://schemas.microsoft.com/office/powerpoint/2010/main" val="262766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Note: add a template with the following line </a:t>
            </a:r>
            <a:r>
              <a:rPr lang="en-US" dirty="0" err="1"/>
              <a:t>reference_doc</a:t>
            </a:r>
            <a:r>
              <a:rPr lang="en-US" dirty="0"/>
              <a:t>: T#015 STSP-PPT-Wide-Template.potx</a:t>
            </a:r>
          </a:p>
          <a:p>
            <a:pPr marL="0" lvl="0" indent="0">
              <a:buNone/>
            </a:pPr>
            <a:endParaRPr lang="en-US" dirty="0"/>
          </a:p>
          <a:p>
            <a:pPr marL="0" lvl="0" indent="0">
              <a:buNone/>
            </a:pPr>
            <a:r>
              <a:rPr lang="en-US" dirty="0"/>
              <a:t>Here is the abstract of this talk, which I am placing in the speaker notes just to serve as a reminder to me of what I should be sure to cover.</a:t>
            </a:r>
          </a:p>
          <a:p>
            <a:pPr marL="0" lvl="0" indent="0">
              <a:buNone/>
            </a:pPr>
            <a:endParaRPr lang="en-US" dirty="0"/>
          </a:p>
          <a:p>
            <a:pPr marL="0" lvl="0" indent="0">
              <a:buNone/>
            </a:pPr>
            <a:r>
              <a:rPr lang="en-US" dirty="0"/>
              <a:t>"Practical advice for establishing reliability and validity</a:t>
            </a:r>
          </a:p>
          <a:p>
            <a:pPr marL="0" lvl="0" indent="0">
              <a:buNone/>
            </a:pPr>
            <a:endParaRPr lang="en-US" dirty="0"/>
          </a:p>
          <a:p>
            <a:pPr marL="0" lvl="0" indent="0">
              <a:buNone/>
            </a:pPr>
            <a:r>
              <a:rPr lang="en-US" dirty="0"/>
              <a:t>You may feel confused about the process of establishing reliability and validity of the measurements that you use in your research study. It is probably caused by the dizzying number of choices available to you. Here’s some practical advice. Reliability and validity are very important, but you can skip the effort entirely for some measurements. Furthermore, some approaches to reliability and validity only make sense for a composite measurement and can be safely skipped for an individual or univariate measurement. For the rest of your measurements, a key distinction is between researcher observation and self-reported information. Some measures of reliability work only for researcher observation and others work only for self-reported information. This talk will outline the steps that you follow in establishing reliability and validity with special emphasis on when you can safely skip some of these steps.</a:t>
            </a:r>
          </a:p>
          <a:p>
            <a:pPr marL="0" lvl="0" indent="0">
              <a:buNone/>
            </a:pPr>
            <a:endParaRPr lang="en-US" dirty="0"/>
          </a:p>
          <a:p>
            <a:pPr marL="0" lvl="0" indent="0">
              <a:buNone/>
            </a:pPr>
            <a:r>
              <a:rPr lang="en-US" dirty="0"/>
              <a:t>Note: I need to add back into the YAML header the following line "</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a:t>
            </a:fld>
            <a:endParaRPr lang="en-US"/>
          </a:p>
        </p:txBody>
      </p:sp>
    </p:spTree>
    <p:extLst>
      <p:ext uri="{BB962C8B-B14F-4D97-AF65-F5344CB8AC3E}">
        <p14:creationId xmlns:p14="http://schemas.microsoft.com/office/powerpoint/2010/main" val="3325129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Here’s a careful look at the four values. O means that you can’t see anything because of the presence of solid stool (somebody didn’t fast like they should have!) and 3 means only small fragments of stool or opaque liquid. You don’t want a zero because they’ll make you do the colonoscopy all over again. By the way, there were some pictures in this article and I did not include them in this talk. Thank me for this later.</a:t>
            </a:r>
          </a:p>
          <a:p>
            <a:pPr marL="0" lvl="0" indent="0">
              <a:buNone/>
            </a:pPr>
            <a:endParaRPr lang="en-US" dirty="0"/>
          </a:p>
          <a:p>
            <a:pPr marL="0" lvl="0" indent="0">
              <a:buNone/>
            </a:pPr>
            <a:r>
              <a:rPr lang="en-US" dirty="0"/>
              <a:t>This is an example of a physician report. No self report is available here. But you still want to examine reliability and validity because this does have the potential to be perceived as subjective.</a:t>
            </a:r>
          </a:p>
          <a:p>
            <a:pPr marL="0" lvl="0" indent="0">
              <a:buNone/>
            </a:pPr>
            <a:endParaRPr lang="en-US" dirty="0"/>
          </a:p>
          <a:p>
            <a:pPr marL="0" lvl="0" indent="0">
              <a:buNone/>
            </a:pPr>
            <a:r>
              <a:rPr lang="en-US" dirty="0"/>
              <a:t>Note also that, unlike the Apgar score, this is not a composite measure. There is a single number that you get.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11</a:t>
            </a:fld>
            <a:endParaRPr lang="en-US"/>
          </a:p>
        </p:txBody>
      </p:sp>
    </p:spTree>
    <p:extLst>
      <p:ext uri="{BB962C8B-B14F-4D97-AF65-F5344CB8AC3E}">
        <p14:creationId xmlns:p14="http://schemas.microsoft.com/office/powerpoint/2010/main" val="2146736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When you measure something, you want that measurement to be consistent, precise, and stable. You don’t want something that changes as the phases of the moon change. You don’t want a measurement that changes depending on who the attending physician is. You don’t want a measurement that changes depending on any environmental factors that are extraneous to what you are measuring.</a:t>
            </a:r>
          </a:p>
          <a:p>
            <a:pPr marL="0" lvl="0" indent="0">
              <a:buNone/>
            </a:pPr>
            <a:endParaRPr lang="en-US" dirty="0"/>
          </a:p>
          <a:p>
            <a:pPr marL="0" lvl="0" indent="0">
              <a:buNone/>
            </a:pPr>
            <a:r>
              <a:rPr lang="en-US" dirty="0"/>
              <a:t>If your measure is not stable, then you have difficulty in assessing whether a change in that measurement is due to your intervention or due to the phases of the moon.</a:t>
            </a:r>
          </a:p>
          <a:p>
            <a:pPr marL="0" lvl="0" indent="0">
              <a:buNone/>
            </a:pPr>
            <a:endParaRPr lang="en-US" dirty="0"/>
          </a:p>
          <a:p>
            <a:pPr marL="0" lvl="0" indent="0">
              <a:buNone/>
            </a:pPr>
            <a:r>
              <a:rPr lang="en-US" dirty="0"/>
              <a:t>Most measures of reliability rely on the true value model. This model says that the observed value of a measurement is equal to the true value plus measurement error. A measurement is reliable if the measurement error is small. Since the true value is almost always unknown, it is only a hypothetical model.</a:t>
            </a:r>
          </a:p>
          <a:p>
            <a:pPr marL="0" lvl="0" indent="0">
              <a:buNone/>
            </a:pPr>
            <a:endParaRPr lang="en-US" dirty="0"/>
          </a:p>
          <a:p>
            <a:pPr marL="0" lvl="0" indent="0">
              <a:buNone/>
            </a:pPr>
            <a:r>
              <a:rPr lang="en-US" dirty="0"/>
              <a:t>Your book talks about a reliability coefficient which is the variance of the true scores in a population divided by the variance of the observed scores in a population. Measurement error guarantees that the numerator is always less than or equal to the denominator. The reliability coefficient is equal to one only if there is no measurement error.</a:t>
            </a:r>
          </a:p>
          <a:p>
            <a:pPr marL="0" lvl="0" indent="0">
              <a:buNone/>
            </a:pPr>
            <a:endParaRPr lang="en-US" dirty="0"/>
          </a:p>
          <a:p>
            <a:pPr marL="0" lvl="0" indent="0">
              <a:buNone/>
            </a:pPr>
            <a:r>
              <a:rPr lang="en-US" dirty="0"/>
              <a:t>You should not be too surprised to find out that the reliability coefficient is a hypothetical value and can never be measured directly. But there are several indirect approaches.</a:t>
            </a:r>
          </a:p>
          <a:p>
            <a:pPr marL="0" lvl="0" indent="0">
              <a:buNone/>
            </a:pPr>
            <a:endParaRPr lang="en-US" dirty="0"/>
          </a:p>
          <a:p>
            <a:pPr marL="0" lvl="0" indent="0">
              <a:buNone/>
            </a:pPr>
            <a:r>
              <a:rPr lang="en-US" dirty="0"/>
              <a:t>One thing you need to keep in mind is that the reliability coefficient is dependent on the population it is based on. This is very important. Change the population and you change the reliability coefficient. Something with a great reliability coefficient in a population of college students might be terrible in a population with limited literacy skills, for example.</a:t>
            </a:r>
          </a:p>
        </p:txBody>
      </p:sp>
      <p:sp>
        <p:nvSpPr>
          <p:cNvPr id="4" name="Slide Number Placeholder 3"/>
          <p:cNvSpPr>
            <a:spLocks noGrp="1"/>
          </p:cNvSpPr>
          <p:nvPr>
            <p:ph type="sldNum" sz="quarter" idx="10"/>
          </p:nvPr>
        </p:nvSpPr>
        <p:spPr/>
        <p:txBody>
          <a:bodyPr/>
          <a:lstStyle/>
          <a:p>
            <a:fld id="{08AFC2C6-1385-4E93-BAF5-89E0D30AF050}" type="slidenum">
              <a:rPr lang="en-US" smtClean="0"/>
              <a:t>12</a:t>
            </a:fld>
            <a:endParaRPr lang="en-US"/>
          </a:p>
        </p:txBody>
      </p:sp>
    </p:spTree>
    <p:extLst>
      <p:ext uri="{BB962C8B-B14F-4D97-AF65-F5344CB8AC3E}">
        <p14:creationId xmlns:p14="http://schemas.microsoft.com/office/powerpoint/2010/main" val="1236584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Since no measurement is ever conducted without some measurement error, no measurement has perfect reliability. You need to make a value judgement about whether the deviation from the truth is small enough that you can safely ignore it.</a:t>
            </a:r>
          </a:p>
          <a:p>
            <a:pPr marL="0" lvl="0" indent="0">
              <a:buNone/>
            </a:pPr>
            <a:endParaRPr lang="en-US" dirty="0"/>
          </a:p>
          <a:p>
            <a:pPr marL="0" lvl="0" indent="0">
              <a:buNone/>
            </a:pPr>
            <a:r>
              <a:rPr lang="en-US" dirty="0"/>
              <a:t>There are some informal standards for reliability. These choices can seem a bit arbitrary, but they are fairly well accepted in the research community.</a:t>
            </a:r>
          </a:p>
          <a:p>
            <a:pPr marL="0" lvl="0" indent="0">
              <a:buNone/>
            </a:pPr>
            <a:endParaRPr lang="en-US" dirty="0"/>
          </a:p>
          <a:p>
            <a:pPr marL="0" lvl="0" indent="0">
              <a:buNone/>
            </a:pPr>
            <a:r>
              <a:rPr lang="en-US" dirty="0"/>
              <a:t>In order for a measurement to be reliable enough to use in a research setting, where you are trying to characterize how a group of people are affected by an intervention, you would like a reliability coefficient of 0.7 or higher. It’s not perfect, but the individual measurement errors would be averaged out when you compute group means.</a:t>
            </a:r>
          </a:p>
          <a:p>
            <a:pPr marL="0" lvl="0" indent="0">
              <a:buNone/>
            </a:pPr>
            <a:endParaRPr lang="en-US" dirty="0"/>
          </a:p>
          <a:p>
            <a:pPr marL="0" lvl="0" indent="0">
              <a:buNone/>
            </a:pPr>
            <a:r>
              <a:rPr lang="en-US" dirty="0"/>
              <a:t>But if you are making decisions that might affect an individual, then you’d want a much higher level of reliability. Individual decisions might involve acceptance into a training program, for example. You would hate to see a large measurement error dominate the decision about an individual. In these settings, a reliability coefficient of 0.9 or higher might be asked for.</a:t>
            </a:r>
          </a:p>
          <a:p>
            <a:pPr marL="0" lvl="0" indent="0">
              <a:buNone/>
            </a:pPr>
            <a:endParaRPr lang="en-US" dirty="0"/>
          </a:p>
          <a:p>
            <a:pPr marL="0" lvl="0" indent="0">
              <a:buNone/>
            </a:pPr>
            <a:r>
              <a:rPr lang="en-US" dirty="0"/>
              <a:t>For the record, some sources say that your reliability could go as low as 0.6 and still be okay. Other sources disagree. If you have such a value, go ahead and report it using a term like “borderline” or “marginal” and hope that your peer-reviewer isn’t a stickler for this sort of thing.</a:t>
            </a:r>
          </a:p>
          <a:p>
            <a:pPr marL="0" lvl="0" indent="0">
              <a:buNone/>
            </a:pPr>
            <a:endParaRPr lang="en-US" dirty="0"/>
          </a:p>
          <a:p>
            <a:pPr marL="0" lvl="0" indent="0">
              <a:buNone/>
            </a:pPr>
            <a:r>
              <a:rPr lang="en-US" dirty="0"/>
              <a:t>Reliability is usually established when a measure is developed. When you go about using a measure, look at what’s already been published. Make sure it used in a context similar to yours. It’s a whole lot easier to find a measurement that is already proven to be reliable than to develop your own measure and then establish its reliability.</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13</a:t>
            </a:fld>
            <a:endParaRPr lang="en-US"/>
          </a:p>
        </p:txBody>
      </p:sp>
    </p:spTree>
    <p:extLst>
      <p:ext uri="{BB962C8B-B14F-4D97-AF65-F5344CB8AC3E}">
        <p14:creationId xmlns:p14="http://schemas.microsoft.com/office/powerpoint/2010/main" val="2110128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Let’s take a break here for questions. We’ve talked about the types of measurements that typically draw extra concern. We also developed a hypothetical model relating the observed measurement to the true measurement plus measurement error. This allowed us to define the reliability coefficient.</a:t>
            </a:r>
          </a:p>
          <a:p>
            <a:pPr marL="0" lvl="0" indent="0">
              <a:buNone/>
            </a:pPr>
            <a:endParaRPr lang="en-US" dirty="0"/>
          </a:p>
          <a:p>
            <a:pPr marL="0" lvl="0" indent="0">
              <a:buNone/>
            </a:pPr>
            <a:r>
              <a:rPr lang="en-US" dirty="0"/>
              <a:t>You can’t measure the reliability coefficient directly, but next, you’ll see several approaches that can provide an indirect measure of this quantity.</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14</a:t>
            </a:fld>
            <a:endParaRPr lang="en-US"/>
          </a:p>
        </p:txBody>
      </p:sp>
    </p:spTree>
    <p:extLst>
      <p:ext uri="{BB962C8B-B14F-4D97-AF65-F5344CB8AC3E}">
        <p14:creationId xmlns:p14="http://schemas.microsoft.com/office/powerpoint/2010/main" val="4017150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though the reliability coefficient cannot be measured directly, you can usually get at it indirectly. What you do it take two measurements where the true value is expected to stay reasonably constant. If the two observed values correlate well, then you have indirect evidence that the measurement error is small.</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15</a:t>
            </a:fld>
            <a:endParaRPr lang="en-US"/>
          </a:p>
        </p:txBody>
      </p:sp>
    </p:spTree>
    <p:extLst>
      <p:ext uri="{BB962C8B-B14F-4D97-AF65-F5344CB8AC3E}">
        <p14:creationId xmlns:p14="http://schemas.microsoft.com/office/powerpoint/2010/main" val="1877497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Test-retest reliability is the correlation coefficient of two measurements taken at different times. This is also known as repeatability.</a:t>
            </a:r>
          </a:p>
          <a:p>
            <a:pPr marL="0" lvl="0" indent="0">
              <a:buNone/>
            </a:pPr>
            <a:endParaRPr lang="en-US" dirty="0"/>
          </a:p>
          <a:p>
            <a:pPr marL="0" lvl="0" indent="0">
              <a:buNone/>
            </a:pPr>
            <a:r>
              <a:rPr lang="en-US" dirty="0"/>
              <a:t>The correlation coefficient between the two </a:t>
            </a:r>
            <a:r>
              <a:rPr lang="en-US" dirty="0" err="1"/>
              <a:t>measurments</a:t>
            </a:r>
            <a:r>
              <a:rPr lang="en-US" dirty="0"/>
              <a:t> is an estimate of the reliability coefficient.</a:t>
            </a:r>
          </a:p>
          <a:p>
            <a:pPr marL="0" lvl="0" indent="0">
              <a:buNone/>
            </a:pPr>
            <a:endParaRPr lang="en-US" dirty="0"/>
          </a:p>
          <a:p>
            <a:pPr marL="0" lvl="0" indent="0">
              <a:buNone/>
            </a:pPr>
            <a:r>
              <a:rPr lang="en-US" dirty="0"/>
              <a:t>The time interval is critical here. You don’t want two measurements that are so close together that the measurement error for the first measurement is correlated with the measurement error of the second measurement.</a:t>
            </a:r>
          </a:p>
          <a:p>
            <a:pPr marL="0" lvl="0" indent="0">
              <a:buNone/>
            </a:pPr>
            <a:endParaRPr lang="en-US" dirty="0"/>
          </a:p>
          <a:p>
            <a:pPr marL="0" lvl="0" indent="0">
              <a:buNone/>
            </a:pPr>
            <a:r>
              <a:rPr lang="en-US" dirty="0"/>
              <a:t>Suppose you are measuring your patient’s knowledge about a disease. If you give the same test only a few minutes apart, your patient will remember his/her answers to the first test when answering the second test.</a:t>
            </a:r>
          </a:p>
          <a:p>
            <a:pPr marL="0" lvl="0" indent="0">
              <a:buNone/>
            </a:pPr>
            <a:endParaRPr lang="en-US" dirty="0"/>
          </a:p>
          <a:p>
            <a:pPr marL="0" lvl="0" indent="0">
              <a:buNone/>
            </a:pPr>
            <a:r>
              <a:rPr lang="en-US" dirty="0"/>
              <a:t>So you want a long enough time interval that there is no carry over effect.</a:t>
            </a:r>
          </a:p>
          <a:p>
            <a:pPr marL="0" lvl="0" indent="0">
              <a:buNone/>
            </a:pPr>
            <a:endParaRPr lang="en-US" dirty="0"/>
          </a:p>
          <a:p>
            <a:pPr marL="0" lvl="0" indent="0">
              <a:buNone/>
            </a:pPr>
            <a:r>
              <a:rPr lang="en-US" dirty="0"/>
              <a:t>But too large an interval is also problematic. You want to make sure that the true score is the same (or very close)</a:t>
            </a:r>
          </a:p>
          <a:p>
            <a:pPr marL="0" lvl="0" indent="0">
              <a:buNone/>
            </a:pPr>
            <a:endParaRPr lang="en-US" dirty="0"/>
          </a:p>
          <a:p>
            <a:pPr marL="0" lvl="0" indent="0">
              <a:buNone/>
            </a:pPr>
            <a:r>
              <a:rPr lang="en-US" dirty="0"/>
              <a:t>Over what size interval would you expect the measure to be stable? It depends on what you are measuring. Intelligence is likely to be stable along long time frames but mood changes rapidly.</a:t>
            </a:r>
          </a:p>
          <a:p>
            <a:pPr marL="0" lvl="0" indent="0">
              <a:buNone/>
            </a:pPr>
            <a:endParaRPr lang="en-US" dirty="0"/>
          </a:p>
          <a:p>
            <a:pPr marL="0" lvl="0" indent="0">
              <a:buNone/>
            </a:pPr>
            <a:r>
              <a:rPr lang="en-US" dirty="0"/>
              <a:t>Test-retest reliability works well for any type of measure. But it can’t always be applied. The Apgar score has to be measured at the time of birth. If the baby is blue, limp, and unresponsive after three hours, that’s not quite the same as the same </a:t>
            </a:r>
            <a:r>
              <a:rPr lang="en-US" dirty="0" err="1"/>
              <a:t>occuring</a:t>
            </a:r>
            <a:r>
              <a:rPr lang="en-US" dirty="0"/>
              <a:t> right after birth.</a:t>
            </a:r>
          </a:p>
        </p:txBody>
      </p:sp>
      <p:sp>
        <p:nvSpPr>
          <p:cNvPr id="4" name="Slide Number Placeholder 3"/>
          <p:cNvSpPr>
            <a:spLocks noGrp="1"/>
          </p:cNvSpPr>
          <p:nvPr>
            <p:ph type="sldNum" sz="quarter" idx="10"/>
          </p:nvPr>
        </p:nvSpPr>
        <p:spPr/>
        <p:txBody>
          <a:bodyPr/>
          <a:lstStyle/>
          <a:p>
            <a:fld id="{08AFC2C6-1385-4E93-BAF5-89E0D30AF050}" type="slidenum">
              <a:rPr lang="en-US" smtClean="0"/>
              <a:t>16</a:t>
            </a:fld>
            <a:endParaRPr lang="en-US"/>
          </a:p>
        </p:txBody>
      </p:sp>
    </p:spTree>
    <p:extLst>
      <p:ext uri="{BB962C8B-B14F-4D97-AF65-F5344CB8AC3E}">
        <p14:creationId xmlns:p14="http://schemas.microsoft.com/office/powerpoint/2010/main" val="353721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When the researcher does the evaluation and there is concern that a subjective element may creep in and cause measurement error. Your observed score might be higher or lower depending only on who is rating you.</a:t>
            </a:r>
          </a:p>
          <a:p>
            <a:pPr marL="0" lvl="0" indent="0">
              <a:buNone/>
            </a:pPr>
            <a:endParaRPr lang="en-US" dirty="0"/>
          </a:p>
          <a:p>
            <a:pPr marL="0" lvl="0" indent="0">
              <a:buNone/>
            </a:pPr>
            <a:r>
              <a:rPr lang="en-US" dirty="0"/>
              <a:t>Reliability is pretty simple to measure in this setting, if you have the resources. Just get two raters and have them both compute the measurement. If the correlation between the two raters is high, you have good reliability.</a:t>
            </a:r>
          </a:p>
          <a:p>
            <a:pPr marL="0" lvl="0" indent="0">
              <a:buNone/>
            </a:pPr>
            <a:endParaRPr lang="en-US" dirty="0"/>
          </a:p>
          <a:p>
            <a:pPr marL="0" lvl="0" indent="0">
              <a:buNone/>
            </a:pPr>
            <a:r>
              <a:rPr lang="en-US" dirty="0"/>
              <a:t>Rather than computing a direct correlation, inter-rater reliability is usually computed as an intra-class correlation. The </a:t>
            </a:r>
            <a:r>
              <a:rPr lang="en-US" dirty="0" err="1"/>
              <a:t>intraclass</a:t>
            </a:r>
            <a:r>
              <a:rPr lang="en-US" dirty="0"/>
              <a:t> correlation generalizes naturally to more complex settings.</a:t>
            </a:r>
          </a:p>
          <a:p>
            <a:pPr marL="0" lvl="0" indent="0">
              <a:buNone/>
            </a:pPr>
            <a:endParaRPr lang="en-US" dirty="0"/>
          </a:p>
          <a:p>
            <a:pPr marL="0" lvl="0" indent="0">
              <a:buNone/>
            </a:pPr>
            <a:r>
              <a:rPr lang="en-US" dirty="0"/>
              <a:t>If your measurement is binary (note the entire measurement is binary, which is not the same as saying that the individual components of a composite score are binary), then a different statistic, Cohen’s Kappa is used. Like the </a:t>
            </a:r>
            <a:r>
              <a:rPr lang="en-US" dirty="0" err="1"/>
              <a:t>intraclass</a:t>
            </a:r>
            <a:r>
              <a:rPr lang="en-US" dirty="0"/>
              <a:t> correlation, there are extensions of Kappa to multiple raters.</a:t>
            </a:r>
          </a:p>
          <a:p>
            <a:pPr marL="0" lvl="0" indent="0">
              <a:buNone/>
            </a:pPr>
            <a:endParaRPr lang="en-US" dirty="0"/>
          </a:p>
          <a:p>
            <a:pPr marL="0" lvl="0" indent="0">
              <a:buNone/>
            </a:pPr>
            <a:r>
              <a:rPr lang="en-US" dirty="0"/>
              <a:t>You can’t always have all the raters rate all the patients, especially if you have more than two raters. There are extensions to cases where you have random assignments of patients to different raters, but the formulas are tricky.</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17</a:t>
            </a:fld>
            <a:endParaRPr lang="en-US"/>
          </a:p>
        </p:txBody>
      </p:sp>
    </p:spTree>
    <p:extLst>
      <p:ext uri="{BB962C8B-B14F-4D97-AF65-F5344CB8AC3E}">
        <p14:creationId xmlns:p14="http://schemas.microsoft.com/office/powerpoint/2010/main" val="3708418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Time to ask for more questions. We’ve talked about test-retest reliability. The tricky part here is deciding how far apart in the time the test and retest have to be. You also learned about inter-rater reliability, which is used for researcher evaluations where you are concerned about subjectivity in the measurement process.</a:t>
            </a:r>
          </a:p>
          <a:p>
            <a:pPr marL="0" lvl="0" indent="0">
              <a:buNone/>
            </a:pPr>
            <a:endParaRPr lang="en-US" dirty="0"/>
          </a:p>
          <a:p>
            <a:pPr marL="0" lvl="0" indent="0">
              <a:buNone/>
            </a:pPr>
            <a:r>
              <a:rPr lang="en-US" dirty="0"/>
              <a:t>Next, we’ll talk about some very different measures of reliability, measures of internal consistency. I don’t like these measures nearly as much, but you do need to know about them because they are used quite often.</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18</a:t>
            </a:fld>
            <a:endParaRPr lang="en-US"/>
          </a:p>
        </p:txBody>
      </p:sp>
    </p:spTree>
    <p:extLst>
      <p:ext uri="{BB962C8B-B14F-4D97-AF65-F5344CB8AC3E}">
        <p14:creationId xmlns:p14="http://schemas.microsoft.com/office/powerpoint/2010/main" val="1357537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Sometimes the very act of measuring someone changes that person. I do this all the time. I put a quiz up each week, not to test you so much as to reinforce some of the key messages in my videos. The questions are not intended to challenge you and assess how much you’ve learned. Having come up with an answer, that helps you remember the key concepts better.</a:t>
            </a:r>
          </a:p>
          <a:p>
            <a:pPr marL="0" lvl="0" indent="0">
              <a:buNone/>
            </a:pPr>
            <a:endParaRPr lang="en-US" dirty="0"/>
          </a:p>
          <a:p>
            <a:pPr marL="0" lvl="0" indent="0">
              <a:buNone/>
            </a:pPr>
            <a:r>
              <a:rPr lang="en-US" dirty="0"/>
              <a:t>The opposite tendency can occur as well. The novelty of answering questions wears off over time and people may grow tired or bored and not answer the exact same questions a second time.</a:t>
            </a:r>
          </a:p>
          <a:p>
            <a:pPr marL="0" lvl="0" indent="0">
              <a:buNone/>
            </a:pPr>
            <a:endParaRPr lang="en-US" dirty="0"/>
          </a:p>
          <a:p>
            <a:pPr marL="0" lvl="0" indent="0">
              <a:buNone/>
            </a:pPr>
            <a:r>
              <a:rPr lang="en-US" dirty="0"/>
              <a:t>How likely is this to happen? It depends a lot on what is being measured. Measures of knowledge and understanding are more likely to have carry over effects.</a:t>
            </a:r>
          </a:p>
          <a:p>
            <a:pPr marL="0" lvl="0" indent="0">
              <a:buNone/>
            </a:pPr>
            <a:endParaRPr lang="en-US" dirty="0"/>
          </a:p>
          <a:p>
            <a:pPr marL="0" lvl="0" indent="0">
              <a:buNone/>
            </a:pPr>
            <a:r>
              <a:rPr lang="en-US" dirty="0"/>
              <a:t>In some settings, you can create a second version of your measurement by making minor changes. This could be in the wording or the ordering of the questions.</a:t>
            </a:r>
          </a:p>
          <a:p>
            <a:pPr marL="0" lvl="0" indent="0">
              <a:buNone/>
            </a:pPr>
            <a:endParaRPr lang="en-US" dirty="0"/>
          </a:p>
          <a:p>
            <a:pPr marL="0" lvl="0" indent="0">
              <a:buNone/>
            </a:pPr>
            <a:r>
              <a:rPr lang="en-US" dirty="0"/>
              <a:t>How much of a change do you want? Too little and you still have problems with carry over. Too much and you are no longer measuring the same thing.</a:t>
            </a:r>
          </a:p>
          <a:p>
            <a:pPr marL="0" lvl="0" indent="0">
              <a:buNone/>
            </a:pPr>
            <a:endParaRPr lang="en-US" dirty="0"/>
          </a:p>
          <a:p>
            <a:pPr marL="0" lvl="0" indent="0">
              <a:buNone/>
            </a:pPr>
            <a:r>
              <a:rPr lang="en-US" dirty="0"/>
              <a:t>The parallel forms measure of reliability is not used that frequently, because it just about kills you to get one version of a measurement up and running. Who wants to develop two parallel forms. It’s worth introducing here, though, because it helps you understand the next three forms of reliability.</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19</a:t>
            </a:fld>
            <a:endParaRPr lang="en-US"/>
          </a:p>
        </p:txBody>
      </p:sp>
    </p:spTree>
    <p:extLst>
      <p:ext uri="{BB962C8B-B14F-4D97-AF65-F5344CB8AC3E}">
        <p14:creationId xmlns:p14="http://schemas.microsoft.com/office/powerpoint/2010/main" val="377923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If your measurement is a composite measure, then you can look at the correlation of the individual components to assess reliability.</a:t>
            </a:r>
          </a:p>
          <a:p>
            <a:pPr marL="0" lvl="0" indent="0">
              <a:buNone/>
            </a:pPr>
            <a:endParaRPr lang="en-US" dirty="0"/>
          </a:p>
          <a:p>
            <a:pPr marL="0" lvl="0" indent="0">
              <a:buNone/>
            </a:pPr>
            <a:r>
              <a:rPr lang="en-US" dirty="0"/>
              <a:t>You could split the measure in half, calling the even numbered items the first form and the odd numbered items the second form. The correlation between the odds and the evens is a measure of reliability.</a:t>
            </a:r>
          </a:p>
          <a:p>
            <a:pPr marL="0" lvl="0" indent="0">
              <a:buNone/>
            </a:pPr>
            <a:endParaRPr lang="en-US" dirty="0"/>
          </a:p>
          <a:p>
            <a:pPr marL="0" lvl="0" indent="0">
              <a:buNone/>
            </a:pPr>
            <a:r>
              <a:rPr lang="en-US" dirty="0"/>
              <a:t>It doesn’t have to be evens versus odds. You might want to assign items randomly to the first half versus the second half.</a:t>
            </a:r>
          </a:p>
          <a:p>
            <a:pPr marL="0" lvl="0" indent="0">
              <a:buNone/>
            </a:pPr>
            <a:endParaRPr lang="en-US" dirty="0"/>
          </a:p>
          <a:p>
            <a:pPr marL="0" lvl="0" indent="0">
              <a:buNone/>
            </a:pPr>
            <a:r>
              <a:rPr lang="en-US" dirty="0"/>
              <a:t>You do need to be careful, though. The reliability of a composite measurement is frequently thought to be related to the number of items in the composite. The greater the number of items, the greater the reliability. So if you artificially shorten the measurement, you are underestimating reliability. There is a simple adjustment, called the Spearman-Brown formula that most researchers use when looking at split half correlations.</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20</a:t>
            </a:fld>
            <a:endParaRPr lang="en-US"/>
          </a:p>
        </p:txBody>
      </p:sp>
    </p:spTree>
    <p:extLst>
      <p:ext uri="{BB962C8B-B14F-4D97-AF65-F5344CB8AC3E}">
        <p14:creationId xmlns:p14="http://schemas.microsoft.com/office/powerpoint/2010/main" val="2918208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much as I love numbers, I have to admit that they are often abused. Just because you can attach a number to something does not mean that the number is useful in any way. I want to talk about some of the problems associated with measurement and some of the great pains that you need to take to be sure that your numbers have meaning.</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3</a:t>
            </a:fld>
            <a:endParaRPr lang="en-US"/>
          </a:p>
        </p:txBody>
      </p:sp>
    </p:spTree>
    <p:extLst>
      <p:ext uri="{BB962C8B-B14F-4D97-AF65-F5344CB8AC3E}">
        <p14:creationId xmlns:p14="http://schemas.microsoft.com/office/powerpoint/2010/main" val="508614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Another measure for reliability, </a:t>
            </a:r>
            <a:r>
              <a:rPr lang="en-US" dirty="0" err="1"/>
              <a:t>Kuder</a:t>
            </a:r>
            <a:r>
              <a:rPr lang="en-US" dirty="0"/>
              <a:t>-Richardson 20, is used for composite measures, but only those composite measures that have binary items.</a:t>
            </a:r>
          </a:p>
          <a:p>
            <a:pPr marL="0" lvl="0" indent="0">
              <a:buNone/>
            </a:pPr>
            <a:endParaRPr lang="en-US" dirty="0"/>
          </a:p>
          <a:p>
            <a:pPr marL="0" lvl="0" indent="0">
              <a:buNone/>
            </a:pPr>
            <a:r>
              <a:rPr lang="en-US" dirty="0"/>
              <a:t>If you are curious, KR-20 compares a :sort of" theoretical minimum variation, a variation computed using independent Bernoulli random variables, but with different p’s and q’s for each item. Strictly speaking, this is not accurate, but not worth worrying about, as it never occurs in practice.</a:t>
            </a:r>
          </a:p>
          <a:p>
            <a:pPr marL="0" lvl="0" indent="0">
              <a:buNone/>
            </a:pPr>
            <a:endParaRPr lang="en-US" dirty="0"/>
          </a:p>
          <a:p>
            <a:pPr marL="0" lvl="0" indent="0">
              <a:buNone/>
            </a:pPr>
            <a:r>
              <a:rPr lang="en-US" dirty="0"/>
              <a:t>You compare the minimum variation to the variation observed among the total scores in the sample. If the observed variation is equal to the theoretical minimum, the individual items are behaving randomly, with no internal consistency. This means that any split halves that you could compute would have next to no correlation.</a:t>
            </a:r>
          </a:p>
          <a:p>
            <a:pPr marL="0" lvl="0" indent="0">
              <a:buNone/>
            </a:pPr>
            <a:endParaRPr lang="en-US" dirty="0"/>
          </a:p>
          <a:p>
            <a:pPr marL="0" lvl="0" indent="0">
              <a:buNone/>
            </a:pPr>
            <a:r>
              <a:rPr lang="en-US" dirty="0"/>
              <a:t>If there is much more observed variation, that means that people show positive correlations. Low on one item means low on most of the other items and high on one item means high on the other items. This positive correlation is a measure of internal consistency.</a:t>
            </a:r>
          </a:p>
          <a:p>
            <a:pPr marL="0" lvl="0" indent="0">
              <a:buNone/>
            </a:pPr>
            <a:endParaRPr lang="en-US" dirty="0"/>
          </a:p>
          <a:p>
            <a:pPr marL="0" lvl="0" indent="0">
              <a:buNone/>
            </a:pPr>
            <a:r>
              <a:rPr lang="en-US" dirty="0"/>
              <a:t>Keep in mind that if you have a different population, the minimum variation would stay the same, but the observed variation might change. So a measure that is reliable in one population might prove to be not reliable in a different population.</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21</a:t>
            </a:fld>
            <a:endParaRPr lang="en-US"/>
          </a:p>
        </p:txBody>
      </p:sp>
    </p:spTree>
    <p:extLst>
      <p:ext uri="{BB962C8B-B14F-4D97-AF65-F5344CB8AC3E}">
        <p14:creationId xmlns:p14="http://schemas.microsoft.com/office/powerpoint/2010/main" val="1577008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A similar measure, Cronbach’s alpha is used for composite measures, but does not require the individual items to be binary.</a:t>
            </a:r>
          </a:p>
          <a:p>
            <a:pPr marL="0" lvl="0" indent="0">
              <a:buNone/>
            </a:pPr>
            <a:endParaRPr lang="en-US" dirty="0"/>
          </a:p>
          <a:p>
            <a:pPr marL="0" lvl="0" indent="0">
              <a:buNone/>
            </a:pPr>
            <a:r>
              <a:rPr lang="en-US" dirty="0"/>
              <a:t>Again, your book does a poor job explaining this, and the notation is confusing.</a:t>
            </a:r>
          </a:p>
          <a:p>
            <a:pPr marL="0" lvl="0" indent="0">
              <a:buNone/>
            </a:pPr>
            <a:endParaRPr lang="en-US" dirty="0"/>
          </a:p>
          <a:p>
            <a:pPr marL="0" lvl="0" indent="0">
              <a:buNone/>
            </a:pPr>
            <a:r>
              <a:rPr lang="en-US" dirty="0"/>
              <a:t>Just like </a:t>
            </a:r>
            <a:r>
              <a:rPr lang="en-US" dirty="0" err="1"/>
              <a:t>Kuder</a:t>
            </a:r>
            <a:r>
              <a:rPr lang="en-US" dirty="0"/>
              <a:t>-Richardson 20, Cronbach’s alpha computes a </a:t>
            </a:r>
            <a:r>
              <a:rPr lang="en-US" dirty="0" err="1"/>
              <a:t>a</a:t>
            </a:r>
            <a:r>
              <a:rPr lang="en-US" dirty="0"/>
              <a:t> theoretical minimum variation, this time under a normality assumption.</a:t>
            </a:r>
          </a:p>
          <a:p>
            <a:pPr marL="0" lvl="0" indent="0">
              <a:buNone/>
            </a:pPr>
            <a:endParaRPr lang="en-US" dirty="0"/>
          </a:p>
          <a:p>
            <a:pPr marL="0" lvl="0" indent="0">
              <a:buNone/>
            </a:pPr>
            <a:r>
              <a:rPr lang="en-US" dirty="0"/>
              <a:t>You compare the minimum variation to the variation observed in the total score. If the two values are close, that tells you that the individual items are more or less independent of each other and that any split halves that you might compute would have little or no correlation.</a:t>
            </a:r>
          </a:p>
          <a:p>
            <a:pPr marL="0" lvl="0" indent="0">
              <a:buNone/>
            </a:pPr>
            <a:endParaRPr lang="en-US" dirty="0"/>
          </a:p>
          <a:p>
            <a:pPr marL="0" lvl="0" indent="0">
              <a:buNone/>
            </a:pPr>
            <a:r>
              <a:rPr lang="en-US" dirty="0"/>
              <a:t>If there is much more observed variation, that means that people show positive correlations. Low on one item means low on most of the other items and high on one item means high on the other items. This positive correlation is a measure of internal consistency.</a:t>
            </a:r>
          </a:p>
          <a:p>
            <a:pPr marL="0" lvl="0" indent="0">
              <a:buNone/>
            </a:pPr>
            <a:endParaRPr lang="en-US" dirty="0"/>
          </a:p>
          <a:p>
            <a:pPr marL="0" lvl="0" indent="0">
              <a:buNone/>
            </a:pPr>
            <a:r>
              <a:rPr lang="en-US" dirty="0"/>
              <a:t>Some people confuse the concept of internal consistency with </a:t>
            </a:r>
            <a:r>
              <a:rPr lang="en-US" dirty="0" err="1"/>
              <a:t>uni</a:t>
            </a:r>
            <a:r>
              <a:rPr lang="en-US" dirty="0"/>
              <a:t>-dimensionality. </a:t>
            </a:r>
            <a:r>
              <a:rPr lang="en-US" dirty="0" err="1"/>
              <a:t>Uni</a:t>
            </a:r>
            <a:r>
              <a:rPr lang="en-US" dirty="0"/>
              <a:t>-dimensionality means that all of the items are measuring the same construct. If they are, then Cronbach’s alpha will be large. But you can also get a large value for Cronbach’s alpha, even when the items are measuring multiple constructs, especially when you have a large number of items. Dimensionality can only be measured using some form of factor analysis.</a:t>
            </a:r>
          </a:p>
        </p:txBody>
      </p:sp>
      <p:sp>
        <p:nvSpPr>
          <p:cNvPr id="4" name="Slide Number Placeholder 3"/>
          <p:cNvSpPr>
            <a:spLocks noGrp="1"/>
          </p:cNvSpPr>
          <p:nvPr>
            <p:ph type="sldNum" sz="quarter" idx="10"/>
          </p:nvPr>
        </p:nvSpPr>
        <p:spPr/>
        <p:txBody>
          <a:bodyPr/>
          <a:lstStyle/>
          <a:p>
            <a:fld id="{08AFC2C6-1385-4E93-BAF5-89E0D30AF050}" type="slidenum">
              <a:rPr lang="en-US" smtClean="0"/>
              <a:t>22</a:t>
            </a:fld>
            <a:endParaRPr lang="en-US"/>
          </a:p>
        </p:txBody>
      </p:sp>
    </p:spTree>
    <p:extLst>
      <p:ext uri="{BB962C8B-B14F-4D97-AF65-F5344CB8AC3E}">
        <p14:creationId xmlns:p14="http://schemas.microsoft.com/office/powerpoint/2010/main" val="962761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You should include a discussion of reliability in your literature review. Cite the reliability coefficients in previous work, as it adds to the credibility of your proposed research.</a:t>
            </a:r>
          </a:p>
          <a:p>
            <a:pPr marL="0" lvl="0" indent="0">
              <a:buNone/>
            </a:pPr>
            <a:endParaRPr lang="en-US" dirty="0"/>
          </a:p>
          <a:p>
            <a:pPr marL="0" lvl="0" indent="0">
              <a:buNone/>
            </a:pPr>
            <a:r>
              <a:rPr lang="en-US" dirty="0"/>
              <a:t>But take a step back and ask if you can extrapolate safely to the research setting that you propose. Recall the hypothetical reliability coefficient. It compared the variation of the true score to the variation of the observed score across patients in the population you are studying. If your population is quite different than the populations in your literature review, you have no guarantee that a measurement proven to be reliable in previous work will continue to stay reliable in your setting.</a:t>
            </a:r>
          </a:p>
          <a:p>
            <a:pPr marL="0" lvl="0" indent="0">
              <a:buNone/>
            </a:pPr>
            <a:endParaRPr lang="en-US" dirty="0"/>
          </a:p>
          <a:p>
            <a:pPr marL="0" lvl="0" indent="0">
              <a:buNone/>
            </a:pPr>
            <a:r>
              <a:rPr lang="en-US" dirty="0"/>
              <a:t>Some differences to look for are differences in the demographics of your population, differences in cultural norms and expectations, differences in literacy levels (especially for measurements that require your patients to read and respond to a questionnaire).</a:t>
            </a:r>
          </a:p>
          <a:p>
            <a:pPr marL="0" lvl="0" indent="0">
              <a:buNone/>
            </a:pPr>
            <a:endParaRPr lang="en-US" dirty="0"/>
          </a:p>
          <a:p>
            <a:pPr marL="0" lvl="0" indent="0">
              <a:buNone/>
            </a:pPr>
            <a:r>
              <a:rPr lang="en-US" dirty="0"/>
              <a:t>If you are measuring something that requires translation to a different language, keep in mind that not all concepts translate well from one language to another. Sometimes it helps to pay for a second and independent translation back to the original language. If there are discrepancies, then maybe it was in the back-translation, but more likely, you are asking for a different type of information in your new language without realizing it.</a:t>
            </a:r>
          </a:p>
          <a:p>
            <a:pPr marL="0" lvl="0" indent="0">
              <a:buNone/>
            </a:pPr>
            <a:endParaRPr lang="en-US" dirty="0"/>
          </a:p>
          <a:p>
            <a:pPr marL="0" lvl="0" indent="0">
              <a:buNone/>
            </a:pPr>
            <a:r>
              <a:rPr lang="en-US" dirty="0"/>
              <a:t>If you can, incorporate a measure of reliability into your study. There are two reasons for this. First, your setting may be different enough to raise concerns. Getting a current measure of reliability helps to allay those concerns. Second, reliability is never quite perfect, because all of the measures of reliability are indirect measures. Your effort to assess reliability will supplement the previous work on reliability and make things a bit easier for future researchers.</a:t>
            </a:r>
          </a:p>
          <a:p>
            <a:pPr marL="0" lvl="0" indent="0">
              <a:buNone/>
            </a:pPr>
            <a:endParaRPr lang="en-US" dirty="0"/>
          </a:p>
          <a:p>
            <a:pPr marL="0" lvl="0" indent="0">
              <a:buNone/>
            </a:pPr>
            <a:r>
              <a:rPr lang="en-US" dirty="0"/>
              <a:t>I have a strong preference for test-</a:t>
            </a:r>
            <a:r>
              <a:rPr lang="en-US" dirty="0" err="1"/>
              <a:t>restest</a:t>
            </a:r>
            <a:r>
              <a:rPr lang="en-US" dirty="0"/>
              <a:t> reliability or inter-rater reliability, if you can get it. The other measures of reliability, parallel forms, the split half correlation, </a:t>
            </a:r>
            <a:r>
              <a:rPr lang="en-US" dirty="0" err="1"/>
              <a:t>Kuder</a:t>
            </a:r>
            <a:r>
              <a:rPr lang="en-US" dirty="0"/>
              <a:t>-Richardson 20, and Cronbach’s alpha are measures of the internal homogeneity of your composite measure. In my mind they are a poor substitute for test-retest reliability or inter-rater reliability.</a:t>
            </a:r>
          </a:p>
          <a:p>
            <a:pPr marL="0" lvl="0" indent="0">
              <a:buNone/>
            </a:pPr>
            <a:endParaRPr lang="en-US" dirty="0"/>
          </a:p>
          <a:p>
            <a:pPr marL="0" lvl="0" indent="0">
              <a:buNone/>
            </a:pPr>
            <a:r>
              <a:rPr lang="en-US" dirty="0"/>
              <a:t>I do not like these measures. Let me restate that. I despise these measures. They are simplistic and fail to measure what I think are the important features of reliability (stability over time and consistency between raters). I think people use them mindlessly and fail to recognize that they are measuring something very limited.</a:t>
            </a:r>
          </a:p>
          <a:p>
            <a:pPr marL="0" lvl="0" indent="0">
              <a:buNone/>
            </a:pPr>
            <a:endParaRPr lang="en-US" dirty="0"/>
          </a:p>
          <a:p>
            <a:pPr marL="0" lvl="0" indent="0">
              <a:buNone/>
            </a:pPr>
            <a:r>
              <a:rPr lang="en-US" dirty="0"/>
              <a:t>If you can’t measure reliability using a test-retest approach or using inter-rater reliability, then go ahead and use these other approaches. But they are a pale substitute in my opinion.</a:t>
            </a:r>
          </a:p>
          <a:p>
            <a:pPr marL="0" lvl="0" indent="0">
              <a:buNone/>
            </a:pPr>
            <a:endParaRPr lang="en-US" dirty="0"/>
          </a:p>
          <a:p>
            <a:pPr marL="0" lvl="0" indent="0">
              <a:buNone/>
            </a:pPr>
            <a:r>
              <a:rPr lang="en-US" dirty="0"/>
              <a:t>The general target value for a reliability coefficient is 0.7 or higher. You might get by with a reliability coefficient of 0.6, but don’t count on it.</a:t>
            </a:r>
          </a:p>
        </p:txBody>
      </p:sp>
      <p:sp>
        <p:nvSpPr>
          <p:cNvPr id="4" name="Slide Number Placeholder 3"/>
          <p:cNvSpPr>
            <a:spLocks noGrp="1"/>
          </p:cNvSpPr>
          <p:nvPr>
            <p:ph type="sldNum" sz="quarter" idx="10"/>
          </p:nvPr>
        </p:nvSpPr>
        <p:spPr/>
        <p:txBody>
          <a:bodyPr/>
          <a:lstStyle/>
          <a:p>
            <a:fld id="{08AFC2C6-1385-4E93-BAF5-89E0D30AF050}" type="slidenum">
              <a:rPr lang="en-US" smtClean="0"/>
              <a:t>23</a:t>
            </a:fld>
            <a:endParaRPr lang="en-US"/>
          </a:p>
        </p:txBody>
      </p:sp>
    </p:spTree>
    <p:extLst>
      <p:ext uri="{BB962C8B-B14F-4D97-AF65-F5344CB8AC3E}">
        <p14:creationId xmlns:p14="http://schemas.microsoft.com/office/powerpoint/2010/main" val="4192749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Wow. That’s a lot to digest. Don’t be afraid to ask me questions about reliability. Let’s take a break here for questions. We talked about measures of internal consistency and why I don’t like them. We also talked about some practical advice: report reliability measures from your literature review and measure reliability, if you can, in your current study.</a:t>
            </a:r>
          </a:p>
          <a:p>
            <a:pPr marL="0" lvl="0" indent="0">
              <a:buNone/>
            </a:pPr>
            <a:endParaRPr lang="en-US" dirty="0"/>
          </a:p>
          <a:p>
            <a:pPr marL="0" lvl="0" indent="0">
              <a:buNone/>
            </a:pPr>
            <a:r>
              <a:rPr lang="en-US" dirty="0"/>
              <a:t>Next, we’ll tackle measurement validity.</a:t>
            </a:r>
          </a:p>
        </p:txBody>
      </p:sp>
      <p:sp>
        <p:nvSpPr>
          <p:cNvPr id="4" name="Slide Number Placeholder 3"/>
          <p:cNvSpPr>
            <a:spLocks noGrp="1"/>
          </p:cNvSpPr>
          <p:nvPr>
            <p:ph type="sldNum" sz="quarter" idx="10"/>
          </p:nvPr>
        </p:nvSpPr>
        <p:spPr/>
        <p:txBody>
          <a:bodyPr/>
          <a:lstStyle/>
          <a:p>
            <a:fld id="{08AFC2C6-1385-4E93-BAF5-89E0D30AF050}" type="slidenum">
              <a:rPr lang="en-US" smtClean="0"/>
              <a:t>24</a:t>
            </a:fld>
            <a:endParaRPr lang="en-US"/>
          </a:p>
        </p:txBody>
      </p:sp>
    </p:spTree>
    <p:extLst>
      <p:ext uri="{BB962C8B-B14F-4D97-AF65-F5344CB8AC3E}">
        <p14:creationId xmlns:p14="http://schemas.microsoft.com/office/powerpoint/2010/main" val="410480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Reliability by itself is not enough. That seems a bit unfair. You had to do a lot of work to establish reliability. But you can’t stop there. If you have a reliable measurement, one that is consistent across time and between raters, then you could still have problems because you might be measuring the wrong thing.</a:t>
            </a:r>
          </a:p>
          <a:p>
            <a:pPr marL="0" lvl="0" indent="0">
              <a:buNone/>
            </a:pPr>
            <a:endParaRPr lang="en-US" dirty="0"/>
          </a:p>
          <a:p>
            <a:pPr marL="0" lvl="0" indent="0">
              <a:buNone/>
            </a:pPr>
            <a:r>
              <a:rPr lang="en-US" dirty="0"/>
              <a:t>This can happen very easily. You might think that you are measuring the stress that a patient is enduring, but it might be a measure of anxiety instead. Now these are often related, but people can experience one without the other very easily. Another example would be measuring transient changes in mood versus chronic depression.</a:t>
            </a:r>
          </a:p>
          <a:p>
            <a:pPr marL="0" lvl="0" indent="0">
              <a:buNone/>
            </a:pPr>
            <a:endParaRPr lang="en-US" dirty="0"/>
          </a:p>
          <a:p>
            <a:pPr marL="0" lvl="0" indent="0">
              <a:buNone/>
            </a:pPr>
            <a:r>
              <a:rPr lang="en-US" dirty="0"/>
              <a:t>So in addition to establishing that your measurement has good reliability, you also have to establish good validity.</a:t>
            </a:r>
          </a:p>
          <a:p>
            <a:pPr marL="0" lvl="0" indent="0">
              <a:buNone/>
            </a:pPr>
            <a:endParaRPr lang="en-US" dirty="0"/>
          </a:p>
          <a:p>
            <a:pPr marL="0" lvl="0" indent="0">
              <a:buNone/>
            </a:pPr>
            <a:r>
              <a:rPr lang="en-US" dirty="0"/>
              <a:t>Validity is the degree to which a measure measures that which it was intended to measure.</a:t>
            </a:r>
          </a:p>
          <a:p>
            <a:pPr marL="0" lvl="0" indent="0">
              <a:buNone/>
            </a:pPr>
            <a:endParaRPr lang="en-US" dirty="0"/>
          </a:p>
          <a:p>
            <a:pPr marL="0" lvl="0" indent="0">
              <a:buNone/>
            </a:pPr>
            <a:r>
              <a:rPr lang="en-US" dirty="0"/>
              <a:t>If you intend to measure A and you measure B instead, you have poor validity.</a:t>
            </a:r>
          </a:p>
          <a:p>
            <a:pPr marL="0" lvl="0" indent="0">
              <a:buNone/>
            </a:pPr>
            <a:endParaRPr lang="en-US" dirty="0"/>
          </a:p>
          <a:p>
            <a:pPr marL="0" lvl="0" indent="0">
              <a:buNone/>
            </a:pPr>
            <a:r>
              <a:rPr lang="en-US" dirty="0"/>
              <a:t>Now I talked about reliability first because it is a pre-requisite for validity. If a measurement is inconsistent across time or between raters, it can’t be measuring what you want it to measure. It needs stability and consistency first.</a:t>
            </a:r>
          </a:p>
          <a:p>
            <a:pPr marL="0" lvl="0" indent="0">
              <a:buNone/>
            </a:pPr>
            <a:endParaRPr lang="en-US" dirty="0"/>
          </a:p>
          <a:p>
            <a:pPr marL="0" lvl="0" indent="0">
              <a:buNone/>
            </a:pPr>
            <a:r>
              <a:rPr lang="en-US" dirty="0"/>
              <a:t>The other thing to keep in mind is that validity is not something that you establish and then you’re done. Validity is a journey and a never-ending journey at that. Each study in a series of studies that uses a particular measurement will contribute information about the validity about a measurement.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25</a:t>
            </a:fld>
            <a:endParaRPr lang="en-US"/>
          </a:p>
        </p:txBody>
      </p:sp>
    </p:spTree>
    <p:extLst>
      <p:ext uri="{BB962C8B-B14F-4D97-AF65-F5344CB8AC3E}">
        <p14:creationId xmlns:p14="http://schemas.microsoft.com/office/powerpoint/2010/main" val="325111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There are several different ways to establish validity. I’ll talk about each of these in turn.</a:t>
            </a:r>
          </a:p>
        </p:txBody>
      </p:sp>
      <p:sp>
        <p:nvSpPr>
          <p:cNvPr id="4" name="Slide Number Placeholder 3"/>
          <p:cNvSpPr>
            <a:spLocks noGrp="1"/>
          </p:cNvSpPr>
          <p:nvPr>
            <p:ph type="sldNum" sz="quarter" idx="10"/>
          </p:nvPr>
        </p:nvSpPr>
        <p:spPr/>
        <p:txBody>
          <a:bodyPr/>
          <a:lstStyle/>
          <a:p>
            <a:fld id="{08AFC2C6-1385-4E93-BAF5-89E0D30AF050}" type="slidenum">
              <a:rPr lang="en-US" smtClean="0"/>
              <a:t>26</a:t>
            </a:fld>
            <a:endParaRPr lang="en-US"/>
          </a:p>
        </p:txBody>
      </p:sp>
    </p:spTree>
    <p:extLst>
      <p:ext uri="{BB962C8B-B14F-4D97-AF65-F5344CB8AC3E}">
        <p14:creationId xmlns:p14="http://schemas.microsoft.com/office/powerpoint/2010/main" val="71099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There are varying definitions of face validity and content validity. Let me share the </a:t>
            </a:r>
            <a:r>
              <a:rPr lang="en-US" dirty="0" err="1"/>
              <a:t>defintions</a:t>
            </a:r>
            <a:r>
              <a:rPr lang="en-US" dirty="0"/>
              <a:t> that I like. This is my class and I get to dictate the rules. But I’ll let you know what others define these two terms as.</a:t>
            </a:r>
          </a:p>
          <a:p>
            <a:pPr marL="0" lvl="0" indent="0">
              <a:buNone/>
            </a:pPr>
            <a:endParaRPr lang="en-US" dirty="0"/>
          </a:p>
          <a:p>
            <a:pPr marL="0" lvl="0" indent="0">
              <a:buNone/>
            </a:pPr>
            <a:r>
              <a:rPr lang="en-US" dirty="0"/>
              <a:t>Face validity is information from your patients, typically for a composite measurement. They look at the individual items in your composite measurement and tell you the ones that don’t really belong. They should also tell you about items that are missing in your composite measurement that you should include. Face validity is a totally subjective approach and to some people it seems like letting the inmates run the asylum.</a:t>
            </a:r>
          </a:p>
          <a:p>
            <a:pPr marL="0" lvl="0" indent="0">
              <a:buNone/>
            </a:pPr>
            <a:endParaRPr lang="en-US" dirty="0"/>
          </a:p>
          <a:p>
            <a:pPr marL="0" lvl="0" indent="0">
              <a:buNone/>
            </a:pPr>
            <a:r>
              <a:rPr lang="en-US" dirty="0"/>
              <a:t>To be fair, face validity is an important step in establishing validity, but it should probably not be the only step.</a:t>
            </a:r>
          </a:p>
          <a:p>
            <a:pPr marL="0" lvl="0" indent="0">
              <a:buNone/>
            </a:pPr>
            <a:endParaRPr lang="en-US" dirty="0"/>
          </a:p>
          <a:p>
            <a:pPr marL="0" lvl="0" indent="0">
              <a:buNone/>
            </a:pPr>
            <a:r>
              <a:rPr lang="en-US" dirty="0"/>
              <a:t>Content validity is information from content experts rather than your patients. But otherwise, it is the exact same thing. The experts look at your composite measurement and tell you that certain things need to go and other things need to be added.</a:t>
            </a:r>
          </a:p>
          <a:p>
            <a:pPr marL="0" lvl="0" indent="0">
              <a:buNone/>
            </a:pPr>
            <a:endParaRPr lang="en-US" dirty="0"/>
          </a:p>
          <a:p>
            <a:pPr marL="0" lvl="0" indent="0">
              <a:buNone/>
            </a:pPr>
            <a:r>
              <a:rPr lang="en-US" dirty="0"/>
              <a:t>Now, who is an expert? It can be anyone, really. Normally, you would use credentials like a degree and a publication record in the area to establish that someone is qualified to tinker with your measurement.</a:t>
            </a:r>
          </a:p>
          <a:p>
            <a:pPr marL="0" lvl="0" indent="0">
              <a:buNone/>
            </a:pPr>
            <a:endParaRPr lang="en-US" dirty="0"/>
          </a:p>
          <a:p>
            <a:pPr marL="0" lvl="0" indent="0">
              <a:buNone/>
            </a:pPr>
            <a:r>
              <a:rPr lang="en-US" dirty="0"/>
              <a:t>Both face validity and content validity are purely qualitative. There is no numeric measure or score that you get from these types of validity. You do have to establish consensus, if you seek face validity or content validity from more than one source, but this is usually established qualitatively.</a:t>
            </a:r>
          </a:p>
          <a:p>
            <a:pPr marL="0" lvl="0" indent="0">
              <a:buNone/>
            </a:pPr>
            <a:endParaRPr lang="en-US" dirty="0"/>
          </a:p>
          <a:p>
            <a:pPr marL="0" lvl="0" indent="0">
              <a:buNone/>
            </a:pPr>
            <a:r>
              <a:rPr lang="en-US" dirty="0"/>
              <a:t>There are structured ways to get information about face and content validity from your patients and from an expert panel, such as the Delphi method. You can use these methods, or you could just use a structured interview.</a:t>
            </a:r>
          </a:p>
          <a:p>
            <a:pPr marL="0" lvl="0" indent="0">
              <a:buNone/>
            </a:pPr>
            <a:endParaRPr lang="en-US" dirty="0"/>
          </a:p>
          <a:p>
            <a:pPr marL="0" lvl="0" indent="0">
              <a:buNone/>
            </a:pPr>
            <a:r>
              <a:rPr lang="en-US" dirty="0"/>
              <a:t>Even though these approaches are soft, they are well worth the effort.</a:t>
            </a:r>
          </a:p>
          <a:p>
            <a:pPr marL="0" lvl="0" indent="0">
              <a:buNone/>
            </a:pPr>
            <a:endParaRPr lang="en-US" dirty="0"/>
          </a:p>
          <a:p>
            <a:pPr marL="0" lvl="0" indent="0">
              <a:buNone/>
            </a:pPr>
            <a:r>
              <a:rPr lang="en-US" dirty="0"/>
              <a:t>Now some people use the terms face validity and content validity </a:t>
            </a:r>
            <a:r>
              <a:rPr lang="en-US" dirty="0" err="1"/>
              <a:t>interchangably</a:t>
            </a:r>
            <a:r>
              <a:rPr lang="en-US" dirty="0"/>
              <a:t>. Your book says that face validity is just looking at the measure and giving a general impression while content validity requires delving into the individual items of a composite measure.</a:t>
            </a:r>
          </a:p>
          <a:p>
            <a:pPr marL="0" lvl="0" indent="0">
              <a:buNone/>
            </a:pPr>
            <a:endParaRPr lang="en-US" dirty="0"/>
          </a:p>
          <a:p>
            <a:pPr marL="0" lvl="0" indent="0">
              <a:buNone/>
            </a:pPr>
            <a:r>
              <a:rPr lang="en-US" dirty="0"/>
              <a:t>I won’t say that your book is wrong, but your book is wrong. Actually, I’m probably wrong, but I’m your teacher and you’re stuck with my opinion, at least until the semester ends.</a:t>
            </a:r>
          </a:p>
          <a:p>
            <a:pPr marL="0" lvl="0" indent="0">
              <a:buNone/>
            </a:pPr>
            <a:endParaRPr lang="en-US" dirty="0"/>
          </a:p>
          <a:p>
            <a:pPr marL="0" lvl="0" indent="0">
              <a:buNone/>
            </a:pPr>
            <a:r>
              <a:rPr lang="en-US" dirty="0"/>
              <a:t>Seriously, if there is a disagreement in the research community about how to establish validity, what you do is you do it your way, but with the expectation that when you submit your paper to peer review, plan for the possibility that the peer reviewer will ask you to define things their way. It’s normally not a good idea to fight a peer-reviewer, especially when there is no consensus in the research community, unless they are asking for something that is seriously wrong and misleading.</a:t>
            </a:r>
          </a:p>
          <a:p>
            <a:pPr marL="0" lvl="0" indent="0">
              <a:buNone/>
            </a:pPr>
            <a:endParaRPr lang="en-US" dirty="0"/>
          </a:p>
          <a:p>
            <a:pPr marL="0" lvl="0" indent="0">
              <a:buNone/>
            </a:pPr>
            <a:r>
              <a:rPr lang="en-US" dirty="0"/>
              <a:t>Now your teacher, on the other hand, you can argue with him until the cows come home. He actually will enjoy the argument and you won’t get him to shut up about the varying research perspectives.</a:t>
            </a:r>
          </a:p>
        </p:txBody>
      </p:sp>
      <p:sp>
        <p:nvSpPr>
          <p:cNvPr id="4" name="Slide Number Placeholder 3"/>
          <p:cNvSpPr>
            <a:spLocks noGrp="1"/>
          </p:cNvSpPr>
          <p:nvPr>
            <p:ph type="sldNum" sz="quarter" idx="10"/>
          </p:nvPr>
        </p:nvSpPr>
        <p:spPr/>
        <p:txBody>
          <a:bodyPr/>
          <a:lstStyle/>
          <a:p>
            <a:fld id="{08AFC2C6-1385-4E93-BAF5-89E0D30AF050}" type="slidenum">
              <a:rPr lang="en-US" smtClean="0"/>
              <a:t>27</a:t>
            </a:fld>
            <a:endParaRPr lang="en-US"/>
          </a:p>
        </p:txBody>
      </p:sp>
    </p:spTree>
    <p:extLst>
      <p:ext uri="{BB962C8B-B14F-4D97-AF65-F5344CB8AC3E}">
        <p14:creationId xmlns:p14="http://schemas.microsoft.com/office/powerpoint/2010/main" val="2756932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Response process validity is the direct observation of patients as they fill out the survey that you are using for measurement. You can think of it as part of the face validation, or you can call it an additional type of validation. I like the latter because it sounds more impressive.</a:t>
            </a:r>
          </a:p>
          <a:p>
            <a:pPr marL="0" lvl="0" indent="0">
              <a:buNone/>
            </a:pPr>
            <a:endParaRPr lang="en-US" dirty="0"/>
          </a:p>
          <a:p>
            <a:pPr marL="0" lvl="0" indent="0">
              <a:buNone/>
            </a:pPr>
            <a:r>
              <a:rPr lang="en-US" dirty="0"/>
              <a:t>There’s nothing too difficult about this. As you observe the process, ask questions, see if there are any items that seem to take too long to answer. Encourage your patients to talk aloud as they are working. If you want to get really fancy, you can use eye tracking to see if someone is losing focus or getting distracted.</a:t>
            </a:r>
          </a:p>
          <a:p>
            <a:pPr marL="0" lvl="0" indent="0">
              <a:buNone/>
            </a:pPr>
            <a:endParaRPr lang="en-US" dirty="0"/>
          </a:p>
          <a:p>
            <a:pPr marL="0" lvl="0" indent="0">
              <a:buNone/>
            </a:pPr>
            <a:r>
              <a:rPr lang="en-US" dirty="0"/>
              <a:t>You can supplement this process with an interview afterwards. Your goal in this exercise is to identify items that are confusing or ambiguous, or which seem to draw the wrong type of response. Look especially for issues which may come from the use of excessively technical language.</a:t>
            </a:r>
          </a:p>
          <a:p>
            <a:pPr marL="0" lvl="0" indent="0">
              <a:buNone/>
            </a:pPr>
            <a:endParaRPr lang="en-US" dirty="0"/>
          </a:p>
          <a:p>
            <a:pPr marL="0" lvl="0" indent="0">
              <a:buNone/>
            </a:pPr>
            <a:r>
              <a:rPr lang="en-US" dirty="0"/>
              <a:t>You can do this sort of exercise with experts as well as patients. Ask your experts to pretend that they are patients and get them to fill things out, talk aloud, and ask them questions along the way.</a:t>
            </a:r>
          </a:p>
        </p:txBody>
      </p:sp>
      <p:sp>
        <p:nvSpPr>
          <p:cNvPr id="4" name="Slide Number Placeholder 3"/>
          <p:cNvSpPr>
            <a:spLocks noGrp="1"/>
          </p:cNvSpPr>
          <p:nvPr>
            <p:ph type="sldNum" sz="quarter" idx="10"/>
          </p:nvPr>
        </p:nvSpPr>
        <p:spPr/>
        <p:txBody>
          <a:bodyPr/>
          <a:lstStyle/>
          <a:p>
            <a:fld id="{08AFC2C6-1385-4E93-BAF5-89E0D30AF050}" type="slidenum">
              <a:rPr lang="en-US" smtClean="0"/>
              <a:t>28</a:t>
            </a:fld>
            <a:endParaRPr lang="en-US"/>
          </a:p>
        </p:txBody>
      </p:sp>
    </p:spTree>
    <p:extLst>
      <p:ext uri="{BB962C8B-B14F-4D97-AF65-F5344CB8AC3E}">
        <p14:creationId xmlns:p14="http://schemas.microsoft.com/office/powerpoint/2010/main" val="3713735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Let’s stop again for questions. You’ve seen a general definition of validity and specific examples of face and content validity. Next we’ll discuss criterion validity and construct validity.</a:t>
            </a:r>
          </a:p>
        </p:txBody>
      </p:sp>
      <p:sp>
        <p:nvSpPr>
          <p:cNvPr id="4" name="Slide Number Placeholder 3"/>
          <p:cNvSpPr>
            <a:spLocks noGrp="1"/>
          </p:cNvSpPr>
          <p:nvPr>
            <p:ph type="sldNum" sz="quarter" idx="10"/>
          </p:nvPr>
        </p:nvSpPr>
        <p:spPr/>
        <p:txBody>
          <a:bodyPr/>
          <a:lstStyle/>
          <a:p>
            <a:fld id="{08AFC2C6-1385-4E93-BAF5-89E0D30AF050}" type="slidenum">
              <a:rPr lang="en-US" smtClean="0"/>
              <a:t>29</a:t>
            </a:fld>
            <a:endParaRPr lang="en-US"/>
          </a:p>
        </p:txBody>
      </p:sp>
    </p:spTree>
    <p:extLst>
      <p:ext uri="{BB962C8B-B14F-4D97-AF65-F5344CB8AC3E}">
        <p14:creationId xmlns:p14="http://schemas.microsoft.com/office/powerpoint/2010/main" val="656555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Criterion validity is the most straightforward approach to establishing validity. You want to see how well your measurement corresponds with what it’s supposed to measure. So include what your supposed to measure and see how strongly it correlates with what you want to measure.</a:t>
            </a:r>
          </a:p>
          <a:p>
            <a:pPr marL="0" lvl="0" indent="0">
              <a:buNone/>
            </a:pPr>
            <a:endParaRPr lang="en-US" dirty="0"/>
          </a:p>
          <a:p>
            <a:pPr marL="0" lvl="0" indent="0">
              <a:buNone/>
            </a:pPr>
            <a:r>
              <a:rPr lang="en-US" dirty="0"/>
              <a:t>This isn’t always possible, of course, but if you can measure truth then go for it!</a:t>
            </a:r>
          </a:p>
          <a:p>
            <a:pPr marL="0" lvl="0" indent="0">
              <a:buNone/>
            </a:pPr>
            <a:endParaRPr lang="en-US" dirty="0"/>
          </a:p>
          <a:p>
            <a:pPr marL="0" lvl="0" indent="0">
              <a:buNone/>
            </a:pPr>
            <a:r>
              <a:rPr lang="en-US" dirty="0"/>
              <a:t>Now, why, might you ask yourself, would you use a measurement that correlates well with truth when you can measure truth directly? It probably has something to do with time or money. You can measure the truth but it costs too much to do it in a big study. Or it takes way too long. So you run a smaller study where you measure truth, show that your cheaper and faster measurement correlates well with the truth, and then you can save a whole bunch of time and money in the big study.</a:t>
            </a:r>
          </a:p>
          <a:p>
            <a:pPr marL="0" lvl="0" indent="0">
              <a:buNone/>
            </a:pPr>
            <a:endParaRPr lang="en-US" dirty="0"/>
          </a:p>
          <a:p>
            <a:pPr marL="0" lvl="0" indent="0">
              <a:buNone/>
            </a:pPr>
            <a:r>
              <a:rPr lang="en-US" dirty="0"/>
              <a:t>Your evidence for validity is predictive evidence if the truth represents something that occurs in the future, meaning after your measurement is taken. In the big study, you can’t wait around and wait for the truth to reveal itself. But in a smaller study, you might have that luxury.</a:t>
            </a:r>
          </a:p>
          <a:p>
            <a:pPr marL="0" lvl="0" indent="0">
              <a:buNone/>
            </a:pPr>
            <a:endParaRPr lang="en-US" dirty="0"/>
          </a:p>
          <a:p>
            <a:pPr marL="0" lvl="0" indent="0">
              <a:buNone/>
            </a:pPr>
            <a:r>
              <a:rPr lang="en-US" dirty="0"/>
              <a:t>It’s important in using predictive evidence that you don’t have dropouts, especially if those dropouts tend to differ from those who do provide you with data.</a:t>
            </a:r>
          </a:p>
          <a:p>
            <a:pPr marL="0" lvl="0" indent="0">
              <a:buNone/>
            </a:pPr>
            <a:endParaRPr lang="en-US" dirty="0"/>
          </a:p>
          <a:p>
            <a:pPr marL="0" lvl="0" indent="0">
              <a:buNone/>
            </a:pPr>
            <a:r>
              <a:rPr lang="en-US" dirty="0"/>
              <a:t>Your book offers an interesting example of this with standardized testing for college admission. A school might want to correlate an SAT score, for example, with the grades that a student gets after one year of college. Easy to do, but think about the dropouts. A college, for the most part, is going to admit only those people who score above a cutoff for the SAT. You lose information about those who scored low on the SAT and are left only with those students in a narrow range of SAT scores. It’s even worse if the students who score super high on the SAT decide to attend a more prestigious university than your little </a:t>
            </a:r>
            <a:r>
              <a:rPr lang="en-US" dirty="0" err="1"/>
              <a:t>podunk</a:t>
            </a:r>
            <a:r>
              <a:rPr lang="en-US" dirty="0"/>
              <a:t> college.</a:t>
            </a:r>
          </a:p>
          <a:p>
            <a:pPr marL="0" lvl="0" indent="0">
              <a:buNone/>
            </a:pPr>
            <a:endParaRPr lang="en-US" dirty="0"/>
          </a:p>
          <a:p>
            <a:pPr marL="0" lvl="0" indent="0">
              <a:buNone/>
            </a:pPr>
            <a:r>
              <a:rPr lang="en-US" dirty="0"/>
              <a:t>Another example is using criterion validity for a test intended to diagnose disease. Suppose you have a test that can predict appendicitis. Patients who score high on the measurement, you send them straight to the OR, so you can cut out the appendix before it ruptures. But what about the patients who score low. They probably don’t have appendicitis, but you don’t know. They won’t volunteer to get cut open in the name of science.</a:t>
            </a:r>
          </a:p>
          <a:p>
            <a:pPr marL="0" lvl="0" indent="0">
              <a:buNone/>
            </a:pPr>
            <a:endParaRPr lang="en-US" dirty="0"/>
          </a:p>
          <a:p>
            <a:pPr marL="0" lvl="0" indent="0">
              <a:buNone/>
            </a:pPr>
            <a:r>
              <a:rPr lang="en-US" dirty="0"/>
              <a:t>Predictive evidence can sometimes take too long, so you may want to use concurrent evidence, evidence that you can collect at the same time as your measurement. Your book suggests that you ask </a:t>
            </a:r>
            <a:r>
              <a:rPr lang="en-US" dirty="0" err="1"/>
              <a:t>colllege</a:t>
            </a:r>
            <a:r>
              <a:rPr lang="en-US" dirty="0"/>
              <a:t> students at the end of their first year to re-take the SAT and see how that re-take correlates with the grades they are just receiving. It’s not perfect, but it certainly takes less time.</a:t>
            </a:r>
          </a:p>
          <a:p>
            <a:pPr marL="0" lvl="0" indent="0">
              <a:buNone/>
            </a:pPr>
            <a:endParaRPr lang="en-US" dirty="0"/>
          </a:p>
          <a:p>
            <a:pPr marL="0" lvl="0" indent="0">
              <a:buNone/>
            </a:pPr>
            <a:r>
              <a:rPr lang="en-US" dirty="0"/>
              <a:t>The other application of concurrent evidence is when you don’t have a direct measure of truth, but you have an already validated measure of truth that you can collect concurrently with your new measure. The assumption here, as earlier is that your new measure is cheaper or faster than the currently used and validated measure. If you correlate well with an already validated measure, and that validated measure has already been shown to correlate well with the truth, then you have indirectly established criterion validity.</a:t>
            </a:r>
          </a:p>
          <a:p>
            <a:pPr marL="0" lvl="0" indent="0">
              <a:buNone/>
            </a:pPr>
            <a:endParaRPr lang="en-US" dirty="0"/>
          </a:p>
          <a:p>
            <a:pPr marL="0" lvl="0" indent="0">
              <a:buNone/>
            </a:pPr>
            <a:r>
              <a:rPr lang="en-US" dirty="0"/>
              <a:t>Now this approach has limits. You can never get quite as much evidence of validity as the already validated measurement has.</a:t>
            </a:r>
          </a:p>
        </p:txBody>
      </p:sp>
      <p:sp>
        <p:nvSpPr>
          <p:cNvPr id="4" name="Slide Number Placeholder 3"/>
          <p:cNvSpPr>
            <a:spLocks noGrp="1"/>
          </p:cNvSpPr>
          <p:nvPr>
            <p:ph type="sldNum" sz="quarter" idx="10"/>
          </p:nvPr>
        </p:nvSpPr>
        <p:spPr/>
        <p:txBody>
          <a:bodyPr/>
          <a:lstStyle/>
          <a:p>
            <a:fld id="{08AFC2C6-1385-4E93-BAF5-89E0D30AF050}" type="slidenum">
              <a:rPr lang="en-US" smtClean="0"/>
              <a:t>30</a:t>
            </a:fld>
            <a:endParaRPr lang="en-US"/>
          </a:p>
        </p:txBody>
      </p:sp>
    </p:spTree>
    <p:extLst>
      <p:ext uri="{BB962C8B-B14F-4D97-AF65-F5344CB8AC3E}">
        <p14:creationId xmlns:p14="http://schemas.microsoft.com/office/powerpoint/2010/main" val="182865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also have to quote Stephen Jay Gould here as well. He wrote an excellent book, The </a:t>
            </a:r>
            <a:r>
              <a:rPr lang="en-US" dirty="0" err="1"/>
              <a:t>Mismeasure</a:t>
            </a:r>
            <a:r>
              <a:rPr lang="en-US" dirty="0"/>
              <a:t> of Man, that addresses many of the points I will talk about today from the perspective of intelligence tests. It is well worth reading because it helps you to resist the temptation to think that writing down a number and giving it a name is enough. You have to think long and hard about whether your measurements are of sufficient quality that you can rely on them to draw firm conclusions about the clinical care that you provide to your patients.</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4</a:t>
            </a:fld>
            <a:endParaRPr lang="en-US"/>
          </a:p>
        </p:txBody>
      </p:sp>
    </p:spTree>
    <p:extLst>
      <p:ext uri="{BB962C8B-B14F-4D97-AF65-F5344CB8AC3E}">
        <p14:creationId xmlns:p14="http://schemas.microsoft.com/office/powerpoint/2010/main" val="3516687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Construct validity is when you are developing a psychological construct and you don’t have a direct measure of the construct you are trying to measure. What you do have is various associations and non-associations that your construct is expected to have. You develop these using your deep thinking power or maybe just a bit of common sense. If your measurement shows the same associations and non-associations that you would expect your construct to have, you have established construct validity.</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31</a:t>
            </a:fld>
            <a:endParaRPr lang="en-US"/>
          </a:p>
        </p:txBody>
      </p:sp>
    </p:spTree>
    <p:extLst>
      <p:ext uri="{BB962C8B-B14F-4D97-AF65-F5344CB8AC3E}">
        <p14:creationId xmlns:p14="http://schemas.microsoft.com/office/powerpoint/2010/main" val="82473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Some researchers have argued that factor analysis offers a way to establish validity. The literature is not very clear on how factor analysis fits in to validity. Factor analysis is a useful tool to establish </a:t>
            </a:r>
            <a:r>
              <a:rPr lang="en-US" dirty="0" err="1"/>
              <a:t>unidimentionality</a:t>
            </a:r>
            <a:r>
              <a:rPr lang="en-US" dirty="0"/>
              <a:t>. </a:t>
            </a:r>
            <a:r>
              <a:rPr lang="en-US" dirty="0" err="1"/>
              <a:t>Unidimensionality</a:t>
            </a:r>
            <a:r>
              <a:rPr lang="en-US" dirty="0"/>
              <a:t> means that all of the components of a composite score are measuring the same thing. But without knowing what that “thing” is, how does this help establish validity? Typically, you would combine </a:t>
            </a:r>
            <a:r>
              <a:rPr lang="en-US" dirty="0" err="1"/>
              <a:t>unidimensionality</a:t>
            </a:r>
            <a:r>
              <a:rPr lang="en-US" dirty="0"/>
              <a:t> with face or content validity.</a:t>
            </a:r>
          </a:p>
          <a:p>
            <a:pPr marL="0" lvl="0" indent="0">
              <a:buNone/>
            </a:pPr>
            <a:endParaRPr lang="en-US" dirty="0"/>
          </a:p>
          <a:p>
            <a:pPr marL="0" lvl="0" indent="0">
              <a:buNone/>
            </a:pPr>
            <a:r>
              <a:rPr lang="en-US" dirty="0"/>
              <a:t>Factor analysis is also used for something known as scale purification. If you have twelve items for a composite scale, factor analysis might identify two that don’t really correlate well with the other ten. Then you would improve the composite measure by tossing the two components out.</a:t>
            </a:r>
          </a:p>
          <a:p>
            <a:pPr marL="0" lvl="0" indent="0">
              <a:buNone/>
            </a:pPr>
            <a:endParaRPr lang="en-US" dirty="0"/>
          </a:p>
          <a:p>
            <a:pPr marL="0" lvl="0" indent="0">
              <a:buNone/>
            </a:pPr>
            <a:r>
              <a:rPr lang="en-US" dirty="0"/>
              <a:t>I dislike this because I think it is a mistake to tinker with a scale that has worked well in the past.</a:t>
            </a:r>
          </a:p>
          <a:p>
            <a:pPr marL="0" lvl="0" indent="0">
              <a:buNone/>
            </a:pPr>
            <a:endParaRPr lang="en-US" dirty="0"/>
          </a:p>
          <a:p>
            <a:pPr marL="0" lvl="0" indent="0">
              <a:buNone/>
            </a:pPr>
            <a:r>
              <a:rPr lang="en-US" dirty="0"/>
              <a:t>If you use factor analysis, you have the choice between exploratory factor analysis and confirmatory factor analysis. Both are fine, but if you had to choose, you should use exploratory factor analysis when you are a pioneer in this area of measurement and use confirmatory factor analysis when the measurement already has an established track record.</a:t>
            </a:r>
          </a:p>
        </p:txBody>
      </p:sp>
      <p:sp>
        <p:nvSpPr>
          <p:cNvPr id="4" name="Slide Number Placeholder 3"/>
          <p:cNvSpPr>
            <a:spLocks noGrp="1"/>
          </p:cNvSpPr>
          <p:nvPr>
            <p:ph type="sldNum" sz="quarter" idx="10"/>
          </p:nvPr>
        </p:nvSpPr>
        <p:spPr/>
        <p:txBody>
          <a:bodyPr/>
          <a:lstStyle/>
          <a:p>
            <a:fld id="{08AFC2C6-1385-4E93-BAF5-89E0D30AF050}" type="slidenum">
              <a:rPr lang="en-US" smtClean="0"/>
              <a:t>32</a:t>
            </a:fld>
            <a:endParaRPr lang="en-US"/>
          </a:p>
        </p:txBody>
      </p:sp>
    </p:spTree>
    <p:extLst>
      <p:ext uri="{BB962C8B-B14F-4D97-AF65-F5344CB8AC3E}">
        <p14:creationId xmlns:p14="http://schemas.microsoft.com/office/powerpoint/2010/main" val="3234561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Here is the Neighborhood Environment Survey again.</a:t>
            </a:r>
          </a:p>
          <a:p>
            <a:pPr marL="0" lvl="0" indent="0">
              <a:buNone/>
            </a:pPr>
            <a:endParaRPr lang="en-US" dirty="0"/>
          </a:p>
          <a:p>
            <a:pPr marL="0" lvl="0" indent="0">
              <a:buNone/>
            </a:pPr>
            <a:r>
              <a:rPr lang="en-US" dirty="0"/>
              <a:t>This is a self report and it is also a composite measure.</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34</a:t>
            </a:fld>
            <a:endParaRPr lang="en-US"/>
          </a:p>
        </p:txBody>
      </p:sp>
    </p:spTree>
    <p:extLst>
      <p:ext uri="{BB962C8B-B14F-4D97-AF65-F5344CB8AC3E}">
        <p14:creationId xmlns:p14="http://schemas.microsoft.com/office/powerpoint/2010/main" val="3323111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This is a composite measure and a self report. You can’t compare two or more raters because there is only one “self.”</a:t>
            </a:r>
          </a:p>
          <a:p>
            <a:pPr marL="0" lvl="0" indent="0">
              <a:buNone/>
            </a:pPr>
            <a:endParaRPr lang="en-US" dirty="0"/>
          </a:p>
          <a:p>
            <a:pPr marL="0" lvl="0" indent="0">
              <a:buNone/>
            </a:pPr>
            <a:r>
              <a:rPr lang="en-US" dirty="0"/>
              <a:t>Cronbach’s alpha is used for components that are continuous and this scale has binary (true/false) statements.</a:t>
            </a:r>
          </a:p>
          <a:p>
            <a:pPr marL="0" lvl="0" indent="0">
              <a:buNone/>
            </a:pPr>
            <a:endParaRPr lang="en-US" dirty="0"/>
          </a:p>
          <a:p>
            <a:pPr marL="0" lvl="0" indent="0">
              <a:buNone/>
            </a:pPr>
            <a:r>
              <a:rPr lang="en-US" dirty="0"/>
              <a:t>It is easy to run a test-retest reliability study. Neighborhoods don’t change overnight, so it would be fine to wait a week or so.</a:t>
            </a:r>
          </a:p>
          <a:p>
            <a:pPr marL="0" lvl="0" indent="0">
              <a:buNone/>
            </a:pPr>
            <a:endParaRPr lang="en-US" dirty="0"/>
          </a:p>
          <a:p>
            <a:pPr marL="0" lvl="0" indent="0">
              <a:buNone/>
            </a:pPr>
            <a:r>
              <a:rPr lang="en-US" dirty="0"/>
              <a:t>The binary components make KR-20 a natural choice for this scale.</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35</a:t>
            </a:fld>
            <a:endParaRPr lang="en-US"/>
          </a:p>
        </p:txBody>
      </p:sp>
    </p:spTree>
    <p:extLst>
      <p:ext uri="{BB962C8B-B14F-4D97-AF65-F5344CB8AC3E}">
        <p14:creationId xmlns:p14="http://schemas.microsoft.com/office/powerpoint/2010/main" val="3492196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This is a pain scale again. It is a self report, but it is a single measure rather than a composite.</a:t>
            </a:r>
          </a:p>
        </p:txBody>
      </p:sp>
      <p:sp>
        <p:nvSpPr>
          <p:cNvPr id="4" name="Slide Number Placeholder 3"/>
          <p:cNvSpPr>
            <a:spLocks noGrp="1"/>
          </p:cNvSpPr>
          <p:nvPr>
            <p:ph type="sldNum" sz="quarter" idx="10"/>
          </p:nvPr>
        </p:nvSpPr>
        <p:spPr/>
        <p:txBody>
          <a:bodyPr/>
          <a:lstStyle/>
          <a:p>
            <a:fld id="{08AFC2C6-1385-4E93-BAF5-89E0D30AF050}" type="slidenum">
              <a:rPr lang="en-US" smtClean="0"/>
              <a:t>37</a:t>
            </a:fld>
            <a:endParaRPr lang="en-US"/>
          </a:p>
        </p:txBody>
      </p:sp>
    </p:spTree>
    <p:extLst>
      <p:ext uri="{BB962C8B-B14F-4D97-AF65-F5344CB8AC3E}">
        <p14:creationId xmlns:p14="http://schemas.microsoft.com/office/powerpoint/2010/main" val="35716854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Like the first measurement, this self report scale cannot compare two or more independent raters. It is a single measurement, so you can’t apply Cronbach’s </a:t>
            </a:r>
            <a:r>
              <a:rPr lang="en-US" dirty="0" err="1"/>
              <a:t>alpah</a:t>
            </a:r>
            <a:r>
              <a:rPr lang="en-US" dirty="0"/>
              <a:t> or KR-20.</a:t>
            </a:r>
          </a:p>
          <a:p>
            <a:pPr marL="0" lvl="0" indent="0">
              <a:buNone/>
            </a:pPr>
            <a:endParaRPr lang="en-US" dirty="0"/>
          </a:p>
          <a:p>
            <a:pPr marL="0" lvl="0" indent="0">
              <a:buNone/>
            </a:pPr>
            <a:r>
              <a:rPr lang="en-US" dirty="0"/>
              <a:t>Test-retest reliability works well here, but you have to make sure that you are quick. A narrow time interval between the test and the re-test is important if you are looking at acute pain.</a:t>
            </a:r>
          </a:p>
        </p:txBody>
      </p:sp>
      <p:sp>
        <p:nvSpPr>
          <p:cNvPr id="4" name="Slide Number Placeholder 3"/>
          <p:cNvSpPr>
            <a:spLocks noGrp="1"/>
          </p:cNvSpPr>
          <p:nvPr>
            <p:ph type="sldNum" sz="quarter" idx="10"/>
          </p:nvPr>
        </p:nvSpPr>
        <p:spPr/>
        <p:txBody>
          <a:bodyPr/>
          <a:lstStyle/>
          <a:p>
            <a:fld id="{08AFC2C6-1385-4E93-BAF5-89E0D30AF050}" type="slidenum">
              <a:rPr lang="en-US" smtClean="0"/>
              <a:t>38</a:t>
            </a:fld>
            <a:endParaRPr lang="en-US"/>
          </a:p>
        </p:txBody>
      </p:sp>
    </p:spTree>
    <p:extLst>
      <p:ext uri="{BB962C8B-B14F-4D97-AF65-F5344CB8AC3E}">
        <p14:creationId xmlns:p14="http://schemas.microsoft.com/office/powerpoint/2010/main" val="39456098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Apgar score again. T is a composite measure collected by the researcher and not by self report.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40</a:t>
            </a:fld>
            <a:endParaRPr lang="en-US"/>
          </a:p>
        </p:txBody>
      </p:sp>
    </p:spTree>
    <p:extLst>
      <p:ext uri="{BB962C8B-B14F-4D97-AF65-F5344CB8AC3E}">
        <p14:creationId xmlns:p14="http://schemas.microsoft.com/office/powerpoint/2010/main" val="26058788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Because timing is important, you cannot evaluate the Apgar score at one </a:t>
            </a:r>
            <a:r>
              <a:rPr lang="en-US" dirty="0" err="1"/>
              <a:t>minue</a:t>
            </a:r>
            <a:r>
              <a:rPr lang="en-US" dirty="0"/>
              <a:t> and at two hours. You also can’t use KR-20 because it is not binary.</a:t>
            </a:r>
          </a:p>
          <a:p>
            <a:pPr marL="0" lvl="0" indent="0">
              <a:buNone/>
            </a:pPr>
            <a:endParaRPr lang="en-US" dirty="0"/>
          </a:p>
          <a:p>
            <a:pPr marL="0" lvl="0" indent="0">
              <a:buNone/>
            </a:pPr>
            <a:r>
              <a:rPr lang="en-US" dirty="0"/>
              <a:t>Inter-rater reliability is very easy and very useful here. Have two raters at the scene of the birth and ask them to estimate the </a:t>
            </a:r>
            <a:r>
              <a:rPr lang="en-US" dirty="0" err="1"/>
              <a:t>Apgra</a:t>
            </a:r>
            <a:r>
              <a:rPr lang="en-US" dirty="0"/>
              <a:t> score. No peeking! Then correlate the responses.</a:t>
            </a:r>
          </a:p>
          <a:p>
            <a:pPr marL="0" lvl="0" indent="0">
              <a:buNone/>
            </a:pPr>
            <a:endParaRPr lang="en-US" dirty="0"/>
          </a:p>
          <a:p>
            <a:pPr marL="0" lvl="0" indent="0">
              <a:buNone/>
            </a:pPr>
            <a:r>
              <a:rPr lang="en-US" dirty="0"/>
              <a:t>Cronbach’s alpha is really intended for continuous components, and values of 0, 1, and 2 are not really on a continuum. But there is nothing terribly wrong with pretending it is continuous.</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41</a:t>
            </a:fld>
            <a:endParaRPr lang="en-US"/>
          </a:p>
        </p:txBody>
      </p:sp>
    </p:spTree>
    <p:extLst>
      <p:ext uri="{BB962C8B-B14F-4D97-AF65-F5344CB8AC3E}">
        <p14:creationId xmlns:p14="http://schemas.microsoft.com/office/powerpoint/2010/main" val="1754490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Construct validity is hard to apply here. There is no theory of what an Apgar is or is not associated with.</a:t>
            </a:r>
          </a:p>
          <a:p>
            <a:pPr marL="0" lvl="0" indent="0">
              <a:buNone/>
            </a:pPr>
            <a:endParaRPr lang="en-US" dirty="0"/>
          </a:p>
          <a:p>
            <a:pPr marL="0" lvl="0" indent="0">
              <a:buNone/>
            </a:pPr>
            <a:r>
              <a:rPr lang="en-US" dirty="0"/>
              <a:t>It is a composite measure so you can have experts review the individual components. You can also watch as someone answers the five components of the Apgar score. There are several predictive criterion. Does a low Apgar score predict infant mortality?</a:t>
            </a:r>
          </a:p>
          <a:p>
            <a:pPr marL="0" lvl="0" indent="0">
              <a:buNone/>
            </a:pPr>
            <a:endParaRPr lang="en-US" dirty="0"/>
          </a:p>
          <a:p>
            <a:pPr marL="0" lvl="0" indent="0">
              <a:buNone/>
            </a:pPr>
            <a:r>
              <a:rPr lang="en-US" dirty="0"/>
              <a:t>You can run a factor analysis on the Apgar score because it has multiple </a:t>
            </a:r>
            <a:r>
              <a:rPr lang="en-US" dirty="0" err="1"/>
              <a:t>comonents</a:t>
            </a:r>
            <a:r>
              <a:rPr lang="en-US" dirty="0"/>
              <a: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42</a:t>
            </a:fld>
            <a:endParaRPr lang="en-US"/>
          </a:p>
        </p:txBody>
      </p:sp>
    </p:spTree>
    <p:extLst>
      <p:ext uri="{BB962C8B-B14F-4D97-AF65-F5344CB8AC3E}">
        <p14:creationId xmlns:p14="http://schemas.microsoft.com/office/powerpoint/2010/main" val="7595149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This is an example of a physician report. No self report is available here. But you still want to examine reliability and validity because this does have the potential to be perceived as subjective.</a:t>
            </a:r>
          </a:p>
          <a:p>
            <a:pPr marL="0" lvl="0" indent="0">
              <a:buNone/>
            </a:pPr>
            <a:endParaRPr lang="en-US" dirty="0"/>
          </a:p>
          <a:p>
            <a:pPr marL="0" lvl="0" indent="0">
              <a:buNone/>
            </a:pPr>
            <a:r>
              <a:rPr lang="en-US" dirty="0"/>
              <a:t>Note also that, unlike the Apgar score, this is not a composite measure. There is a single number that you get.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43</a:t>
            </a:fld>
            <a:endParaRPr lang="en-US"/>
          </a:p>
        </p:txBody>
      </p:sp>
    </p:spTree>
    <p:extLst>
      <p:ext uri="{BB962C8B-B14F-4D97-AF65-F5344CB8AC3E}">
        <p14:creationId xmlns:p14="http://schemas.microsoft.com/office/powerpoint/2010/main" val="3783425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For better or for worse, researchers tend to focus greater attention on certain types of measurements. There’s no hard and fast rule here, but issues of measurement quality tend to appear most often in certain areas.</a:t>
            </a:r>
          </a:p>
          <a:p>
            <a:pPr marL="0" lvl="0" indent="0">
              <a:buNone/>
            </a:pPr>
            <a:endParaRPr lang="en-US" dirty="0"/>
          </a:p>
          <a:p>
            <a:pPr marL="0" lvl="0" indent="0">
              <a:buNone/>
            </a:pPr>
            <a:r>
              <a:rPr lang="en-US" dirty="0"/>
              <a:t>Don’t think that if your measure is not on this list that it doesn’t deserve careful scrutiny. There’s really no consensus in the research community on what measurements require this extra level of attention.</a:t>
            </a:r>
          </a:p>
          <a:p>
            <a:pPr marL="0" lvl="0" indent="0">
              <a:buNone/>
            </a:pPr>
            <a:endParaRPr lang="en-US" dirty="0"/>
          </a:p>
          <a:p>
            <a:pPr marL="0" lvl="0" indent="0">
              <a:buNone/>
            </a:pPr>
            <a:r>
              <a:rPr lang="en-US" dirty="0"/>
              <a:t>I think it is a bit unfair, but there is a lot of distrust of patient reported outcomes among researchers. Why not believe what the patient says about himself or herself? Part of it might be that a patient’s answers could potentially be influenced by their mood. They might also be influenced by a desire to look good. They may want to give an answer that they think the interviewer wants to hear.</a:t>
            </a:r>
          </a:p>
          <a:p>
            <a:pPr marL="0" lvl="0" indent="0">
              <a:buNone/>
            </a:pPr>
            <a:endParaRPr lang="en-US" dirty="0"/>
          </a:p>
          <a:p>
            <a:pPr marL="0" lvl="0" indent="0">
              <a:buNone/>
            </a:pPr>
            <a:r>
              <a:rPr lang="en-US" dirty="0"/>
              <a:t>There is also a belief that patient reported outcome measures vary too much from one individual to another. Some people are stoic to a fault and others will complain endlessly at the drop of a hat.</a:t>
            </a:r>
          </a:p>
          <a:p>
            <a:pPr marL="0" lvl="0" indent="0">
              <a:buNone/>
            </a:pPr>
            <a:endParaRPr lang="en-US" dirty="0"/>
          </a:p>
          <a:p>
            <a:pPr marL="0" lvl="0" indent="0">
              <a:buNone/>
            </a:pPr>
            <a:r>
              <a:rPr lang="en-US" dirty="0"/>
              <a:t>It is worth noting that these factors also influence researcher observation, but researchers don’t like it when you point this out to them. It’s mostly a good thing that researchers require a high level of scrutiny of patient reported outcomes, but perhaps other measures deserve just as high a level of scrutiny.</a:t>
            </a:r>
          </a:p>
          <a:p>
            <a:pPr marL="0" lvl="0" indent="0">
              <a:buNone/>
            </a:pPr>
            <a:endParaRPr lang="en-US" dirty="0"/>
          </a:p>
          <a:p>
            <a:pPr marL="0" lvl="0" indent="0">
              <a:buNone/>
            </a:pPr>
            <a:r>
              <a:rPr lang="en-US" dirty="0"/>
              <a:t>There is a fair amount of scrutiny of researcher evaluations when these evaluations are perceived as having a high level of subjectivity. Now, our perceptions as to what is subjective are also subjective, so you need to be careful.</a:t>
            </a:r>
          </a:p>
          <a:p>
            <a:pPr marL="0" lvl="0" indent="0">
              <a:buNone/>
            </a:pPr>
            <a:endParaRPr lang="en-US" dirty="0"/>
          </a:p>
          <a:p>
            <a:pPr marL="0" lvl="0" indent="0">
              <a:buNone/>
            </a:pPr>
            <a:r>
              <a:rPr lang="en-US" dirty="0"/>
              <a:t>Psychological constructs are tools used to measure aspects of human behavior, such as intelligence, self-esteem, stress, and extraversion. In spite of recent advances in brain imaging, you cannot, for the most part, peek inside someone’s mind and understand how they think.</a:t>
            </a:r>
          </a:p>
          <a:p>
            <a:pPr marL="0" lvl="0" indent="0">
              <a:buNone/>
            </a:pPr>
            <a:endParaRPr lang="en-US" dirty="0"/>
          </a:p>
          <a:p>
            <a:pPr marL="0" lvl="0" indent="0">
              <a:buNone/>
            </a:pPr>
            <a:r>
              <a:rPr lang="en-US" dirty="0"/>
              <a:t>Finally, many measures in clinical research are composites of one or more items. These individual items are scored and added up to get a total. If the individual items are chosen well, this can be a very effective approach, but you need to be careful.</a:t>
            </a:r>
          </a:p>
        </p:txBody>
      </p:sp>
      <p:sp>
        <p:nvSpPr>
          <p:cNvPr id="4" name="Slide Number Placeholder 3"/>
          <p:cNvSpPr>
            <a:spLocks noGrp="1"/>
          </p:cNvSpPr>
          <p:nvPr>
            <p:ph type="sldNum" sz="quarter" idx="10"/>
          </p:nvPr>
        </p:nvSpPr>
        <p:spPr/>
        <p:txBody>
          <a:bodyPr/>
          <a:lstStyle/>
          <a:p>
            <a:fld id="{08AFC2C6-1385-4E93-BAF5-89E0D30AF050}" type="slidenum">
              <a:rPr lang="en-US" smtClean="0"/>
              <a:t>5</a:t>
            </a:fld>
            <a:endParaRPr lang="en-US"/>
          </a:p>
        </p:txBody>
      </p:sp>
    </p:spTree>
    <p:extLst>
      <p:ext uri="{BB962C8B-B14F-4D97-AF65-F5344CB8AC3E}">
        <p14:creationId xmlns:p14="http://schemas.microsoft.com/office/powerpoint/2010/main" val="694128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 measures of reliability and validity apply depending on whether your measurement is a self report or not and depending on whether it is a composite measure or not.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46</a:t>
            </a:fld>
            <a:endParaRPr lang="en-US"/>
          </a:p>
        </p:txBody>
      </p:sp>
    </p:spTree>
    <p:extLst>
      <p:ext uri="{BB962C8B-B14F-4D97-AF65-F5344CB8AC3E}">
        <p14:creationId xmlns:p14="http://schemas.microsoft.com/office/powerpoint/2010/main" val="321541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This is the Neighborhood Environment Survey.</a:t>
            </a:r>
          </a:p>
          <a:p>
            <a:pPr marL="0" lvl="0" indent="0">
              <a:buNone/>
            </a:pPr>
            <a:endParaRPr lang="en-US" dirty="0"/>
          </a:p>
          <a:p>
            <a:pPr marL="0" lvl="0" indent="0">
              <a:buNone/>
            </a:pPr>
            <a:r>
              <a:rPr lang="en-US" dirty="0"/>
              <a:t>I realize this image might be difficult to read on your computer. I’m going to magnify this in a bit, but notice that this is a series of 18 true/false questions.</a:t>
            </a:r>
          </a:p>
        </p:txBody>
      </p:sp>
      <p:sp>
        <p:nvSpPr>
          <p:cNvPr id="4" name="Slide Number Placeholder 3"/>
          <p:cNvSpPr>
            <a:spLocks noGrp="1"/>
          </p:cNvSpPr>
          <p:nvPr>
            <p:ph type="sldNum" sz="quarter" idx="10"/>
          </p:nvPr>
        </p:nvSpPr>
        <p:spPr/>
        <p:txBody>
          <a:bodyPr/>
          <a:lstStyle/>
          <a:p>
            <a:fld id="{08AFC2C6-1385-4E93-BAF5-89E0D30AF050}" type="slidenum">
              <a:rPr lang="en-US" smtClean="0"/>
              <a:t>6</a:t>
            </a:fld>
            <a:endParaRPr lang="en-US"/>
          </a:p>
        </p:txBody>
      </p:sp>
    </p:spTree>
    <p:extLst>
      <p:ext uri="{BB962C8B-B14F-4D97-AF65-F5344CB8AC3E}">
        <p14:creationId xmlns:p14="http://schemas.microsoft.com/office/powerpoint/2010/main" val="2651424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Here are some of the questions on the NES. “There are plenty of safe places to walk or play outdoors in my neighborhood” and “Every few weeks, some kid in my neighborhood gets beat-up or mugged.” These question are answered true/false and points of 0 or 1 are assigned. Notice that some of the questions get a 1 for true and some of the questions get a 1 for false. The total score is 0 to 18.</a:t>
            </a:r>
          </a:p>
          <a:p>
            <a:pPr marL="0" lvl="0" indent="0">
              <a:buNone/>
            </a:pPr>
            <a:endParaRPr lang="en-US" dirty="0"/>
          </a:p>
          <a:p>
            <a:pPr marL="0" lvl="0" indent="0">
              <a:buNone/>
            </a:pPr>
            <a:r>
              <a:rPr lang="en-US" dirty="0"/>
              <a:t>This is a self report and it is also a composite measure.</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7</a:t>
            </a:fld>
            <a:endParaRPr lang="en-US"/>
          </a:p>
        </p:txBody>
      </p:sp>
    </p:spTree>
    <p:extLst>
      <p:ext uri="{BB962C8B-B14F-4D97-AF65-F5344CB8AC3E}">
        <p14:creationId xmlns:p14="http://schemas.microsoft.com/office/powerpoint/2010/main" val="1325568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This is a pain scale. Pain is something that cannot be easily observed by an outsider. You are best off asking someone directly what their pain is like.</a:t>
            </a:r>
          </a:p>
          <a:p>
            <a:pPr marL="0" lvl="0" indent="0">
              <a:buNone/>
            </a:pPr>
            <a:endParaRPr lang="en-US" dirty="0"/>
          </a:p>
          <a:p>
            <a:pPr marL="0" lvl="0" indent="0">
              <a:buNone/>
            </a:pPr>
            <a:r>
              <a:rPr lang="en-US" dirty="0"/>
              <a:t>This is self report, but it is a single measure rather than a composite. You will handle this differently.</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8</a:t>
            </a:fld>
            <a:endParaRPr lang="en-US"/>
          </a:p>
        </p:txBody>
      </p:sp>
    </p:spTree>
    <p:extLst>
      <p:ext uri="{BB962C8B-B14F-4D97-AF65-F5344CB8AC3E}">
        <p14:creationId xmlns:p14="http://schemas.microsoft.com/office/powerpoint/2010/main" val="1301227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Apgar score. It is a measurement taken one minute after a person is born. No self report is possible for a person who is one minute old, so it has to be measured by an outsider. There are five components to the Apgar score, each rated as zero, one, or two. Just a hint here. If you happen to be </a:t>
            </a:r>
            <a:r>
              <a:rPr lang="en-US" dirty="0" err="1"/>
              <a:t>borrn</a:t>
            </a:r>
            <a:r>
              <a:rPr lang="en-US" dirty="0"/>
              <a:t>, being blue, limp, and not crying is a very bad thing.</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9</a:t>
            </a:fld>
            <a:endParaRPr lang="en-US"/>
          </a:p>
        </p:txBody>
      </p:sp>
    </p:spTree>
    <p:extLst>
      <p:ext uri="{BB962C8B-B14F-4D97-AF65-F5344CB8AC3E}">
        <p14:creationId xmlns:p14="http://schemas.microsoft.com/office/powerpoint/2010/main" val="549682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err="1"/>
              <a:t>THis</a:t>
            </a:r>
            <a:r>
              <a:rPr lang="en-US" dirty="0"/>
              <a:t> an except from an article establishing the reliability and validity of the Boston Bowel Prep score. When you get a colonoscopy done, you’re supposed fast for a full day and also drink a foul tasting preparation. Almost a gallon of this stuff. When you’re done, the next day, your bowel is cleaned out enough that the </a:t>
            </a:r>
            <a:r>
              <a:rPr lang="en-US" dirty="0" err="1"/>
              <a:t>colonoscopist</a:t>
            </a:r>
            <a:r>
              <a:rPr lang="en-US" dirty="0"/>
              <a:t> can go hunting for polyps in your colon.</a:t>
            </a:r>
          </a:p>
          <a:p>
            <a:pPr marL="0" lvl="0" indent="0">
              <a:buNone/>
            </a:pPr>
            <a:endParaRPr lang="en-US" dirty="0"/>
          </a:p>
          <a:p>
            <a:pPr marL="0" lvl="0" indent="0">
              <a:buNone/>
            </a:pPr>
            <a:r>
              <a:rPr lang="en-US" dirty="0"/>
              <a:t>An objective measure of how well you did with your fasting and with your drink preparation is the Boston Bowel Prep Score. This is an excerpt from the research article that established reliability and validity of this measure.</a:t>
            </a:r>
          </a:p>
          <a:p>
            <a:pPr marL="0" lvl="0" indent="0">
              <a:buNone/>
            </a:pPr>
            <a:endParaRPr lang="en-US" dirty="0"/>
          </a:p>
          <a:p>
            <a:pPr marL="0" lvl="0" indent="0">
              <a:buNone/>
            </a:pPr>
            <a:r>
              <a:rPr lang="en-US" dirty="0"/>
              <a:t>Lai EJ, Calderwood AH, </a:t>
            </a:r>
            <a:r>
              <a:rPr lang="en-US" dirty="0" err="1"/>
              <a:t>Doros</a:t>
            </a:r>
            <a:r>
              <a:rPr lang="en-US" dirty="0"/>
              <a:t> G, Fix OK, Jacobson BC. The Boston bowel preparation scale: a valid and reliable instrument for colonoscopy-oriented research. </a:t>
            </a:r>
            <a:r>
              <a:rPr lang="en-US" dirty="0" err="1"/>
              <a:t>Gastrointest</a:t>
            </a:r>
            <a:r>
              <a:rPr lang="en-US" dirty="0"/>
              <a:t> </a:t>
            </a:r>
            <a:r>
              <a:rPr lang="en-US" dirty="0" err="1"/>
              <a:t>Endosc</a:t>
            </a:r>
            <a:r>
              <a:rPr lang="en-US" dirty="0"/>
              <a:t>. 2009 Mar;69(3 Pt 2):620-5. </a:t>
            </a:r>
            <a:r>
              <a:rPr lang="en-US" dirty="0" err="1"/>
              <a:t>doi</a:t>
            </a:r>
            <a:r>
              <a:rPr lang="en-US" dirty="0"/>
              <a:t>: 10.1016/j.gie.2008.05.057. </a:t>
            </a:r>
            <a:r>
              <a:rPr lang="en-US" dirty="0" err="1"/>
              <a:t>Epub</a:t>
            </a:r>
            <a:r>
              <a:rPr lang="en-US" dirty="0"/>
              <a:t> 2009 Jan 10. PubMed PMID: 19136102; PubMed Central PMCID: PMC2763922.</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10</a:t>
            </a:fld>
            <a:endParaRPr lang="en-US"/>
          </a:p>
        </p:txBody>
      </p:sp>
    </p:spTree>
    <p:extLst>
      <p:ext uri="{BB962C8B-B14F-4D97-AF65-F5344CB8AC3E}">
        <p14:creationId xmlns:p14="http://schemas.microsoft.com/office/powerpoint/2010/main" val="525407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657350"/>
            <a:ext cx="7772400" cy="1102519"/>
          </a:xfrm>
        </p:spPr>
        <p:txBody>
          <a:bodyPr>
            <a:normAutofit/>
          </a:bodyPr>
          <a:lstStyle>
            <a:lvl1pPr>
              <a:defRPr sz="2800" b="1" baseline="0">
                <a:solidFill>
                  <a:srgbClr val="E87427"/>
                </a:solidFill>
                <a:latin typeface="+mn-lt"/>
              </a:defRPr>
            </a:lvl1pPr>
          </a:lstStyle>
          <a:p>
            <a:r>
              <a:rPr lang="en-US" dirty="0"/>
              <a:t>Title of Presentation</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6714" y="971550"/>
            <a:ext cx="1790571" cy="795810"/>
          </a:xfrm>
          <a:prstGeom prst="rect">
            <a:avLst/>
          </a:prstGeom>
        </p:spPr>
      </p:pic>
    </p:spTree>
    <p:extLst>
      <p:ext uri="{BB962C8B-B14F-4D97-AF65-F5344CB8AC3E}">
        <p14:creationId xmlns:p14="http://schemas.microsoft.com/office/powerpoint/2010/main" val="194695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0178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0717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normAutofit/>
          </a:bodyPr>
          <a:lstStyle>
            <a:lvl1pPr algn="l">
              <a:defRPr sz="24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57200" y="1047750"/>
            <a:ext cx="8229600" cy="3657600"/>
          </a:xfrm>
        </p:spPr>
        <p:txBody>
          <a:bodyPr>
            <a:normAutofit/>
          </a:bodyPr>
          <a:lstStyle>
            <a:lvl1pPr>
              <a:defRPr sz="1800"/>
            </a:lvl1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40" t="11454" r="3866" b="27448"/>
          <a:stretch/>
        </p:blipFill>
        <p:spPr>
          <a:xfrm>
            <a:off x="8370588" y="491027"/>
            <a:ext cx="497128" cy="333516"/>
          </a:xfrm>
          <a:prstGeom prst="rect">
            <a:avLst/>
          </a:prstGeom>
        </p:spPr>
      </p:pic>
    </p:spTree>
    <p:extLst>
      <p:ext uri="{BB962C8B-B14F-4D97-AF65-F5344CB8AC3E}">
        <p14:creationId xmlns:p14="http://schemas.microsoft.com/office/powerpoint/2010/main" val="237298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45951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0490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70674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6153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58567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4788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237273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2E4F4E2-DEA3-44FD-BEC9-57866B7FA44A}" type="slidenum">
              <a:rPr lang="en-US" smtClean="0"/>
              <a:pPr/>
              <a:t>‹#›</a:t>
            </a:fld>
            <a:endParaRPr lang="en-US"/>
          </a:p>
        </p:txBody>
      </p:sp>
    </p:spTree>
    <p:extLst>
      <p:ext uri="{BB962C8B-B14F-4D97-AF65-F5344CB8AC3E}">
        <p14:creationId xmlns:p14="http://schemas.microsoft.com/office/powerpoint/2010/main" val="358920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Advice for Establishing Reliability and Validity</a:t>
            </a:r>
          </a:p>
        </p:txBody>
      </p:sp>
      <p:sp>
        <p:nvSpPr>
          <p:cNvPr id="3" name="Subtitle 2"/>
          <p:cNvSpPr txBox="1">
            <a:spLocks/>
          </p:cNvSpPr>
          <p:nvPr/>
        </p:nvSpPr>
        <p:spPr>
          <a:xfrm>
            <a:off x="6629400" y="3943350"/>
            <a:ext cx="1828800" cy="419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800" dirty="0">
                <a:solidFill>
                  <a:schemeClr val="tx1"/>
                </a:solidFill>
              </a:rPr>
              <a:t>Steve Simon</a:t>
            </a:r>
          </a:p>
        </p:txBody>
      </p:sp>
    </p:spTree>
    <p:extLst>
      <p:ext uri="{BB962C8B-B14F-4D97-AF65-F5344CB8AC3E}">
        <p14:creationId xmlns:p14="http://schemas.microsoft.com/office/powerpoint/2010/main" val="129684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#4 - Boston Bowel Prep Score</a:t>
            </a:r>
          </a:p>
        </p:txBody>
      </p:sp>
      <p:sp>
        <p:nvSpPr>
          <p:cNvPr id="4" name="Slide Number Placeholder 3"/>
          <p:cNvSpPr>
            <a:spLocks noGrp="1"/>
          </p:cNvSpPr>
          <p:nvPr>
            <p:ph type="sldNum" sz="quarter" idx="12"/>
          </p:nvPr>
        </p:nvSpPr>
        <p:spPr/>
        <p:txBody>
          <a:bodyPr/>
          <a:lstStyle/>
          <a:p>
            <a:fld id="{C2E4F4E2-DEA3-44FD-BEC9-57866B7FA44A}" type="slidenum">
              <a:rPr lang="en-US" smtClean="0"/>
              <a:t>10</a:t>
            </a:fld>
            <a:endParaRPr lang="en-US"/>
          </a:p>
        </p:txBody>
      </p:sp>
      <p:pic>
        <p:nvPicPr>
          <p:cNvPr id="5" name="Picture 1" descr="../images/bbps.png"/>
          <p:cNvPicPr>
            <a:picLocks noGrp="1" noChangeAspect="1"/>
          </p:cNvPicPr>
          <p:nvPr/>
        </p:nvPicPr>
        <p:blipFill>
          <a:blip r:embed="rId3"/>
          <a:stretch>
            <a:fillRect/>
          </a:stretch>
        </p:blipFill>
        <p:spPr bwMode="auto">
          <a:xfrm>
            <a:off x="2293234" y="1047750"/>
            <a:ext cx="4488566" cy="3124200"/>
          </a:xfrm>
          <a:prstGeom prst="rect">
            <a:avLst/>
          </a:prstGeom>
          <a:noFill/>
          <a:ln w="9525">
            <a:noFill/>
            <a:headEnd/>
            <a:tailEnd/>
          </a:ln>
        </p:spPr>
      </p:pic>
      <p:sp>
        <p:nvSpPr>
          <p:cNvPr id="6" name="TextBox 5"/>
          <p:cNvSpPr txBox="1"/>
          <p:nvPr/>
        </p:nvSpPr>
        <p:spPr>
          <a:xfrm>
            <a:off x="457200" y="4324350"/>
            <a:ext cx="8001000" cy="508000"/>
          </a:xfrm>
          <a:prstGeom prst="rect">
            <a:avLst/>
          </a:prstGeom>
          <a:noFill/>
        </p:spPr>
        <p:txBody>
          <a:bodyPr/>
          <a:lstStyle/>
          <a:p>
            <a:pPr marL="0" lvl="0" indent="0" algn="ctr">
              <a:buNone/>
            </a:pPr>
            <a:r>
              <a:rPr sz="1400" dirty="0"/>
              <a:t>Excerpt from Lai et al article</a:t>
            </a:r>
          </a:p>
        </p:txBody>
      </p:sp>
    </p:spTree>
    <p:extLst>
      <p:ext uri="{BB962C8B-B14F-4D97-AF65-F5344CB8AC3E}">
        <p14:creationId xmlns:p14="http://schemas.microsoft.com/office/powerpoint/2010/main" val="611208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#4 - Boston Bowel Prep Score</a:t>
            </a:r>
          </a:p>
        </p:txBody>
      </p:sp>
      <p:sp>
        <p:nvSpPr>
          <p:cNvPr id="4" name="Slide Number Placeholder 3"/>
          <p:cNvSpPr>
            <a:spLocks noGrp="1"/>
          </p:cNvSpPr>
          <p:nvPr>
            <p:ph type="sldNum" sz="quarter" idx="12"/>
          </p:nvPr>
        </p:nvSpPr>
        <p:spPr/>
        <p:txBody>
          <a:bodyPr/>
          <a:lstStyle/>
          <a:p>
            <a:fld id="{C2E4F4E2-DEA3-44FD-BEC9-57866B7FA44A}" type="slidenum">
              <a:rPr lang="en-US" smtClean="0"/>
              <a:t>11</a:t>
            </a:fld>
            <a:endParaRPr lang="en-US"/>
          </a:p>
        </p:txBody>
      </p:sp>
      <p:pic>
        <p:nvPicPr>
          <p:cNvPr id="5" name="Picture 1" descr="../images/bbps-magnified.png"/>
          <p:cNvPicPr>
            <a:picLocks noGrp="1" noChangeAspect="1"/>
          </p:cNvPicPr>
          <p:nvPr/>
        </p:nvPicPr>
        <p:blipFill>
          <a:blip r:embed="rId3"/>
          <a:stretch>
            <a:fillRect/>
          </a:stretch>
        </p:blipFill>
        <p:spPr bwMode="auto">
          <a:xfrm>
            <a:off x="1447800" y="1217906"/>
            <a:ext cx="6324600" cy="2293644"/>
          </a:xfrm>
          <a:prstGeom prst="rect">
            <a:avLst/>
          </a:prstGeom>
          <a:noFill/>
          <a:ln w="9525">
            <a:noFill/>
            <a:headEnd/>
            <a:tailEnd/>
          </a:ln>
        </p:spPr>
      </p:pic>
      <p:sp>
        <p:nvSpPr>
          <p:cNvPr id="6" name="TextBox 5"/>
          <p:cNvSpPr txBox="1"/>
          <p:nvPr/>
        </p:nvSpPr>
        <p:spPr>
          <a:xfrm>
            <a:off x="457200" y="3740150"/>
            <a:ext cx="8001000" cy="508000"/>
          </a:xfrm>
          <a:prstGeom prst="rect">
            <a:avLst/>
          </a:prstGeom>
          <a:noFill/>
        </p:spPr>
        <p:txBody>
          <a:bodyPr/>
          <a:lstStyle/>
          <a:p>
            <a:pPr marL="0" lvl="0" indent="0" algn="ctr">
              <a:buNone/>
            </a:pPr>
            <a:r>
              <a:rPr sz="1400" dirty="0"/>
              <a:t>Excerpt from Lai et al article</a:t>
            </a:r>
          </a:p>
        </p:txBody>
      </p:sp>
    </p:spTree>
    <p:extLst>
      <p:ext uri="{BB962C8B-B14F-4D97-AF65-F5344CB8AC3E}">
        <p14:creationId xmlns:p14="http://schemas.microsoft.com/office/powerpoint/2010/main" val="61002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Reliability</a:t>
            </a:r>
          </a:p>
        </p:txBody>
      </p:sp>
      <p:sp>
        <p:nvSpPr>
          <p:cNvPr id="3" name="Content Placeholder 2"/>
          <p:cNvSpPr>
            <a:spLocks noGrp="1"/>
          </p:cNvSpPr>
          <p:nvPr>
            <p:ph idx="1"/>
          </p:nvPr>
        </p:nvSpPr>
        <p:spPr/>
        <p:txBody>
          <a:bodyPr/>
          <a:lstStyle/>
          <a:p>
            <a:pPr lvl="1"/>
            <a:r>
              <a:rPr lang="en-US" sz="2000" dirty="0" err="1"/>
              <a:t>Synoynms</a:t>
            </a:r>
            <a:r>
              <a:rPr lang="en-US" sz="2000" dirty="0"/>
              <a:t>: consistency, precision, stability</a:t>
            </a:r>
          </a:p>
          <a:p>
            <a:pPr lvl="1"/>
            <a:r>
              <a:rPr lang="en-US" sz="2000" dirty="0"/>
              <a:t>Classical test theory</a:t>
            </a:r>
          </a:p>
          <a:p>
            <a:pPr lvl="2"/>
            <a:r>
              <a:rPr lang="en-US" sz="2000" dirty="0"/>
              <a:t>Observed value = True value + Measurement error</a:t>
            </a:r>
          </a:p>
          <a:p>
            <a:pPr lvl="2"/>
            <a:r>
              <a:rPr lang="en-US" sz="2000" dirty="0"/>
              <a:t>This is a purely hypothetical model</a:t>
            </a:r>
          </a:p>
          <a:p>
            <a:pPr lvl="1"/>
            <a:r>
              <a:rPr lang="en-US" sz="2000" dirty="0"/>
              <a:t>Reliability coefficient</a:t>
            </a:r>
          </a:p>
          <a:p>
            <a:pPr lvl="2"/>
            <a:r>
              <a:rPr lang="en-US" sz="2000" dirty="0"/>
              <a:t>Variance of true values / Variance of measured values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12</a:t>
            </a:fld>
            <a:endParaRPr lang="en-US"/>
          </a:p>
        </p:txBody>
      </p:sp>
    </p:spTree>
    <p:extLst>
      <p:ext uri="{BB962C8B-B14F-4D97-AF65-F5344CB8AC3E}">
        <p14:creationId xmlns:p14="http://schemas.microsoft.com/office/powerpoint/2010/main" val="229692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Reliability</a:t>
            </a:r>
          </a:p>
        </p:txBody>
      </p:sp>
      <p:sp>
        <p:nvSpPr>
          <p:cNvPr id="3" name="Content Placeholder 2"/>
          <p:cNvSpPr>
            <a:spLocks noGrp="1"/>
          </p:cNvSpPr>
          <p:nvPr>
            <p:ph idx="1"/>
          </p:nvPr>
        </p:nvSpPr>
        <p:spPr/>
        <p:txBody>
          <a:bodyPr/>
          <a:lstStyle/>
          <a:p>
            <a:pPr lvl="1"/>
            <a:r>
              <a:rPr lang="en-US" sz="2000" dirty="0"/>
              <a:t>No measurement is perfectly reliable</a:t>
            </a:r>
          </a:p>
          <a:p>
            <a:pPr lvl="2"/>
            <a:r>
              <a:rPr lang="en-US" sz="2000" dirty="0"/>
              <a:t>Strive for 0.7 or higher in research</a:t>
            </a:r>
          </a:p>
          <a:p>
            <a:pPr lvl="2"/>
            <a:r>
              <a:rPr lang="en-US" sz="2000" dirty="0"/>
              <a:t>0.6 is “borderline”.</a:t>
            </a:r>
          </a:p>
          <a:p>
            <a:pPr lvl="2"/>
            <a:r>
              <a:rPr lang="en-US" sz="2000" dirty="0"/>
              <a:t>Might require 0.9 or higher for individual decisions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13</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6006" y="2952750"/>
            <a:ext cx="2590085" cy="1724025"/>
          </a:xfrm>
          <a:prstGeom prst="rect">
            <a:avLst/>
          </a:prstGeom>
        </p:spPr>
      </p:pic>
    </p:spTree>
    <p:extLst>
      <p:ext uri="{BB962C8B-B14F-4D97-AF65-F5344CB8AC3E}">
        <p14:creationId xmlns:p14="http://schemas.microsoft.com/office/powerpoint/2010/main" val="294189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 Here for Questions</a:t>
            </a:r>
          </a:p>
        </p:txBody>
      </p:sp>
      <p:sp>
        <p:nvSpPr>
          <p:cNvPr id="3" name="Content Placeholder 2"/>
          <p:cNvSpPr>
            <a:spLocks noGrp="1"/>
          </p:cNvSpPr>
          <p:nvPr>
            <p:ph idx="1"/>
          </p:nvPr>
        </p:nvSpPr>
        <p:spPr/>
        <p:txBody>
          <a:bodyPr/>
          <a:lstStyle/>
          <a:p>
            <a:pPr lvl="1"/>
            <a:r>
              <a:rPr lang="en-US" sz="2000" dirty="0"/>
              <a:t>What you have learned.</a:t>
            </a:r>
          </a:p>
          <a:p>
            <a:pPr lvl="2"/>
            <a:r>
              <a:rPr lang="en-US" sz="2000" dirty="0"/>
              <a:t>Measurements that require special scrutiny</a:t>
            </a:r>
          </a:p>
          <a:p>
            <a:pPr lvl="2"/>
            <a:r>
              <a:rPr lang="en-US" sz="2000" dirty="0"/>
              <a:t>Reliability coefficient</a:t>
            </a:r>
          </a:p>
          <a:p>
            <a:pPr lvl="1"/>
            <a:r>
              <a:rPr lang="en-US" sz="2000" dirty="0"/>
              <a:t>What’s coming next</a:t>
            </a:r>
          </a:p>
          <a:p>
            <a:pPr lvl="2"/>
            <a:r>
              <a:rPr lang="en-US" sz="2000" dirty="0"/>
              <a:t>Indirect measures of the reliability coefficient</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14</a:t>
            </a:fld>
            <a:endParaRPr lang="en-US"/>
          </a:p>
        </p:txBody>
      </p:sp>
      <p:pic>
        <p:nvPicPr>
          <p:cNvPr id="1026" name="Picture 2" descr="C:\Users\MikeH\AppData\Local\Microsoft\Windows\INetCache\IE\A85MFE9Q\question-mark-2314109_960_72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3257550"/>
            <a:ext cx="1508760" cy="150876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83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Measures of the Reliability Coefficient</a:t>
            </a:r>
          </a:p>
        </p:txBody>
      </p:sp>
      <p:sp>
        <p:nvSpPr>
          <p:cNvPr id="3" name="Content Placeholder 2"/>
          <p:cNvSpPr>
            <a:spLocks noGrp="1"/>
          </p:cNvSpPr>
          <p:nvPr>
            <p:ph idx="1"/>
          </p:nvPr>
        </p:nvSpPr>
        <p:spPr/>
        <p:txBody>
          <a:bodyPr/>
          <a:lstStyle/>
          <a:p>
            <a:pPr lvl="1"/>
            <a:r>
              <a:rPr lang="en-US" sz="2000" dirty="0"/>
              <a:t>Test-retest</a:t>
            </a:r>
          </a:p>
          <a:p>
            <a:pPr lvl="1"/>
            <a:r>
              <a:rPr lang="en-US" sz="2000" dirty="0"/>
              <a:t>Interrater</a:t>
            </a:r>
          </a:p>
          <a:p>
            <a:pPr lvl="1"/>
            <a:r>
              <a:rPr lang="en-US" sz="2000" dirty="0"/>
              <a:t>Parallel forms</a:t>
            </a:r>
          </a:p>
          <a:p>
            <a:pPr lvl="1"/>
            <a:r>
              <a:rPr lang="en-US" sz="2000" dirty="0"/>
              <a:t>Internal consistency</a:t>
            </a:r>
          </a:p>
          <a:p>
            <a:pPr lvl="2"/>
            <a:r>
              <a:rPr lang="en-US" sz="2000" dirty="0"/>
              <a:t>Split-half</a:t>
            </a:r>
          </a:p>
          <a:p>
            <a:pPr lvl="2"/>
            <a:r>
              <a:rPr lang="en-US" sz="2000" dirty="0" err="1"/>
              <a:t>Kuder</a:t>
            </a:r>
            <a:r>
              <a:rPr lang="en-US" sz="2000" dirty="0"/>
              <a:t>-Richardson 20</a:t>
            </a:r>
          </a:p>
          <a:p>
            <a:pPr lvl="2"/>
            <a:r>
              <a:rPr lang="en-US" sz="2000" dirty="0"/>
              <a:t>Cronbach’s alpha</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15</a:t>
            </a:fld>
            <a:endParaRPr lang="en-US"/>
          </a:p>
        </p:txBody>
      </p:sp>
    </p:spTree>
    <p:extLst>
      <p:ext uri="{BB962C8B-B14F-4D97-AF65-F5344CB8AC3E}">
        <p14:creationId xmlns:p14="http://schemas.microsoft.com/office/powerpoint/2010/main" val="382752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Test-Retest Reliability (Also Called Repeatability)</a:t>
            </a:r>
          </a:p>
        </p:txBody>
      </p:sp>
      <p:sp>
        <p:nvSpPr>
          <p:cNvPr id="3" name="Content Placeholder 2"/>
          <p:cNvSpPr>
            <a:spLocks noGrp="1"/>
          </p:cNvSpPr>
          <p:nvPr>
            <p:ph idx="1"/>
          </p:nvPr>
        </p:nvSpPr>
        <p:spPr/>
        <p:txBody>
          <a:bodyPr>
            <a:normAutofit/>
          </a:bodyPr>
          <a:lstStyle/>
          <a:p>
            <a:pPr lvl="1"/>
            <a:r>
              <a:rPr lang="en-US" sz="2000" dirty="0"/>
              <a:t>Correlation of two measurements separated by time</a:t>
            </a:r>
          </a:p>
          <a:p>
            <a:pPr lvl="1"/>
            <a:r>
              <a:rPr lang="en-US" sz="2000" dirty="0"/>
              <a:t>Length of time interval is critical</a:t>
            </a:r>
          </a:p>
          <a:p>
            <a:pPr lvl="2"/>
            <a:r>
              <a:rPr lang="en-US" sz="2000" dirty="0"/>
              <a:t>No carry-over</a:t>
            </a:r>
          </a:p>
          <a:p>
            <a:pPr lvl="2"/>
            <a:r>
              <a:rPr lang="en-US" sz="2000" dirty="0"/>
              <a:t>No changes in the true score</a:t>
            </a:r>
          </a:p>
          <a:p>
            <a:pPr lvl="1"/>
            <a:r>
              <a:rPr lang="en-US" sz="2000" dirty="0"/>
              <a:t>Useful for composite scores and single values</a:t>
            </a:r>
          </a:p>
          <a:p>
            <a:pPr lvl="1"/>
            <a:r>
              <a:rPr lang="en-US" sz="2000" dirty="0"/>
              <a:t>Useful for self-report and researcher evaluation</a:t>
            </a:r>
          </a:p>
          <a:p>
            <a:pPr lvl="1"/>
            <a:r>
              <a:rPr lang="en-US" sz="2000" dirty="0"/>
              <a:t>Not possible for some measures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16</a:t>
            </a:fld>
            <a:endParaRPr lang="en-US"/>
          </a:p>
        </p:txBody>
      </p:sp>
    </p:spTree>
    <p:extLst>
      <p:ext uri="{BB962C8B-B14F-4D97-AF65-F5344CB8AC3E}">
        <p14:creationId xmlns:p14="http://schemas.microsoft.com/office/powerpoint/2010/main" val="221787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Inter-Rater Reliability</a:t>
            </a:r>
          </a:p>
        </p:txBody>
      </p:sp>
      <p:sp>
        <p:nvSpPr>
          <p:cNvPr id="3" name="Content Placeholder 2"/>
          <p:cNvSpPr>
            <a:spLocks noGrp="1"/>
          </p:cNvSpPr>
          <p:nvPr>
            <p:ph idx="1"/>
          </p:nvPr>
        </p:nvSpPr>
        <p:spPr/>
        <p:txBody>
          <a:bodyPr>
            <a:normAutofit/>
          </a:bodyPr>
          <a:lstStyle/>
          <a:p>
            <a:pPr lvl="1"/>
            <a:r>
              <a:rPr lang="en-US" sz="2000" dirty="0"/>
              <a:t>Simplest case</a:t>
            </a:r>
          </a:p>
          <a:p>
            <a:pPr lvl="2"/>
            <a:r>
              <a:rPr lang="en-US" sz="2000" dirty="0"/>
              <a:t>Two independent raters</a:t>
            </a:r>
          </a:p>
          <a:p>
            <a:pPr lvl="2"/>
            <a:r>
              <a:rPr lang="en-US" sz="2000" dirty="0"/>
              <a:t>Ratings for every patient</a:t>
            </a:r>
          </a:p>
          <a:p>
            <a:pPr lvl="1"/>
            <a:r>
              <a:rPr lang="en-US" sz="2000" dirty="0"/>
              <a:t>Analysis</a:t>
            </a:r>
          </a:p>
          <a:p>
            <a:pPr lvl="2"/>
            <a:r>
              <a:rPr lang="en-US" sz="2000" dirty="0" err="1"/>
              <a:t>Intraclass</a:t>
            </a:r>
            <a:r>
              <a:rPr lang="en-US" sz="2000" dirty="0"/>
              <a:t> correlation or Cohen’s Kappa</a:t>
            </a:r>
          </a:p>
          <a:p>
            <a:pPr lvl="1"/>
            <a:r>
              <a:rPr lang="en-US" sz="2000" dirty="0"/>
              <a:t>Extensions</a:t>
            </a:r>
          </a:p>
          <a:p>
            <a:pPr lvl="2"/>
            <a:r>
              <a:rPr lang="en-US" sz="2000" dirty="0"/>
              <a:t>Rate random subsets and/or more than two raters</a:t>
            </a:r>
          </a:p>
          <a:p>
            <a:pPr lvl="1"/>
            <a:r>
              <a:rPr lang="en-US" sz="2000" dirty="0"/>
              <a:t>Used for researcher evaluations only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17</a:t>
            </a:fld>
            <a:endParaRPr lang="en-US"/>
          </a:p>
        </p:txBody>
      </p:sp>
    </p:spTree>
    <p:extLst>
      <p:ext uri="{BB962C8B-B14F-4D97-AF65-F5344CB8AC3E}">
        <p14:creationId xmlns:p14="http://schemas.microsoft.com/office/powerpoint/2010/main" val="4004377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 Break for More Questions</a:t>
            </a:r>
          </a:p>
        </p:txBody>
      </p:sp>
      <p:sp>
        <p:nvSpPr>
          <p:cNvPr id="3" name="Content Placeholder 2"/>
          <p:cNvSpPr>
            <a:spLocks noGrp="1"/>
          </p:cNvSpPr>
          <p:nvPr>
            <p:ph idx="1"/>
          </p:nvPr>
        </p:nvSpPr>
        <p:spPr/>
        <p:txBody>
          <a:bodyPr/>
          <a:lstStyle/>
          <a:p>
            <a:pPr lvl="1"/>
            <a:r>
              <a:rPr lang="en-US" sz="2000" dirty="0"/>
              <a:t>What have you learned so far.</a:t>
            </a:r>
          </a:p>
          <a:p>
            <a:pPr lvl="2"/>
            <a:r>
              <a:rPr lang="en-US" sz="2000" dirty="0"/>
              <a:t>Test-retest measures of reliability</a:t>
            </a:r>
          </a:p>
          <a:p>
            <a:pPr lvl="2"/>
            <a:r>
              <a:rPr lang="en-US" sz="2000" dirty="0"/>
              <a:t>Inter-rater reliability</a:t>
            </a:r>
          </a:p>
          <a:p>
            <a:pPr lvl="1"/>
            <a:r>
              <a:rPr lang="en-US" sz="2000" dirty="0"/>
              <a:t>What is coming next</a:t>
            </a:r>
          </a:p>
          <a:p>
            <a:pPr lvl="2"/>
            <a:r>
              <a:rPr lang="en-US" sz="2000" dirty="0"/>
              <a:t>Measures of internal consistency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18</a:t>
            </a:fld>
            <a:endParaRPr lang="en-US"/>
          </a:p>
        </p:txBody>
      </p:sp>
      <p:pic>
        <p:nvPicPr>
          <p:cNvPr id="5" name="Picture 2" descr="C:\Users\MikeH\AppData\Local\Microsoft\Windows\INetCache\IE\A85MFE9Q\question-mark-2314109_960_72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3257550"/>
            <a:ext cx="1508760" cy="150876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67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Forms</a:t>
            </a:r>
          </a:p>
        </p:txBody>
      </p:sp>
      <p:sp>
        <p:nvSpPr>
          <p:cNvPr id="3" name="Content Placeholder 2"/>
          <p:cNvSpPr>
            <a:spLocks noGrp="1"/>
          </p:cNvSpPr>
          <p:nvPr>
            <p:ph idx="1"/>
          </p:nvPr>
        </p:nvSpPr>
        <p:spPr/>
        <p:txBody>
          <a:bodyPr>
            <a:normAutofit/>
          </a:bodyPr>
          <a:lstStyle/>
          <a:p>
            <a:pPr lvl="1"/>
            <a:r>
              <a:rPr lang="en-US" sz="2000" dirty="0"/>
              <a:t>“No man ever steps in the same river twice, for it’s not the same river and he’s not the same man.”</a:t>
            </a:r>
          </a:p>
          <a:p>
            <a:pPr lvl="2"/>
            <a:r>
              <a:rPr lang="en-US" sz="2000" dirty="0"/>
              <a:t>Heraclitus</a:t>
            </a:r>
          </a:p>
          <a:p>
            <a:pPr lvl="1"/>
            <a:r>
              <a:rPr lang="en-US" sz="2000" dirty="0"/>
              <a:t>Used when you can’t run the same measurement twice.</a:t>
            </a:r>
          </a:p>
          <a:p>
            <a:pPr lvl="2"/>
            <a:r>
              <a:rPr lang="en-US" sz="2000" dirty="0"/>
              <a:t>Change the question order</a:t>
            </a:r>
          </a:p>
          <a:p>
            <a:pPr lvl="2"/>
            <a:r>
              <a:rPr lang="en-US" sz="2000" dirty="0"/>
              <a:t>Minor changes to the wording</a:t>
            </a:r>
          </a:p>
          <a:p>
            <a:pPr lvl="1"/>
            <a:r>
              <a:rPr lang="en-US" sz="2000" dirty="0"/>
              <a:t>Only used for composite measures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19</a:t>
            </a:fld>
            <a:endParaRPr lang="en-US"/>
          </a:p>
        </p:txBody>
      </p:sp>
    </p:spTree>
    <p:extLst>
      <p:ext uri="{BB962C8B-B14F-4D97-AF65-F5344CB8AC3E}">
        <p14:creationId xmlns:p14="http://schemas.microsoft.com/office/powerpoint/2010/main" val="172277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Outline</a:t>
            </a:r>
          </a:p>
        </p:txBody>
      </p:sp>
      <p:sp>
        <p:nvSpPr>
          <p:cNvPr id="3" name="Content Placeholder 2"/>
          <p:cNvSpPr>
            <a:spLocks noGrp="1"/>
          </p:cNvSpPr>
          <p:nvPr>
            <p:ph idx="1"/>
          </p:nvPr>
        </p:nvSpPr>
        <p:spPr>
          <a:xfrm>
            <a:off x="457200" y="1047750"/>
            <a:ext cx="8229600" cy="3657600"/>
          </a:xfrm>
        </p:spPr>
        <p:txBody>
          <a:bodyPr/>
          <a:lstStyle/>
          <a:p>
            <a:pPr lvl="1"/>
            <a:r>
              <a:rPr lang="en-US" sz="2000" dirty="0"/>
              <a:t>Two dichotomies of measurement</a:t>
            </a:r>
          </a:p>
          <a:p>
            <a:pPr lvl="2"/>
            <a:r>
              <a:rPr lang="en-US" sz="2000" dirty="0"/>
              <a:t>Patient Reported Outcomes versus Subjective researcher evaluations</a:t>
            </a:r>
          </a:p>
          <a:p>
            <a:pPr lvl="2"/>
            <a:r>
              <a:rPr lang="en-US" sz="2000" dirty="0"/>
              <a:t>Single measurements versus Composite scores</a:t>
            </a:r>
          </a:p>
          <a:p>
            <a:pPr lvl="1"/>
            <a:r>
              <a:rPr lang="en-US" sz="2000" dirty="0"/>
              <a:t>Different approaches for reliability and validity</a:t>
            </a:r>
          </a:p>
          <a:p>
            <a:pPr lvl="2"/>
            <a:r>
              <a:rPr lang="en-US" sz="2000" dirty="0"/>
              <a:t>When you can NOT use a particular approach.</a:t>
            </a:r>
          </a:p>
          <a:p>
            <a:pPr lvl="1"/>
            <a:r>
              <a:rPr lang="en-US" sz="2000" dirty="0"/>
              <a:t>Four case studies</a:t>
            </a:r>
          </a:p>
          <a:p>
            <a:endParaRPr lang="en-US" dirty="0"/>
          </a:p>
        </p:txBody>
      </p:sp>
      <p:sp>
        <p:nvSpPr>
          <p:cNvPr id="5" name="Slide Number Placeholder 4"/>
          <p:cNvSpPr>
            <a:spLocks noGrp="1"/>
          </p:cNvSpPr>
          <p:nvPr>
            <p:ph type="sldNum" sz="quarter" idx="12"/>
          </p:nvPr>
        </p:nvSpPr>
        <p:spPr/>
        <p:txBody>
          <a:bodyPr/>
          <a:lstStyle/>
          <a:p>
            <a:fld id="{C2E4F4E2-DEA3-44FD-BEC9-57866B7FA44A}" type="slidenum">
              <a:rPr lang="en-US" smtClean="0"/>
              <a:t>2</a:t>
            </a:fld>
            <a:endParaRPr lang="en-US"/>
          </a:p>
        </p:txBody>
      </p:sp>
      <p:sp>
        <p:nvSpPr>
          <p:cNvPr id="7" name="Footer Placeholder 3"/>
          <p:cNvSpPr txBox="1">
            <a:spLocks/>
          </p:cNvSpPr>
          <p:nvPr/>
        </p:nvSpPr>
        <p:spPr>
          <a:xfrm>
            <a:off x="2743200" y="4866715"/>
            <a:ext cx="3657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a:solidFill>
                  <a:schemeClr val="bg1"/>
                </a:solidFill>
              </a:rPr>
              <a:t>©2018 Your Name | https://TheAnalysisFactor.com</a:t>
            </a:r>
          </a:p>
        </p:txBody>
      </p:sp>
    </p:spTree>
    <p:extLst>
      <p:ext uri="{BB962C8B-B14F-4D97-AF65-F5344CB8AC3E}">
        <p14:creationId xmlns:p14="http://schemas.microsoft.com/office/powerpoint/2010/main" val="2279960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 Half Reliability</a:t>
            </a:r>
          </a:p>
        </p:txBody>
      </p:sp>
      <p:sp>
        <p:nvSpPr>
          <p:cNvPr id="3" name="Content Placeholder 2"/>
          <p:cNvSpPr>
            <a:spLocks noGrp="1"/>
          </p:cNvSpPr>
          <p:nvPr>
            <p:ph idx="1"/>
          </p:nvPr>
        </p:nvSpPr>
        <p:spPr/>
        <p:txBody>
          <a:bodyPr/>
          <a:lstStyle/>
          <a:p>
            <a:pPr lvl="1"/>
            <a:r>
              <a:rPr lang="en-US" sz="2000" dirty="0"/>
              <a:t>Split into halves, correlated</a:t>
            </a:r>
          </a:p>
          <a:p>
            <a:pPr lvl="2"/>
            <a:r>
              <a:rPr lang="en-US" sz="2000" dirty="0"/>
              <a:t>Odd-even split</a:t>
            </a:r>
          </a:p>
          <a:p>
            <a:pPr lvl="2"/>
            <a:r>
              <a:rPr lang="en-US" sz="2000" dirty="0"/>
              <a:t>Random split</a:t>
            </a:r>
          </a:p>
          <a:p>
            <a:pPr lvl="1"/>
            <a:r>
              <a:rPr lang="en-US" sz="2000" dirty="0"/>
              <a:t>Brown-Spearman </a:t>
            </a:r>
            <a:r>
              <a:rPr lang="en-US" sz="2000" dirty="0" err="1"/>
              <a:t>adjustement</a:t>
            </a:r>
            <a:endParaRPr lang="en-US" sz="2000" dirty="0"/>
          </a:p>
          <a:p>
            <a:pPr lvl="1"/>
            <a:r>
              <a:rPr lang="en-US" sz="2000" dirty="0"/>
              <a:t>Only used for composite measurements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20</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2876549"/>
            <a:ext cx="2892742" cy="1915723"/>
          </a:xfrm>
          <a:prstGeom prst="rect">
            <a:avLst/>
          </a:prstGeom>
        </p:spPr>
      </p:pic>
    </p:spTree>
    <p:extLst>
      <p:ext uri="{BB962C8B-B14F-4D97-AF65-F5344CB8AC3E}">
        <p14:creationId xmlns:p14="http://schemas.microsoft.com/office/powerpoint/2010/main" val="4117376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Kuder</a:t>
            </a:r>
            <a:r>
              <a:rPr lang="en-US" dirty="0"/>
              <a:t>-Richardson 20 (KR-20)</a:t>
            </a:r>
          </a:p>
        </p:txBody>
      </p:sp>
      <p:sp>
        <p:nvSpPr>
          <p:cNvPr id="3" name="Content Placeholder 2"/>
          <p:cNvSpPr>
            <a:spLocks noGrp="1"/>
          </p:cNvSpPr>
          <p:nvPr>
            <p:ph idx="1"/>
          </p:nvPr>
        </p:nvSpPr>
        <p:spPr/>
        <p:txBody>
          <a:bodyPr/>
          <a:lstStyle/>
          <a:p>
            <a:pPr lvl="1"/>
            <a:r>
              <a:rPr lang="en-US" sz="2000" dirty="0"/>
              <a:t>Only for composite measures with binary items</a:t>
            </a:r>
          </a:p>
          <a:p>
            <a:pPr lvl="1"/>
            <a:r>
              <a:rPr lang="en-US" sz="2000" dirty="0"/>
              <a:t>Measures inter-item correlation</a:t>
            </a:r>
          </a:p>
          <a:p>
            <a:pPr lvl="2"/>
            <a:r>
              <a:rPr lang="en-US" sz="2000" dirty="0"/>
              <a:t>Compared to independent items</a:t>
            </a:r>
          </a:p>
          <a:p>
            <a:pPr lvl="2"/>
            <a:r>
              <a:rPr lang="en-US" sz="2000" dirty="0"/>
              <a:t>Small KR-20 implies poor split half correlations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21</a:t>
            </a:fld>
            <a:endParaRPr lang="en-US"/>
          </a:p>
        </p:txBody>
      </p:sp>
    </p:spTree>
    <p:extLst>
      <p:ext uri="{BB962C8B-B14F-4D97-AF65-F5344CB8AC3E}">
        <p14:creationId xmlns:p14="http://schemas.microsoft.com/office/powerpoint/2010/main" val="529123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Cronbach’s Alpha</a:t>
            </a:r>
          </a:p>
        </p:txBody>
      </p:sp>
      <p:sp>
        <p:nvSpPr>
          <p:cNvPr id="3" name="Content Placeholder 2"/>
          <p:cNvSpPr>
            <a:spLocks noGrp="1"/>
          </p:cNvSpPr>
          <p:nvPr>
            <p:ph idx="1"/>
          </p:nvPr>
        </p:nvSpPr>
        <p:spPr/>
        <p:txBody>
          <a:bodyPr/>
          <a:lstStyle/>
          <a:p>
            <a:pPr lvl="1"/>
            <a:r>
              <a:rPr lang="en-US" sz="2000" dirty="0"/>
              <a:t>Used for composite measurements with continuous items</a:t>
            </a:r>
          </a:p>
          <a:p>
            <a:pPr lvl="1"/>
            <a:r>
              <a:rPr lang="en-US" sz="2000" dirty="0"/>
              <a:t>Measures inter-item correlation</a:t>
            </a:r>
          </a:p>
          <a:p>
            <a:pPr lvl="2"/>
            <a:r>
              <a:rPr lang="en-US" sz="2000" dirty="0"/>
              <a:t>Compared to independent items</a:t>
            </a:r>
          </a:p>
          <a:p>
            <a:pPr lvl="2"/>
            <a:r>
              <a:rPr lang="en-US" sz="2000" dirty="0"/>
              <a:t>Small Cronbach’s alpha implies poor split half correlations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22</a:t>
            </a:fld>
            <a:endParaRPr lang="en-US"/>
          </a:p>
        </p:txBody>
      </p:sp>
    </p:spTree>
    <p:extLst>
      <p:ext uri="{BB962C8B-B14F-4D97-AF65-F5344CB8AC3E}">
        <p14:creationId xmlns:p14="http://schemas.microsoft.com/office/powerpoint/2010/main" val="27654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Guidance on Reliability</a:t>
            </a:r>
          </a:p>
        </p:txBody>
      </p:sp>
      <p:sp>
        <p:nvSpPr>
          <p:cNvPr id="3" name="Content Placeholder 2"/>
          <p:cNvSpPr>
            <a:spLocks noGrp="1"/>
          </p:cNvSpPr>
          <p:nvPr>
            <p:ph idx="1"/>
          </p:nvPr>
        </p:nvSpPr>
        <p:spPr/>
        <p:txBody>
          <a:bodyPr/>
          <a:lstStyle/>
          <a:p>
            <a:pPr lvl="1"/>
            <a:r>
              <a:rPr lang="en-US" sz="2000" dirty="0"/>
              <a:t>Is there previous literature?</a:t>
            </a:r>
          </a:p>
          <a:p>
            <a:pPr lvl="2"/>
            <a:r>
              <a:rPr lang="en-US" sz="2000" dirty="0"/>
              <a:t>Report their reliability coefficients</a:t>
            </a:r>
          </a:p>
          <a:p>
            <a:pPr lvl="1"/>
            <a:r>
              <a:rPr lang="en-US" sz="2000" dirty="0"/>
              <a:t>Is your setting similar?</a:t>
            </a:r>
          </a:p>
          <a:p>
            <a:pPr lvl="2"/>
            <a:r>
              <a:rPr lang="en-US" sz="2000" dirty="0"/>
              <a:t>Different demographics?</a:t>
            </a:r>
          </a:p>
          <a:p>
            <a:pPr lvl="2"/>
            <a:r>
              <a:rPr lang="en-US" sz="2000" dirty="0"/>
              <a:t>Different cultural norms?</a:t>
            </a:r>
          </a:p>
          <a:p>
            <a:pPr lvl="2"/>
            <a:r>
              <a:rPr lang="en-US" sz="2000" dirty="0"/>
              <a:t>Different literacy?</a:t>
            </a:r>
          </a:p>
          <a:p>
            <a:pPr lvl="2"/>
            <a:r>
              <a:rPr lang="en-US" sz="2000" dirty="0"/>
              <a:t>Different language?</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23</a:t>
            </a:fld>
            <a:endParaRPr lang="en-US"/>
          </a:p>
        </p:txBody>
      </p:sp>
    </p:spTree>
    <p:extLst>
      <p:ext uri="{BB962C8B-B14F-4D97-AF65-F5344CB8AC3E}">
        <p14:creationId xmlns:p14="http://schemas.microsoft.com/office/powerpoint/2010/main" val="1157696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for More Questions</a:t>
            </a:r>
          </a:p>
        </p:txBody>
      </p:sp>
      <p:sp>
        <p:nvSpPr>
          <p:cNvPr id="3" name="Content Placeholder 2"/>
          <p:cNvSpPr>
            <a:spLocks noGrp="1"/>
          </p:cNvSpPr>
          <p:nvPr>
            <p:ph idx="1"/>
          </p:nvPr>
        </p:nvSpPr>
        <p:spPr/>
        <p:txBody>
          <a:bodyPr/>
          <a:lstStyle/>
          <a:p>
            <a:pPr lvl="1"/>
            <a:r>
              <a:rPr lang="en-US" sz="2000" dirty="0"/>
              <a:t>What have you learned so far.</a:t>
            </a:r>
          </a:p>
          <a:p>
            <a:pPr lvl="2"/>
            <a:r>
              <a:rPr lang="en-US" sz="2000" dirty="0"/>
              <a:t>Measures of internal consistency</a:t>
            </a:r>
          </a:p>
          <a:p>
            <a:pPr lvl="2"/>
            <a:r>
              <a:rPr lang="en-US" sz="2000" dirty="0"/>
              <a:t>Practical advice about reliability</a:t>
            </a:r>
          </a:p>
          <a:p>
            <a:pPr lvl="1"/>
            <a:r>
              <a:rPr lang="en-US" sz="2000" dirty="0"/>
              <a:t>What is coming next</a:t>
            </a:r>
          </a:p>
          <a:p>
            <a:pPr lvl="2"/>
            <a:r>
              <a:rPr lang="en-US" sz="2000" dirty="0"/>
              <a:t>Measurement validity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24</a:t>
            </a:fld>
            <a:endParaRPr lang="en-US"/>
          </a:p>
        </p:txBody>
      </p:sp>
      <p:pic>
        <p:nvPicPr>
          <p:cNvPr id="5" name="Picture 2" descr="C:\Users\MikeH\AppData\Local\Microsoft\Windows\INetCache\IE\A85MFE9Q\question-mark-2314109_960_72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3257550"/>
            <a:ext cx="1508760" cy="150876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868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Validity</a:t>
            </a:r>
          </a:p>
        </p:txBody>
      </p:sp>
      <p:sp>
        <p:nvSpPr>
          <p:cNvPr id="3" name="Content Placeholder 2"/>
          <p:cNvSpPr>
            <a:spLocks noGrp="1"/>
          </p:cNvSpPr>
          <p:nvPr>
            <p:ph idx="1"/>
          </p:nvPr>
        </p:nvSpPr>
        <p:spPr/>
        <p:txBody>
          <a:bodyPr>
            <a:normAutofit/>
          </a:bodyPr>
          <a:lstStyle/>
          <a:p>
            <a:pPr lvl="1"/>
            <a:r>
              <a:rPr lang="en-US" sz="2000" dirty="0"/>
              <a:t>Reliability by itself is not enough.</a:t>
            </a:r>
          </a:p>
          <a:p>
            <a:pPr lvl="2"/>
            <a:r>
              <a:rPr lang="en-US" sz="2000" dirty="0"/>
              <a:t>Consistent measures of the “wrong thing” is bad</a:t>
            </a:r>
          </a:p>
          <a:p>
            <a:pPr lvl="1"/>
            <a:r>
              <a:rPr lang="en-US" sz="2000" dirty="0"/>
              <a:t>Examples of the wrong thing</a:t>
            </a:r>
          </a:p>
          <a:p>
            <a:pPr lvl="2"/>
            <a:r>
              <a:rPr lang="en-US" sz="2000" dirty="0"/>
              <a:t>Measuring anxiety instead of stress</a:t>
            </a:r>
          </a:p>
          <a:p>
            <a:pPr lvl="2"/>
            <a:r>
              <a:rPr lang="en-US" sz="2000" dirty="0"/>
              <a:t>Measuring transient changes in a patient’s mood rather than chronic depression</a:t>
            </a:r>
          </a:p>
          <a:p>
            <a:pPr lvl="1"/>
            <a:r>
              <a:rPr lang="en-US" sz="2000" dirty="0"/>
              <a:t>Reliability is a pre-requisite for validity</a:t>
            </a:r>
          </a:p>
          <a:p>
            <a:pPr lvl="1"/>
            <a:r>
              <a:rPr lang="en-US" sz="2000" dirty="0"/>
              <a:t>Validity is a journey and not a destination</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25</a:t>
            </a:fld>
            <a:endParaRPr lang="en-US"/>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24516" b="24516"/>
          <a:stretch/>
        </p:blipFill>
        <p:spPr>
          <a:xfrm>
            <a:off x="0" y="4301940"/>
            <a:ext cx="9144000" cy="548640"/>
          </a:xfrm>
          <a:prstGeom prst="rect">
            <a:avLst/>
          </a:prstGeom>
        </p:spPr>
      </p:pic>
    </p:spTree>
    <p:extLst>
      <p:ext uri="{BB962C8B-B14F-4D97-AF65-F5344CB8AC3E}">
        <p14:creationId xmlns:p14="http://schemas.microsoft.com/office/powerpoint/2010/main" val="2944404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Measurement Validity</a:t>
            </a:r>
          </a:p>
        </p:txBody>
      </p:sp>
      <p:sp>
        <p:nvSpPr>
          <p:cNvPr id="3" name="Content Placeholder 2"/>
          <p:cNvSpPr>
            <a:spLocks noGrp="1"/>
          </p:cNvSpPr>
          <p:nvPr>
            <p:ph idx="1"/>
          </p:nvPr>
        </p:nvSpPr>
        <p:spPr/>
        <p:txBody>
          <a:bodyPr/>
          <a:lstStyle/>
          <a:p>
            <a:pPr lvl="1"/>
            <a:r>
              <a:rPr lang="en-US" sz="2000" dirty="0"/>
              <a:t>Validity is the degree to which a measure measures that which it was intended to measure</a:t>
            </a:r>
          </a:p>
          <a:p>
            <a:pPr lvl="1"/>
            <a:r>
              <a:rPr lang="en-US" sz="2000" dirty="0"/>
              <a:t>Types of validity</a:t>
            </a:r>
          </a:p>
          <a:p>
            <a:pPr lvl="2"/>
            <a:r>
              <a:rPr lang="en-US" sz="2000" dirty="0"/>
              <a:t>Face/content validity</a:t>
            </a:r>
          </a:p>
          <a:p>
            <a:pPr lvl="2"/>
            <a:r>
              <a:rPr lang="en-US" sz="2000" dirty="0"/>
              <a:t>Response process validity</a:t>
            </a:r>
          </a:p>
          <a:p>
            <a:pPr lvl="2"/>
            <a:r>
              <a:rPr lang="en-US" sz="2000" dirty="0"/>
              <a:t>Criterion validity</a:t>
            </a:r>
          </a:p>
          <a:p>
            <a:pPr lvl="2"/>
            <a:r>
              <a:rPr lang="en-US" sz="2000" dirty="0"/>
              <a:t>Construct validity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26</a:t>
            </a:fld>
            <a:endParaRPr lang="en-US"/>
          </a:p>
        </p:txBody>
      </p:sp>
    </p:spTree>
    <p:extLst>
      <p:ext uri="{BB962C8B-B14F-4D97-AF65-F5344CB8AC3E}">
        <p14:creationId xmlns:p14="http://schemas.microsoft.com/office/powerpoint/2010/main" val="3694470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 Validity and Content Validity</a:t>
            </a:r>
          </a:p>
        </p:txBody>
      </p:sp>
      <p:sp>
        <p:nvSpPr>
          <p:cNvPr id="3" name="Content Placeholder 2"/>
          <p:cNvSpPr>
            <a:spLocks noGrp="1"/>
          </p:cNvSpPr>
          <p:nvPr>
            <p:ph idx="1"/>
          </p:nvPr>
        </p:nvSpPr>
        <p:spPr/>
        <p:txBody>
          <a:bodyPr/>
          <a:lstStyle/>
          <a:p>
            <a:pPr lvl="1"/>
            <a:r>
              <a:rPr lang="en-US" sz="2000" dirty="0"/>
              <a:t>Only used for composite measures</a:t>
            </a:r>
          </a:p>
          <a:p>
            <a:pPr lvl="1"/>
            <a:r>
              <a:rPr lang="en-US" sz="2000" dirty="0"/>
              <a:t>Face validity</a:t>
            </a:r>
          </a:p>
          <a:p>
            <a:pPr lvl="2"/>
            <a:r>
              <a:rPr lang="en-US" sz="2000" dirty="0"/>
              <a:t>Opinions from your patients</a:t>
            </a:r>
          </a:p>
          <a:p>
            <a:pPr lvl="2"/>
            <a:r>
              <a:rPr lang="en-US" sz="2000" dirty="0"/>
              <a:t>Subjective and unquantifiable</a:t>
            </a:r>
          </a:p>
          <a:p>
            <a:pPr lvl="1"/>
            <a:r>
              <a:rPr lang="en-US" sz="2000" dirty="0"/>
              <a:t>Content validity</a:t>
            </a:r>
          </a:p>
          <a:p>
            <a:pPr lvl="2"/>
            <a:r>
              <a:rPr lang="en-US" sz="2000" dirty="0"/>
              <a:t>Opinions from experts</a:t>
            </a:r>
          </a:p>
          <a:p>
            <a:pPr lvl="2"/>
            <a:r>
              <a:rPr lang="en-US" sz="2000" dirty="0"/>
              <a:t>Also subjective and unquantifiable</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27</a:t>
            </a:fld>
            <a:endParaRPr lang="en-US"/>
          </a:p>
        </p:txBody>
      </p:sp>
    </p:spTree>
    <p:extLst>
      <p:ext uri="{BB962C8B-B14F-4D97-AF65-F5344CB8AC3E}">
        <p14:creationId xmlns:p14="http://schemas.microsoft.com/office/powerpoint/2010/main" val="109389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Process Evidence</a:t>
            </a:r>
          </a:p>
        </p:txBody>
      </p:sp>
      <p:sp>
        <p:nvSpPr>
          <p:cNvPr id="3" name="Content Placeholder 2"/>
          <p:cNvSpPr>
            <a:spLocks noGrp="1"/>
          </p:cNvSpPr>
          <p:nvPr>
            <p:ph idx="1"/>
          </p:nvPr>
        </p:nvSpPr>
        <p:spPr/>
        <p:txBody>
          <a:bodyPr>
            <a:normAutofit/>
          </a:bodyPr>
          <a:lstStyle/>
          <a:p>
            <a:pPr lvl="1"/>
            <a:r>
              <a:rPr lang="en-US" sz="2200" dirty="0"/>
              <a:t>Observe the process</a:t>
            </a:r>
          </a:p>
          <a:p>
            <a:pPr lvl="2"/>
            <a:r>
              <a:rPr lang="en-US" sz="2200" dirty="0"/>
              <a:t>Watch as patients fill out the form, monitor response times</a:t>
            </a:r>
          </a:p>
          <a:p>
            <a:pPr lvl="2"/>
            <a:r>
              <a:rPr lang="en-US" sz="2200" dirty="0"/>
              <a:t>Ask questions along the way, encourage them to think aloud</a:t>
            </a:r>
          </a:p>
          <a:p>
            <a:pPr lvl="1"/>
            <a:r>
              <a:rPr lang="en-US" sz="2200" dirty="0"/>
              <a:t>Supplement with interview</a:t>
            </a:r>
          </a:p>
          <a:p>
            <a:pPr lvl="1"/>
            <a:r>
              <a:rPr lang="en-US" sz="2200" dirty="0"/>
              <a:t>Goal is to identify Confusion, misunderstandings, language issues</a:t>
            </a:r>
          </a:p>
          <a:p>
            <a:pPr lvl="1"/>
            <a:r>
              <a:rPr lang="en-US" sz="2200" dirty="0"/>
              <a:t>Used only for composite measures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28</a:t>
            </a:fld>
            <a:endParaRPr lang="en-US"/>
          </a:p>
        </p:txBody>
      </p:sp>
    </p:spTree>
    <p:extLst>
      <p:ext uri="{BB962C8B-B14F-4D97-AF65-F5344CB8AC3E}">
        <p14:creationId xmlns:p14="http://schemas.microsoft.com/office/powerpoint/2010/main" val="3089279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Another Break for Questions</a:t>
            </a:r>
          </a:p>
        </p:txBody>
      </p:sp>
      <p:sp>
        <p:nvSpPr>
          <p:cNvPr id="3" name="Content Placeholder 2"/>
          <p:cNvSpPr>
            <a:spLocks noGrp="1"/>
          </p:cNvSpPr>
          <p:nvPr>
            <p:ph idx="1"/>
          </p:nvPr>
        </p:nvSpPr>
        <p:spPr/>
        <p:txBody>
          <a:bodyPr/>
          <a:lstStyle/>
          <a:p>
            <a:pPr lvl="1"/>
            <a:r>
              <a:rPr lang="en-US" sz="2000" dirty="0"/>
              <a:t>What have you learned</a:t>
            </a:r>
          </a:p>
          <a:p>
            <a:pPr lvl="2"/>
            <a:r>
              <a:rPr lang="en-US" sz="2000" dirty="0"/>
              <a:t>General concept of validity</a:t>
            </a:r>
          </a:p>
          <a:p>
            <a:pPr lvl="2"/>
            <a:r>
              <a:rPr lang="en-US" sz="2000" dirty="0"/>
              <a:t>Face and content validity</a:t>
            </a:r>
          </a:p>
          <a:p>
            <a:pPr lvl="2"/>
            <a:r>
              <a:rPr lang="en-US" sz="2000" dirty="0"/>
              <a:t>Response process evidence</a:t>
            </a:r>
          </a:p>
          <a:p>
            <a:pPr lvl="1"/>
            <a:r>
              <a:rPr lang="en-US" sz="2000" dirty="0"/>
              <a:t>What’s coming up</a:t>
            </a:r>
          </a:p>
          <a:p>
            <a:pPr lvl="2"/>
            <a:r>
              <a:rPr lang="en-US" sz="2000" dirty="0"/>
              <a:t>Criterion validity</a:t>
            </a:r>
          </a:p>
          <a:p>
            <a:pPr lvl="2"/>
            <a:r>
              <a:rPr lang="en-US" sz="2000" dirty="0"/>
              <a:t>Construct validity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29</a:t>
            </a:fld>
            <a:endParaRPr lang="en-US"/>
          </a:p>
        </p:txBody>
      </p:sp>
      <p:pic>
        <p:nvPicPr>
          <p:cNvPr id="5" name="Picture 2" descr="C:\Users\MikeH\AppData\Local\Microsoft\Windows\INetCache\IE\A85MFE9Q\question-mark-2314109_960_72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3257550"/>
            <a:ext cx="1508760" cy="150876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83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Quotes (1 of 2)</a:t>
            </a:r>
          </a:p>
        </p:txBody>
      </p:sp>
      <p:sp>
        <p:nvSpPr>
          <p:cNvPr id="3" name="Content Placeholder 2"/>
          <p:cNvSpPr>
            <a:spLocks noGrp="1"/>
          </p:cNvSpPr>
          <p:nvPr>
            <p:ph idx="1"/>
          </p:nvPr>
        </p:nvSpPr>
        <p:spPr>
          <a:xfrm>
            <a:off x="457200" y="1047750"/>
            <a:ext cx="7772400" cy="3657600"/>
          </a:xfrm>
        </p:spPr>
        <p:txBody>
          <a:bodyPr/>
          <a:lstStyle/>
          <a:p>
            <a:pPr marL="0" indent="0">
              <a:buNone/>
            </a:pPr>
            <a:r>
              <a:rPr lang="en-US" dirty="0"/>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marL="0" indent="0">
              <a:buNone/>
            </a:pPr>
            <a:endParaRPr lang="en-US" dirty="0"/>
          </a:p>
          <a:p>
            <a:pPr marL="0" indent="0">
              <a:buNone/>
            </a:pPr>
            <a:r>
              <a:rPr lang="en-US" dirty="0"/>
              <a:t>- Sir Josiah Stamp, as quoted on </a:t>
            </a:r>
            <a:r>
              <a:rPr lang="en-US" dirty="0" err="1"/>
              <a:t>Quotetab</a:t>
            </a:r>
            <a:r>
              <a:rPr lang="en-US" dirty="0"/>
              <a:t>.</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a:t>
            </a:fld>
            <a:endParaRPr lang="en-US"/>
          </a:p>
        </p:txBody>
      </p:sp>
    </p:spTree>
    <p:extLst>
      <p:ext uri="{BB962C8B-B14F-4D97-AF65-F5344CB8AC3E}">
        <p14:creationId xmlns:p14="http://schemas.microsoft.com/office/powerpoint/2010/main" val="423590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Criterion Validity</a:t>
            </a:r>
          </a:p>
        </p:txBody>
      </p:sp>
      <p:sp>
        <p:nvSpPr>
          <p:cNvPr id="3" name="Content Placeholder 2"/>
          <p:cNvSpPr>
            <a:spLocks noGrp="1"/>
          </p:cNvSpPr>
          <p:nvPr>
            <p:ph idx="1"/>
          </p:nvPr>
        </p:nvSpPr>
        <p:spPr/>
        <p:txBody>
          <a:bodyPr>
            <a:normAutofit/>
          </a:bodyPr>
          <a:lstStyle/>
          <a:p>
            <a:pPr lvl="1"/>
            <a:r>
              <a:rPr lang="en-US" sz="2000" dirty="0"/>
              <a:t>Comparison to external criterion</a:t>
            </a:r>
          </a:p>
          <a:p>
            <a:pPr lvl="2"/>
            <a:r>
              <a:rPr lang="en-US" sz="2000" dirty="0"/>
              <a:t>Represents “truth”</a:t>
            </a:r>
          </a:p>
          <a:p>
            <a:pPr lvl="2"/>
            <a:r>
              <a:rPr lang="en-US" sz="2000" dirty="0"/>
              <a:t>Not always available</a:t>
            </a:r>
          </a:p>
          <a:p>
            <a:pPr lvl="1"/>
            <a:r>
              <a:rPr lang="en-US" sz="2000" dirty="0"/>
              <a:t>Predictive evidence</a:t>
            </a:r>
          </a:p>
          <a:p>
            <a:pPr lvl="2"/>
            <a:r>
              <a:rPr lang="en-US" sz="2000" dirty="0"/>
              <a:t>Measurement in the future</a:t>
            </a:r>
          </a:p>
          <a:p>
            <a:pPr lvl="2"/>
            <a:r>
              <a:rPr lang="en-US" sz="2000" dirty="0"/>
              <a:t>Example: future biopsy to confirm imaging result</a:t>
            </a:r>
          </a:p>
          <a:p>
            <a:pPr lvl="1"/>
            <a:r>
              <a:rPr lang="en-US" sz="2000" dirty="0"/>
              <a:t>Concurrent evidence</a:t>
            </a:r>
          </a:p>
          <a:p>
            <a:pPr lvl="2"/>
            <a:r>
              <a:rPr lang="en-US" sz="2000" dirty="0"/>
              <a:t>Measured at the same time</a:t>
            </a:r>
          </a:p>
          <a:p>
            <a:pPr lvl="2"/>
            <a:r>
              <a:rPr lang="en-US" sz="2000" dirty="0"/>
              <a:t>Example: saliva nicotine level to confirm self report of smoking.</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30</a:t>
            </a:fld>
            <a:endParaRPr lang="en-US"/>
          </a:p>
        </p:txBody>
      </p:sp>
    </p:spTree>
    <p:extLst>
      <p:ext uri="{BB962C8B-B14F-4D97-AF65-F5344CB8AC3E}">
        <p14:creationId xmlns:p14="http://schemas.microsoft.com/office/powerpoint/2010/main" val="2597933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 Validity</a:t>
            </a:r>
          </a:p>
        </p:txBody>
      </p:sp>
      <p:sp>
        <p:nvSpPr>
          <p:cNvPr id="3" name="Content Placeholder 2"/>
          <p:cNvSpPr>
            <a:spLocks noGrp="1"/>
          </p:cNvSpPr>
          <p:nvPr>
            <p:ph idx="1"/>
          </p:nvPr>
        </p:nvSpPr>
        <p:spPr/>
        <p:txBody>
          <a:bodyPr>
            <a:normAutofit/>
          </a:bodyPr>
          <a:lstStyle/>
          <a:p>
            <a:pPr lvl="1"/>
            <a:r>
              <a:rPr lang="en-US" sz="2000" dirty="0"/>
              <a:t>No direct measure of the truth exists</a:t>
            </a:r>
          </a:p>
          <a:p>
            <a:pPr lvl="1"/>
            <a:r>
              <a:rPr lang="en-US" sz="2000" dirty="0"/>
              <a:t>Define associations consistent with your </a:t>
            </a:r>
            <a:r>
              <a:rPr lang="en-US" sz="2000" dirty="0" err="1"/>
              <a:t>constuct</a:t>
            </a:r>
            <a:endParaRPr lang="en-US" sz="2000" dirty="0"/>
          </a:p>
          <a:p>
            <a:pPr lvl="2"/>
            <a:r>
              <a:rPr lang="en-US" sz="2000" dirty="0"/>
              <a:t>Does your measurement show the expected association?</a:t>
            </a:r>
          </a:p>
          <a:p>
            <a:pPr lvl="2"/>
            <a:r>
              <a:rPr lang="en-US" sz="2000" dirty="0"/>
              <a:t>Known as convergent evidence</a:t>
            </a:r>
          </a:p>
          <a:p>
            <a:pPr lvl="1"/>
            <a:r>
              <a:rPr lang="en-US" sz="2000" dirty="0"/>
              <a:t>Define non-associations with your construct</a:t>
            </a:r>
          </a:p>
          <a:p>
            <a:pPr lvl="2"/>
            <a:r>
              <a:rPr lang="en-US" sz="2000" dirty="0"/>
              <a:t>Does your measurement also show non-association?</a:t>
            </a:r>
          </a:p>
          <a:p>
            <a:pPr lvl="2"/>
            <a:r>
              <a:rPr lang="en-US" sz="2000" dirty="0"/>
              <a:t>Known as discriminant or divergent evidence</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31</a:t>
            </a:fld>
            <a:endParaRPr lang="en-US"/>
          </a:p>
        </p:txBody>
      </p:sp>
    </p:spTree>
    <p:extLst>
      <p:ext uri="{BB962C8B-B14F-4D97-AF65-F5344CB8AC3E}">
        <p14:creationId xmlns:p14="http://schemas.microsoft.com/office/powerpoint/2010/main" val="2301342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Analysis as a Form of Validation</a:t>
            </a:r>
          </a:p>
        </p:txBody>
      </p:sp>
      <p:sp>
        <p:nvSpPr>
          <p:cNvPr id="3" name="Content Placeholder 2"/>
          <p:cNvSpPr>
            <a:spLocks noGrp="1"/>
          </p:cNvSpPr>
          <p:nvPr>
            <p:ph idx="1"/>
          </p:nvPr>
        </p:nvSpPr>
        <p:spPr/>
        <p:txBody>
          <a:bodyPr/>
          <a:lstStyle/>
          <a:p>
            <a:pPr lvl="1"/>
            <a:r>
              <a:rPr lang="en-US" sz="2000" dirty="0"/>
              <a:t>Establish </a:t>
            </a:r>
            <a:r>
              <a:rPr lang="en-US" sz="2000" dirty="0" err="1"/>
              <a:t>unidimensionality</a:t>
            </a:r>
            <a:endParaRPr lang="en-US" sz="2000" dirty="0"/>
          </a:p>
          <a:p>
            <a:pPr lvl="1"/>
            <a:r>
              <a:rPr lang="en-US" sz="2000" dirty="0"/>
              <a:t>Scale purification</a:t>
            </a:r>
          </a:p>
          <a:p>
            <a:pPr lvl="1"/>
            <a:r>
              <a:rPr lang="en-US" sz="2000" dirty="0"/>
              <a:t>Exploratory versus confirmatory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32</a:t>
            </a:fld>
            <a:endParaRPr lang="en-US"/>
          </a:p>
        </p:txBody>
      </p:sp>
    </p:spTree>
    <p:extLst>
      <p:ext uri="{BB962C8B-B14F-4D97-AF65-F5344CB8AC3E}">
        <p14:creationId xmlns:p14="http://schemas.microsoft.com/office/powerpoint/2010/main" val="597394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 Here</a:t>
            </a:r>
          </a:p>
        </p:txBody>
      </p:sp>
      <p:sp>
        <p:nvSpPr>
          <p:cNvPr id="3" name="Content Placeholder 2"/>
          <p:cNvSpPr>
            <a:spLocks noGrp="1"/>
          </p:cNvSpPr>
          <p:nvPr>
            <p:ph idx="1"/>
          </p:nvPr>
        </p:nvSpPr>
        <p:spPr/>
        <p:txBody>
          <a:bodyPr/>
          <a:lstStyle/>
          <a:p>
            <a:pPr lvl="1"/>
            <a:r>
              <a:rPr lang="en-US" sz="2000" dirty="0"/>
              <a:t>What have you learned so far?</a:t>
            </a:r>
          </a:p>
          <a:p>
            <a:pPr lvl="2"/>
            <a:r>
              <a:rPr lang="en-US" sz="2000" dirty="0"/>
              <a:t>Criterion validity</a:t>
            </a:r>
          </a:p>
          <a:p>
            <a:pPr lvl="2"/>
            <a:r>
              <a:rPr lang="en-US" sz="2000" dirty="0"/>
              <a:t>Construct validity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809750"/>
            <a:ext cx="2286000" cy="2286000"/>
          </a:xfrm>
          <a:prstGeom prst="rect">
            <a:avLst/>
          </a:prstGeom>
        </p:spPr>
      </p:pic>
    </p:spTree>
    <p:extLst>
      <p:ext uri="{BB962C8B-B14F-4D97-AF65-F5344CB8AC3E}">
        <p14:creationId xmlns:p14="http://schemas.microsoft.com/office/powerpoint/2010/main" val="2383558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#1 - NES</a:t>
            </a:r>
          </a:p>
        </p:txBody>
      </p:sp>
      <p:sp>
        <p:nvSpPr>
          <p:cNvPr id="4" name="Slide Number Placeholder 3"/>
          <p:cNvSpPr>
            <a:spLocks noGrp="1"/>
          </p:cNvSpPr>
          <p:nvPr>
            <p:ph type="sldNum" sz="quarter" idx="12"/>
          </p:nvPr>
        </p:nvSpPr>
        <p:spPr/>
        <p:txBody>
          <a:bodyPr/>
          <a:lstStyle/>
          <a:p>
            <a:fld id="{C2E4F4E2-DEA3-44FD-BEC9-57866B7FA44A}" type="slidenum">
              <a:rPr lang="en-US" smtClean="0"/>
              <a:t>34</a:t>
            </a:fld>
            <a:endParaRPr lang="en-US"/>
          </a:p>
        </p:txBody>
      </p:sp>
      <p:pic>
        <p:nvPicPr>
          <p:cNvPr id="5" name="Picture 1" descr="../images/nes-magnified.png"/>
          <p:cNvPicPr>
            <a:picLocks noGrp="1" noChangeAspect="1"/>
          </p:cNvPicPr>
          <p:nvPr/>
        </p:nvPicPr>
        <p:blipFill>
          <a:blip r:embed="rId3"/>
          <a:stretch>
            <a:fillRect/>
          </a:stretch>
        </p:blipFill>
        <p:spPr bwMode="auto">
          <a:xfrm>
            <a:off x="1371600" y="1581150"/>
            <a:ext cx="6400800" cy="1066800"/>
          </a:xfrm>
          <a:prstGeom prst="rect">
            <a:avLst/>
          </a:prstGeom>
          <a:noFill/>
          <a:ln w="9525">
            <a:noFill/>
            <a:headEnd/>
            <a:tailEnd/>
          </a:ln>
        </p:spPr>
      </p:pic>
      <p:sp>
        <p:nvSpPr>
          <p:cNvPr id="6" name="TextBox 5"/>
          <p:cNvSpPr txBox="1"/>
          <p:nvPr/>
        </p:nvSpPr>
        <p:spPr>
          <a:xfrm>
            <a:off x="457200" y="2825750"/>
            <a:ext cx="8001000" cy="508000"/>
          </a:xfrm>
          <a:prstGeom prst="rect">
            <a:avLst/>
          </a:prstGeom>
          <a:noFill/>
        </p:spPr>
        <p:txBody>
          <a:bodyPr/>
          <a:lstStyle/>
          <a:p>
            <a:pPr marL="0" lvl="0" indent="0" algn="ctr">
              <a:buNone/>
            </a:pPr>
            <a:r>
              <a:rPr sz="1400" dirty="0"/>
              <a:t>NES questionnaire, magnified</a:t>
            </a:r>
          </a:p>
        </p:txBody>
      </p:sp>
    </p:spTree>
    <p:extLst>
      <p:ext uri="{BB962C8B-B14F-4D97-AF65-F5344CB8AC3E}">
        <p14:creationId xmlns:p14="http://schemas.microsoft.com/office/powerpoint/2010/main" val="3877650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#1 - NES</a:t>
            </a:r>
          </a:p>
        </p:txBody>
      </p:sp>
      <p:sp>
        <p:nvSpPr>
          <p:cNvPr id="3" name="Content Placeholder 2"/>
          <p:cNvSpPr>
            <a:spLocks noGrp="1"/>
          </p:cNvSpPr>
          <p:nvPr>
            <p:ph idx="1"/>
          </p:nvPr>
        </p:nvSpPr>
        <p:spPr/>
        <p:txBody>
          <a:bodyPr/>
          <a:lstStyle/>
          <a:p>
            <a:pPr lvl="1"/>
            <a:r>
              <a:rPr lang="en-US" sz="2000" dirty="0"/>
              <a:t>Reliability - What you can’t do</a:t>
            </a:r>
          </a:p>
          <a:p>
            <a:pPr lvl="2"/>
            <a:r>
              <a:rPr lang="en-US" sz="2000" dirty="0"/>
              <a:t>Inter-rater reliability</a:t>
            </a:r>
          </a:p>
          <a:p>
            <a:pPr lvl="2"/>
            <a:r>
              <a:rPr lang="en-US" sz="2000" dirty="0"/>
              <a:t>Cronbach’s alpha</a:t>
            </a:r>
          </a:p>
          <a:p>
            <a:pPr lvl="1"/>
            <a:r>
              <a:rPr lang="en-US" sz="2000" dirty="0"/>
              <a:t>Reliability - What you can do</a:t>
            </a:r>
          </a:p>
          <a:p>
            <a:pPr lvl="2"/>
            <a:r>
              <a:rPr lang="en-US" sz="2000" dirty="0"/>
              <a:t>Test-retest reliability</a:t>
            </a:r>
          </a:p>
          <a:p>
            <a:pPr lvl="2"/>
            <a:r>
              <a:rPr lang="en-US" sz="2000" dirty="0"/>
              <a:t>KR-20</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35</a:t>
            </a:fld>
            <a:endParaRPr lang="en-US"/>
          </a:p>
        </p:txBody>
      </p:sp>
    </p:spTree>
    <p:extLst>
      <p:ext uri="{BB962C8B-B14F-4D97-AF65-F5344CB8AC3E}">
        <p14:creationId xmlns:p14="http://schemas.microsoft.com/office/powerpoint/2010/main" val="2486799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#1 - NES</a:t>
            </a:r>
          </a:p>
        </p:txBody>
      </p:sp>
      <p:sp>
        <p:nvSpPr>
          <p:cNvPr id="3" name="Content Placeholder 2"/>
          <p:cNvSpPr>
            <a:spLocks noGrp="1"/>
          </p:cNvSpPr>
          <p:nvPr>
            <p:ph idx="1"/>
          </p:nvPr>
        </p:nvSpPr>
        <p:spPr/>
        <p:txBody>
          <a:bodyPr/>
          <a:lstStyle/>
          <a:p>
            <a:pPr lvl="1"/>
            <a:r>
              <a:rPr lang="en-US" sz="2000" dirty="0"/>
              <a:t>Validity - What you can’t do</a:t>
            </a:r>
          </a:p>
          <a:p>
            <a:pPr lvl="2"/>
            <a:r>
              <a:rPr lang="en-US" sz="2000" dirty="0"/>
              <a:t>Criterion validity</a:t>
            </a:r>
          </a:p>
          <a:p>
            <a:pPr lvl="1"/>
            <a:r>
              <a:rPr lang="en-US" sz="2000" dirty="0"/>
              <a:t>Validity - What you can do</a:t>
            </a:r>
          </a:p>
          <a:p>
            <a:pPr lvl="2"/>
            <a:r>
              <a:rPr lang="en-US" sz="2000" dirty="0"/>
              <a:t>Face/content validity</a:t>
            </a:r>
          </a:p>
          <a:p>
            <a:pPr lvl="2"/>
            <a:r>
              <a:rPr lang="en-US" sz="2000" dirty="0"/>
              <a:t>Response process validity</a:t>
            </a:r>
          </a:p>
          <a:p>
            <a:pPr lvl="2"/>
            <a:r>
              <a:rPr lang="en-US" sz="2000" dirty="0"/>
              <a:t>Factor analysis</a:t>
            </a:r>
          </a:p>
          <a:p>
            <a:pPr lvl="2"/>
            <a:r>
              <a:rPr lang="en-US" sz="2000" dirty="0"/>
              <a:t>Construct validity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36</a:t>
            </a:fld>
            <a:endParaRPr lang="en-US"/>
          </a:p>
        </p:txBody>
      </p:sp>
    </p:spTree>
    <p:extLst>
      <p:ext uri="{BB962C8B-B14F-4D97-AF65-F5344CB8AC3E}">
        <p14:creationId xmlns:p14="http://schemas.microsoft.com/office/powerpoint/2010/main" val="293304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#2 - Pain scale</a:t>
            </a:r>
          </a:p>
        </p:txBody>
      </p:sp>
      <p:sp>
        <p:nvSpPr>
          <p:cNvPr id="4" name="Slide Number Placeholder 3"/>
          <p:cNvSpPr>
            <a:spLocks noGrp="1"/>
          </p:cNvSpPr>
          <p:nvPr>
            <p:ph type="sldNum" sz="quarter" idx="12"/>
          </p:nvPr>
        </p:nvSpPr>
        <p:spPr/>
        <p:txBody>
          <a:bodyPr/>
          <a:lstStyle/>
          <a:p>
            <a:fld id="{C2E4F4E2-DEA3-44FD-BEC9-57866B7FA44A}" type="slidenum">
              <a:rPr lang="en-US" smtClean="0"/>
              <a:t>37</a:t>
            </a:fld>
            <a:endParaRPr lang="en-US"/>
          </a:p>
        </p:txBody>
      </p:sp>
      <p:pic>
        <p:nvPicPr>
          <p:cNvPr id="5" name="Picture 1" descr="../images/pain-scale.png"/>
          <p:cNvPicPr>
            <a:picLocks noGrp="1" noChangeAspect="1"/>
          </p:cNvPicPr>
          <p:nvPr/>
        </p:nvPicPr>
        <p:blipFill>
          <a:blip r:embed="rId3"/>
          <a:stretch>
            <a:fillRect/>
          </a:stretch>
        </p:blipFill>
        <p:spPr bwMode="auto">
          <a:xfrm>
            <a:off x="2057399" y="1047750"/>
            <a:ext cx="4933709" cy="2514600"/>
          </a:xfrm>
          <a:prstGeom prst="rect">
            <a:avLst/>
          </a:prstGeom>
          <a:noFill/>
          <a:ln w="9525">
            <a:noFill/>
            <a:headEnd/>
            <a:tailEnd/>
          </a:ln>
        </p:spPr>
      </p:pic>
      <p:sp>
        <p:nvSpPr>
          <p:cNvPr id="6" name="TextBox 5"/>
          <p:cNvSpPr txBox="1"/>
          <p:nvPr/>
        </p:nvSpPr>
        <p:spPr>
          <a:xfrm>
            <a:off x="457200" y="3663950"/>
            <a:ext cx="8001000" cy="508000"/>
          </a:xfrm>
          <a:prstGeom prst="rect">
            <a:avLst/>
          </a:prstGeom>
          <a:noFill/>
        </p:spPr>
        <p:txBody>
          <a:bodyPr/>
          <a:lstStyle/>
          <a:p>
            <a:pPr marL="0" lvl="0" indent="0" algn="ctr">
              <a:buNone/>
            </a:pPr>
            <a:r>
              <a:rPr sz="1400" dirty="0"/>
              <a:t>Pain scale</a:t>
            </a:r>
          </a:p>
        </p:txBody>
      </p:sp>
    </p:spTree>
    <p:extLst>
      <p:ext uri="{BB962C8B-B14F-4D97-AF65-F5344CB8AC3E}">
        <p14:creationId xmlns:p14="http://schemas.microsoft.com/office/powerpoint/2010/main" val="403200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#2 - Pain Scale</a:t>
            </a:r>
          </a:p>
        </p:txBody>
      </p:sp>
      <p:sp>
        <p:nvSpPr>
          <p:cNvPr id="3" name="Content Placeholder 2"/>
          <p:cNvSpPr>
            <a:spLocks noGrp="1"/>
          </p:cNvSpPr>
          <p:nvPr>
            <p:ph idx="1"/>
          </p:nvPr>
        </p:nvSpPr>
        <p:spPr/>
        <p:txBody>
          <a:bodyPr/>
          <a:lstStyle/>
          <a:p>
            <a:pPr lvl="1"/>
            <a:r>
              <a:rPr lang="en-US" sz="2000" dirty="0"/>
              <a:t>Reliability - What you can’t do</a:t>
            </a:r>
          </a:p>
          <a:p>
            <a:pPr lvl="2"/>
            <a:r>
              <a:rPr lang="en-US" sz="2000" dirty="0"/>
              <a:t>Inter-rater reliability</a:t>
            </a:r>
          </a:p>
          <a:p>
            <a:pPr lvl="2"/>
            <a:r>
              <a:rPr lang="en-US" sz="2000" dirty="0"/>
              <a:t>Cronbach’s alpha</a:t>
            </a:r>
          </a:p>
          <a:p>
            <a:pPr lvl="2"/>
            <a:r>
              <a:rPr lang="en-US" sz="2000" dirty="0"/>
              <a:t>KR-20</a:t>
            </a:r>
          </a:p>
          <a:p>
            <a:pPr lvl="1"/>
            <a:r>
              <a:rPr lang="en-US" sz="2000" dirty="0"/>
              <a:t>Reliability - What you can do</a:t>
            </a:r>
          </a:p>
          <a:p>
            <a:pPr lvl="2"/>
            <a:r>
              <a:rPr lang="en-US" sz="2000" dirty="0"/>
              <a:t>Test-retest reliability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38</a:t>
            </a:fld>
            <a:endParaRPr lang="en-US"/>
          </a:p>
        </p:txBody>
      </p:sp>
    </p:spTree>
    <p:extLst>
      <p:ext uri="{BB962C8B-B14F-4D97-AF65-F5344CB8AC3E}">
        <p14:creationId xmlns:p14="http://schemas.microsoft.com/office/powerpoint/2010/main" val="2544393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#2 - Pain Scale</a:t>
            </a:r>
          </a:p>
        </p:txBody>
      </p:sp>
      <p:sp>
        <p:nvSpPr>
          <p:cNvPr id="3" name="Content Placeholder 2"/>
          <p:cNvSpPr>
            <a:spLocks noGrp="1"/>
          </p:cNvSpPr>
          <p:nvPr>
            <p:ph idx="1"/>
          </p:nvPr>
        </p:nvSpPr>
        <p:spPr/>
        <p:txBody>
          <a:bodyPr/>
          <a:lstStyle/>
          <a:p>
            <a:pPr lvl="1"/>
            <a:r>
              <a:rPr lang="en-US" sz="2000" dirty="0"/>
              <a:t>Validity - What you can’t do</a:t>
            </a:r>
          </a:p>
          <a:p>
            <a:pPr lvl="2"/>
            <a:r>
              <a:rPr lang="en-US" sz="2000" dirty="0"/>
              <a:t>Face/content validity</a:t>
            </a:r>
          </a:p>
          <a:p>
            <a:pPr lvl="2"/>
            <a:r>
              <a:rPr lang="en-US" sz="2000" dirty="0"/>
              <a:t>Response process validity</a:t>
            </a:r>
          </a:p>
          <a:p>
            <a:pPr lvl="2"/>
            <a:r>
              <a:rPr lang="en-US" sz="2000" dirty="0"/>
              <a:t>Criterion validity</a:t>
            </a:r>
          </a:p>
          <a:p>
            <a:pPr lvl="2"/>
            <a:r>
              <a:rPr lang="en-US" sz="2000" dirty="0"/>
              <a:t>Factor analysis</a:t>
            </a:r>
          </a:p>
          <a:p>
            <a:pPr lvl="1"/>
            <a:r>
              <a:rPr lang="en-US" sz="2000" dirty="0"/>
              <a:t>Validity - What you can do</a:t>
            </a:r>
          </a:p>
          <a:p>
            <a:pPr lvl="2"/>
            <a:r>
              <a:rPr lang="en-US" sz="2000" dirty="0"/>
              <a:t>Construct validity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39</a:t>
            </a:fld>
            <a:endParaRPr lang="en-US"/>
          </a:p>
        </p:txBody>
      </p:sp>
    </p:spTree>
    <p:extLst>
      <p:ext uri="{BB962C8B-B14F-4D97-AF65-F5344CB8AC3E}">
        <p14:creationId xmlns:p14="http://schemas.microsoft.com/office/powerpoint/2010/main" val="141542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Quotes (2 of 2)</a:t>
            </a:r>
          </a:p>
        </p:txBody>
      </p:sp>
      <p:sp>
        <p:nvSpPr>
          <p:cNvPr id="3" name="Content Placeholder 2"/>
          <p:cNvSpPr>
            <a:spLocks noGrp="1"/>
          </p:cNvSpPr>
          <p:nvPr>
            <p:ph idx="1"/>
          </p:nvPr>
        </p:nvSpPr>
        <p:spPr>
          <a:xfrm>
            <a:off x="457200" y="1047750"/>
            <a:ext cx="7772400" cy="3657600"/>
          </a:xfrm>
        </p:spPr>
        <p:txBody>
          <a:bodyPr/>
          <a:lstStyle/>
          <a:p>
            <a:pPr marL="0" indent="0">
              <a:buNone/>
            </a:pPr>
            <a:r>
              <a:rPr lang="en-US" sz="2000" dirty="0"/>
              <a:t>“only scientists are arrogant enough to think that they always observe with rigorous and objective scrutiny”</a:t>
            </a:r>
          </a:p>
          <a:p>
            <a:pPr marL="0" indent="0">
              <a:buNone/>
            </a:pPr>
            <a:endParaRPr lang="en-US" sz="2000" dirty="0"/>
          </a:p>
          <a:p>
            <a:pPr marL="0" indent="0">
              <a:buNone/>
            </a:pPr>
            <a:r>
              <a:rPr lang="en-US" sz="2000" dirty="0"/>
              <a:t>- Stephen Jay Gould, The </a:t>
            </a:r>
            <a:r>
              <a:rPr lang="en-US" sz="2000" dirty="0" err="1"/>
              <a:t>Mismeasure</a:t>
            </a:r>
            <a:r>
              <a:rPr lang="en-US" sz="2000" dirty="0"/>
              <a:t> of Man, page 36.</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4</a:t>
            </a:fld>
            <a:endParaRPr lang="en-US"/>
          </a:p>
        </p:txBody>
      </p:sp>
    </p:spTree>
    <p:extLst>
      <p:ext uri="{BB962C8B-B14F-4D97-AF65-F5344CB8AC3E}">
        <p14:creationId xmlns:p14="http://schemas.microsoft.com/office/powerpoint/2010/main" val="2519646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#3 - Apgar Score</a:t>
            </a:r>
          </a:p>
        </p:txBody>
      </p:sp>
      <p:sp>
        <p:nvSpPr>
          <p:cNvPr id="4" name="Slide Number Placeholder 3"/>
          <p:cNvSpPr>
            <a:spLocks noGrp="1"/>
          </p:cNvSpPr>
          <p:nvPr>
            <p:ph type="sldNum" sz="quarter" idx="12"/>
          </p:nvPr>
        </p:nvSpPr>
        <p:spPr/>
        <p:txBody>
          <a:bodyPr/>
          <a:lstStyle/>
          <a:p>
            <a:fld id="{C2E4F4E2-DEA3-44FD-BEC9-57866B7FA44A}" type="slidenum">
              <a:rPr lang="en-US" smtClean="0"/>
              <a:t>40</a:t>
            </a:fld>
            <a:endParaRPr lang="en-US"/>
          </a:p>
        </p:txBody>
      </p:sp>
      <p:pic>
        <p:nvPicPr>
          <p:cNvPr id="5" name="Picture 1" descr="../images/apgar.png"/>
          <p:cNvPicPr>
            <a:picLocks noChangeAspect="1"/>
          </p:cNvPicPr>
          <p:nvPr/>
        </p:nvPicPr>
        <p:blipFill>
          <a:blip r:embed="rId3"/>
          <a:stretch>
            <a:fillRect/>
          </a:stretch>
        </p:blipFill>
        <p:spPr bwMode="auto">
          <a:xfrm>
            <a:off x="2910095" y="1301750"/>
            <a:ext cx="3323809" cy="2180952"/>
          </a:xfrm>
          <a:prstGeom prst="rect">
            <a:avLst/>
          </a:prstGeom>
          <a:noFill/>
          <a:ln w="9525">
            <a:noFill/>
            <a:headEnd/>
            <a:tailEnd/>
          </a:ln>
        </p:spPr>
      </p:pic>
      <p:sp>
        <p:nvSpPr>
          <p:cNvPr id="6" name="TextBox 5"/>
          <p:cNvSpPr txBox="1"/>
          <p:nvPr/>
        </p:nvSpPr>
        <p:spPr>
          <a:xfrm>
            <a:off x="457200" y="3663950"/>
            <a:ext cx="8001000" cy="508000"/>
          </a:xfrm>
          <a:prstGeom prst="rect">
            <a:avLst/>
          </a:prstGeom>
          <a:noFill/>
        </p:spPr>
        <p:txBody>
          <a:bodyPr/>
          <a:lstStyle/>
          <a:p>
            <a:pPr marL="0" lvl="0" indent="0" algn="ctr">
              <a:buNone/>
            </a:pPr>
            <a:r>
              <a:rPr sz="1400" dirty="0"/>
              <a:t>Apgar score</a:t>
            </a:r>
          </a:p>
        </p:txBody>
      </p:sp>
    </p:spTree>
    <p:extLst>
      <p:ext uri="{BB962C8B-B14F-4D97-AF65-F5344CB8AC3E}">
        <p14:creationId xmlns:p14="http://schemas.microsoft.com/office/powerpoint/2010/main" val="713792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#3 - Apgar Score</a:t>
            </a:r>
          </a:p>
        </p:txBody>
      </p:sp>
      <p:sp>
        <p:nvSpPr>
          <p:cNvPr id="3" name="Content Placeholder 2"/>
          <p:cNvSpPr>
            <a:spLocks noGrp="1"/>
          </p:cNvSpPr>
          <p:nvPr>
            <p:ph idx="1"/>
          </p:nvPr>
        </p:nvSpPr>
        <p:spPr/>
        <p:txBody>
          <a:bodyPr/>
          <a:lstStyle/>
          <a:p>
            <a:pPr lvl="1"/>
            <a:r>
              <a:rPr lang="en-US" sz="2000" dirty="0"/>
              <a:t>Reliability - What you can’t do</a:t>
            </a:r>
          </a:p>
          <a:p>
            <a:pPr lvl="2"/>
            <a:r>
              <a:rPr lang="en-US" sz="2000" dirty="0"/>
              <a:t>Test-retest reliability</a:t>
            </a:r>
          </a:p>
          <a:p>
            <a:pPr lvl="2"/>
            <a:r>
              <a:rPr lang="en-US" sz="2000" dirty="0"/>
              <a:t>KR-20</a:t>
            </a:r>
          </a:p>
          <a:p>
            <a:pPr lvl="1"/>
            <a:r>
              <a:rPr lang="en-US" sz="2000" dirty="0"/>
              <a:t>Reliability - What you can do</a:t>
            </a:r>
          </a:p>
          <a:p>
            <a:pPr lvl="2"/>
            <a:r>
              <a:rPr lang="en-US" sz="2000" dirty="0"/>
              <a:t>Inter-rater reliability</a:t>
            </a:r>
          </a:p>
          <a:p>
            <a:pPr lvl="2"/>
            <a:r>
              <a:rPr lang="en-US" sz="2000" dirty="0"/>
              <a:t>Cronbach’s alpha</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41</a:t>
            </a:fld>
            <a:endParaRPr lang="en-US"/>
          </a:p>
        </p:txBody>
      </p:sp>
    </p:spTree>
    <p:extLst>
      <p:ext uri="{BB962C8B-B14F-4D97-AF65-F5344CB8AC3E}">
        <p14:creationId xmlns:p14="http://schemas.microsoft.com/office/powerpoint/2010/main" val="2740586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#3 - Apgar Score</a:t>
            </a:r>
          </a:p>
        </p:txBody>
      </p:sp>
      <p:sp>
        <p:nvSpPr>
          <p:cNvPr id="3" name="Content Placeholder 2"/>
          <p:cNvSpPr>
            <a:spLocks noGrp="1"/>
          </p:cNvSpPr>
          <p:nvPr>
            <p:ph idx="1"/>
          </p:nvPr>
        </p:nvSpPr>
        <p:spPr/>
        <p:txBody>
          <a:bodyPr/>
          <a:lstStyle/>
          <a:p>
            <a:pPr lvl="1"/>
            <a:r>
              <a:rPr lang="en-US" sz="2000" dirty="0"/>
              <a:t>Validity - What you can’t do</a:t>
            </a:r>
          </a:p>
          <a:p>
            <a:pPr lvl="2"/>
            <a:r>
              <a:rPr lang="en-US" sz="2000" dirty="0"/>
              <a:t>Construct validity</a:t>
            </a:r>
          </a:p>
          <a:p>
            <a:pPr lvl="1"/>
            <a:r>
              <a:rPr lang="en-US" sz="2000" dirty="0"/>
              <a:t>Validity - What you can do</a:t>
            </a:r>
          </a:p>
          <a:p>
            <a:pPr lvl="2"/>
            <a:r>
              <a:rPr lang="en-US" sz="2000" dirty="0"/>
              <a:t>Face/content validity</a:t>
            </a:r>
          </a:p>
          <a:p>
            <a:pPr lvl="2"/>
            <a:r>
              <a:rPr lang="en-US" sz="2000" dirty="0"/>
              <a:t>Response process validity</a:t>
            </a:r>
          </a:p>
          <a:p>
            <a:pPr lvl="2"/>
            <a:r>
              <a:rPr lang="en-US" sz="2000" dirty="0"/>
              <a:t>Criterion validity</a:t>
            </a:r>
          </a:p>
          <a:p>
            <a:pPr lvl="2"/>
            <a:r>
              <a:rPr lang="en-US" sz="2000" dirty="0"/>
              <a:t>Factor analysis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42</a:t>
            </a:fld>
            <a:endParaRPr lang="en-US"/>
          </a:p>
        </p:txBody>
      </p:sp>
    </p:spTree>
    <p:extLst>
      <p:ext uri="{BB962C8B-B14F-4D97-AF65-F5344CB8AC3E}">
        <p14:creationId xmlns:p14="http://schemas.microsoft.com/office/powerpoint/2010/main" val="3416158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#4 - Boston Bowel Prep Score</a:t>
            </a:r>
          </a:p>
        </p:txBody>
      </p:sp>
      <p:sp>
        <p:nvSpPr>
          <p:cNvPr id="4" name="Slide Number Placeholder 3"/>
          <p:cNvSpPr>
            <a:spLocks noGrp="1"/>
          </p:cNvSpPr>
          <p:nvPr>
            <p:ph type="sldNum" sz="quarter" idx="12"/>
          </p:nvPr>
        </p:nvSpPr>
        <p:spPr/>
        <p:txBody>
          <a:bodyPr/>
          <a:lstStyle/>
          <a:p>
            <a:fld id="{C2E4F4E2-DEA3-44FD-BEC9-57866B7FA44A}" type="slidenum">
              <a:rPr lang="en-US" smtClean="0"/>
              <a:t>43</a:t>
            </a:fld>
            <a:endParaRPr lang="en-US"/>
          </a:p>
        </p:txBody>
      </p:sp>
      <p:pic>
        <p:nvPicPr>
          <p:cNvPr id="5" name="Picture 1" descr="../images/bbps-magnified.png"/>
          <p:cNvPicPr>
            <a:picLocks noGrp="1" noChangeAspect="1"/>
          </p:cNvPicPr>
          <p:nvPr/>
        </p:nvPicPr>
        <p:blipFill>
          <a:blip r:embed="rId3"/>
          <a:stretch>
            <a:fillRect/>
          </a:stretch>
        </p:blipFill>
        <p:spPr bwMode="auto">
          <a:xfrm>
            <a:off x="1447800" y="1217906"/>
            <a:ext cx="6324600" cy="2293644"/>
          </a:xfrm>
          <a:prstGeom prst="rect">
            <a:avLst/>
          </a:prstGeom>
          <a:noFill/>
          <a:ln w="9525">
            <a:noFill/>
            <a:headEnd/>
            <a:tailEnd/>
          </a:ln>
        </p:spPr>
      </p:pic>
      <p:sp>
        <p:nvSpPr>
          <p:cNvPr id="6" name="TextBox 5"/>
          <p:cNvSpPr txBox="1"/>
          <p:nvPr/>
        </p:nvSpPr>
        <p:spPr>
          <a:xfrm>
            <a:off x="457200" y="3740150"/>
            <a:ext cx="8001000" cy="508000"/>
          </a:xfrm>
          <a:prstGeom prst="rect">
            <a:avLst/>
          </a:prstGeom>
          <a:noFill/>
        </p:spPr>
        <p:txBody>
          <a:bodyPr/>
          <a:lstStyle/>
          <a:p>
            <a:pPr marL="0" lvl="0" indent="0" algn="ctr">
              <a:buNone/>
            </a:pPr>
            <a:r>
              <a:rPr sz="1400" dirty="0"/>
              <a:t>Excerpt from Lai et al article</a:t>
            </a:r>
          </a:p>
        </p:txBody>
      </p:sp>
    </p:spTree>
    <p:extLst>
      <p:ext uri="{BB962C8B-B14F-4D97-AF65-F5344CB8AC3E}">
        <p14:creationId xmlns:p14="http://schemas.microsoft.com/office/powerpoint/2010/main" val="659481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#4 - Boston Bowel Prep Score</a:t>
            </a:r>
          </a:p>
        </p:txBody>
      </p:sp>
      <p:sp>
        <p:nvSpPr>
          <p:cNvPr id="3" name="Content Placeholder 2"/>
          <p:cNvSpPr>
            <a:spLocks noGrp="1"/>
          </p:cNvSpPr>
          <p:nvPr>
            <p:ph idx="1"/>
          </p:nvPr>
        </p:nvSpPr>
        <p:spPr/>
        <p:txBody>
          <a:bodyPr/>
          <a:lstStyle/>
          <a:p>
            <a:pPr lvl="1"/>
            <a:r>
              <a:rPr lang="en-US" sz="2000" dirty="0"/>
              <a:t>Reliability - What you can’t do</a:t>
            </a:r>
          </a:p>
          <a:p>
            <a:pPr lvl="2"/>
            <a:r>
              <a:rPr lang="en-US" sz="2000" dirty="0"/>
              <a:t>Test-retest reliability</a:t>
            </a:r>
          </a:p>
          <a:p>
            <a:pPr lvl="2"/>
            <a:r>
              <a:rPr lang="en-US" sz="2000" dirty="0"/>
              <a:t>Cronbach’s alpha</a:t>
            </a:r>
          </a:p>
          <a:p>
            <a:pPr lvl="2"/>
            <a:r>
              <a:rPr lang="en-US" sz="2000" dirty="0"/>
              <a:t>KR-20</a:t>
            </a:r>
          </a:p>
          <a:p>
            <a:pPr lvl="1"/>
            <a:r>
              <a:rPr lang="en-US" sz="2000" dirty="0"/>
              <a:t>Reliability - What you can do</a:t>
            </a:r>
          </a:p>
          <a:p>
            <a:pPr lvl="2"/>
            <a:r>
              <a:rPr lang="en-US" sz="2000" dirty="0"/>
              <a:t>Inter-rater reliability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44</a:t>
            </a:fld>
            <a:endParaRPr lang="en-US"/>
          </a:p>
        </p:txBody>
      </p:sp>
    </p:spTree>
    <p:extLst>
      <p:ext uri="{BB962C8B-B14F-4D97-AF65-F5344CB8AC3E}">
        <p14:creationId xmlns:p14="http://schemas.microsoft.com/office/powerpoint/2010/main" val="430120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#4 - Boston Bowel Prep Score</a:t>
            </a:r>
          </a:p>
        </p:txBody>
      </p:sp>
      <p:sp>
        <p:nvSpPr>
          <p:cNvPr id="3" name="Content Placeholder 2"/>
          <p:cNvSpPr>
            <a:spLocks noGrp="1"/>
          </p:cNvSpPr>
          <p:nvPr>
            <p:ph idx="1"/>
          </p:nvPr>
        </p:nvSpPr>
        <p:spPr/>
        <p:txBody>
          <a:bodyPr/>
          <a:lstStyle/>
          <a:p>
            <a:pPr lvl="1"/>
            <a:r>
              <a:rPr lang="en-US" sz="2000" dirty="0"/>
              <a:t>Validity - What you can’t do</a:t>
            </a:r>
          </a:p>
          <a:p>
            <a:pPr lvl="2"/>
            <a:r>
              <a:rPr lang="en-US" sz="2000" dirty="0"/>
              <a:t>Face/content validity</a:t>
            </a:r>
          </a:p>
          <a:p>
            <a:pPr lvl="2"/>
            <a:r>
              <a:rPr lang="en-US" sz="2000" dirty="0"/>
              <a:t>Response process validity</a:t>
            </a:r>
          </a:p>
          <a:p>
            <a:pPr lvl="2"/>
            <a:r>
              <a:rPr lang="en-US" sz="2000" dirty="0"/>
              <a:t>Factor analysis</a:t>
            </a:r>
          </a:p>
          <a:p>
            <a:pPr lvl="2"/>
            <a:r>
              <a:rPr lang="en-US" sz="2000" dirty="0"/>
              <a:t>Criterion validity</a:t>
            </a:r>
          </a:p>
          <a:p>
            <a:pPr lvl="1"/>
            <a:r>
              <a:rPr lang="en-US" sz="2000" dirty="0"/>
              <a:t>Validity - What you can do</a:t>
            </a:r>
          </a:p>
          <a:p>
            <a:pPr lvl="2"/>
            <a:r>
              <a:rPr lang="en-US" sz="2000" dirty="0"/>
              <a:t>Construct validity</a:t>
            </a:r>
          </a:p>
          <a:p>
            <a:pPr lvl="2"/>
            <a:endParaRPr lang="en-US" sz="2000" dirty="0"/>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45</a:t>
            </a:fld>
            <a:endParaRPr lang="en-US"/>
          </a:p>
        </p:txBody>
      </p:sp>
    </p:spTree>
    <p:extLst>
      <p:ext uri="{BB962C8B-B14F-4D97-AF65-F5344CB8AC3E}">
        <p14:creationId xmlns:p14="http://schemas.microsoft.com/office/powerpoint/2010/main" val="1532834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lvl="1"/>
            <a:r>
              <a:rPr lang="en-US" sz="2000" dirty="0"/>
              <a:t>Different measurements require different approaches</a:t>
            </a:r>
          </a:p>
          <a:p>
            <a:pPr lvl="2"/>
            <a:r>
              <a:rPr lang="en-US" sz="2000" dirty="0"/>
              <a:t>Self report versus researcher evaluation</a:t>
            </a:r>
          </a:p>
          <a:p>
            <a:pPr lvl="2"/>
            <a:r>
              <a:rPr lang="en-US" sz="2000" dirty="0"/>
              <a:t>Composite scores versus single items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46</a:t>
            </a:fld>
            <a:endParaRPr lang="en-US"/>
          </a:p>
        </p:txBody>
      </p:sp>
    </p:spTree>
    <p:extLst>
      <p:ext uri="{BB962C8B-B14F-4D97-AF65-F5344CB8AC3E}">
        <p14:creationId xmlns:p14="http://schemas.microsoft.com/office/powerpoint/2010/main" val="277205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Measurements that Warrant Closer Scrutiny</a:t>
            </a:r>
          </a:p>
        </p:txBody>
      </p:sp>
      <p:sp>
        <p:nvSpPr>
          <p:cNvPr id="3" name="Content Placeholder 2"/>
          <p:cNvSpPr>
            <a:spLocks noGrp="1"/>
          </p:cNvSpPr>
          <p:nvPr>
            <p:ph idx="1"/>
          </p:nvPr>
        </p:nvSpPr>
        <p:spPr/>
        <p:txBody>
          <a:bodyPr/>
          <a:lstStyle/>
          <a:p>
            <a:r>
              <a:rPr lang="en-US" sz="2000" dirty="0"/>
              <a:t>Patient reported outcomes</a:t>
            </a:r>
          </a:p>
          <a:p>
            <a:pPr lvl="1"/>
            <a:r>
              <a:rPr lang="en-US" sz="2000" dirty="0"/>
              <a:t>Participant report</a:t>
            </a:r>
          </a:p>
          <a:p>
            <a:r>
              <a:rPr lang="en-US" sz="2000" dirty="0"/>
              <a:t>Researcher evaluations</a:t>
            </a:r>
          </a:p>
          <a:p>
            <a:pPr lvl="1"/>
            <a:r>
              <a:rPr lang="en-US" sz="2000" dirty="0"/>
              <a:t>Only when concerned about subjectivity</a:t>
            </a:r>
          </a:p>
          <a:p>
            <a:r>
              <a:rPr lang="en-US" sz="2000" dirty="0"/>
              <a:t>Psychological constructs</a:t>
            </a:r>
          </a:p>
          <a:p>
            <a:r>
              <a:rPr lang="en-US" sz="2000" dirty="0"/>
              <a:t>Composite scores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5</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876580"/>
            <a:ext cx="2713854" cy="1809598"/>
          </a:xfrm>
          <a:prstGeom prst="rect">
            <a:avLst/>
          </a:prstGeom>
        </p:spPr>
      </p:pic>
    </p:spTree>
    <p:extLst>
      <p:ext uri="{BB962C8B-B14F-4D97-AF65-F5344CB8AC3E}">
        <p14:creationId xmlns:p14="http://schemas.microsoft.com/office/powerpoint/2010/main" val="341829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#1 - NES</a:t>
            </a:r>
          </a:p>
        </p:txBody>
      </p:sp>
      <p:sp>
        <p:nvSpPr>
          <p:cNvPr id="4" name="Slide Number Placeholder 3"/>
          <p:cNvSpPr>
            <a:spLocks noGrp="1"/>
          </p:cNvSpPr>
          <p:nvPr>
            <p:ph type="sldNum" sz="quarter" idx="12"/>
          </p:nvPr>
        </p:nvSpPr>
        <p:spPr/>
        <p:txBody>
          <a:bodyPr/>
          <a:lstStyle/>
          <a:p>
            <a:fld id="{C2E4F4E2-DEA3-44FD-BEC9-57866B7FA44A}" type="slidenum">
              <a:rPr lang="en-US" smtClean="0"/>
              <a:t>6</a:t>
            </a:fld>
            <a:endParaRPr lang="en-US"/>
          </a:p>
        </p:txBody>
      </p:sp>
      <p:pic>
        <p:nvPicPr>
          <p:cNvPr id="5" name="Picture 1" descr="../images/nes.png"/>
          <p:cNvPicPr>
            <a:picLocks noGrp="1" noChangeAspect="1"/>
          </p:cNvPicPr>
          <p:nvPr>
            <p:ph idx="1"/>
          </p:nvPr>
        </p:nvPicPr>
        <p:blipFill>
          <a:blip r:embed="rId3"/>
          <a:stretch>
            <a:fillRect/>
          </a:stretch>
        </p:blipFill>
        <p:spPr bwMode="auto">
          <a:xfrm>
            <a:off x="1285103" y="819150"/>
            <a:ext cx="6573794" cy="3657600"/>
          </a:xfrm>
          <a:prstGeom prst="rect">
            <a:avLst/>
          </a:prstGeom>
          <a:noFill/>
          <a:ln w="9525">
            <a:noFill/>
            <a:headEnd/>
            <a:tailEnd/>
          </a:ln>
        </p:spPr>
      </p:pic>
      <p:sp>
        <p:nvSpPr>
          <p:cNvPr id="6" name="TextBox 5"/>
          <p:cNvSpPr txBox="1"/>
          <p:nvPr/>
        </p:nvSpPr>
        <p:spPr>
          <a:xfrm>
            <a:off x="457200" y="4476750"/>
            <a:ext cx="7772400" cy="304800"/>
          </a:xfrm>
          <a:prstGeom prst="rect">
            <a:avLst/>
          </a:prstGeom>
          <a:noFill/>
        </p:spPr>
        <p:txBody>
          <a:bodyPr/>
          <a:lstStyle/>
          <a:p>
            <a:pPr marL="0" lvl="0" indent="0" algn="ctr">
              <a:buNone/>
            </a:pPr>
            <a:r>
              <a:rPr sz="1400" dirty="0"/>
              <a:t>NES questionnaire</a:t>
            </a:r>
          </a:p>
        </p:txBody>
      </p:sp>
    </p:spTree>
    <p:extLst>
      <p:ext uri="{BB962C8B-B14F-4D97-AF65-F5344CB8AC3E}">
        <p14:creationId xmlns:p14="http://schemas.microsoft.com/office/powerpoint/2010/main" val="332363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#1 - NES</a:t>
            </a:r>
          </a:p>
        </p:txBody>
      </p:sp>
      <p:sp>
        <p:nvSpPr>
          <p:cNvPr id="4" name="Slide Number Placeholder 3"/>
          <p:cNvSpPr>
            <a:spLocks noGrp="1"/>
          </p:cNvSpPr>
          <p:nvPr>
            <p:ph type="sldNum" sz="quarter" idx="12"/>
          </p:nvPr>
        </p:nvSpPr>
        <p:spPr/>
        <p:txBody>
          <a:bodyPr/>
          <a:lstStyle/>
          <a:p>
            <a:fld id="{C2E4F4E2-DEA3-44FD-BEC9-57866B7FA44A}" type="slidenum">
              <a:rPr lang="en-US" smtClean="0"/>
              <a:t>7</a:t>
            </a:fld>
            <a:endParaRPr lang="en-US"/>
          </a:p>
        </p:txBody>
      </p:sp>
      <p:pic>
        <p:nvPicPr>
          <p:cNvPr id="5" name="Picture 1" descr="../images/nes-magnified.png"/>
          <p:cNvPicPr>
            <a:picLocks noGrp="1" noChangeAspect="1"/>
          </p:cNvPicPr>
          <p:nvPr>
            <p:ph idx="1"/>
          </p:nvPr>
        </p:nvPicPr>
        <p:blipFill>
          <a:blip r:embed="rId3"/>
          <a:stretch>
            <a:fillRect/>
          </a:stretch>
        </p:blipFill>
        <p:spPr bwMode="auto">
          <a:xfrm>
            <a:off x="1455150" y="1504950"/>
            <a:ext cx="6233700" cy="1036410"/>
          </a:xfrm>
          <a:prstGeom prst="rect">
            <a:avLst/>
          </a:prstGeom>
          <a:noFill/>
          <a:ln w="9525">
            <a:noFill/>
            <a:headEnd/>
            <a:tailEnd/>
          </a:ln>
        </p:spPr>
      </p:pic>
      <p:sp>
        <p:nvSpPr>
          <p:cNvPr id="6" name="TextBox 5"/>
          <p:cNvSpPr txBox="1"/>
          <p:nvPr/>
        </p:nvSpPr>
        <p:spPr>
          <a:xfrm>
            <a:off x="457200" y="2825750"/>
            <a:ext cx="7772400" cy="508000"/>
          </a:xfrm>
          <a:prstGeom prst="rect">
            <a:avLst/>
          </a:prstGeom>
          <a:noFill/>
        </p:spPr>
        <p:txBody>
          <a:bodyPr/>
          <a:lstStyle/>
          <a:p>
            <a:pPr marL="0" lvl="0" indent="0" algn="ctr">
              <a:buNone/>
            </a:pPr>
            <a:r>
              <a:rPr sz="1400" dirty="0"/>
              <a:t>NES questionnaire, magnified</a:t>
            </a:r>
          </a:p>
        </p:txBody>
      </p:sp>
    </p:spTree>
    <p:extLst>
      <p:ext uri="{BB962C8B-B14F-4D97-AF65-F5344CB8AC3E}">
        <p14:creationId xmlns:p14="http://schemas.microsoft.com/office/powerpoint/2010/main" val="28824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#2 - Pain scale</a:t>
            </a:r>
          </a:p>
        </p:txBody>
      </p:sp>
      <p:sp>
        <p:nvSpPr>
          <p:cNvPr id="4" name="Slide Number Placeholder 3"/>
          <p:cNvSpPr>
            <a:spLocks noGrp="1"/>
          </p:cNvSpPr>
          <p:nvPr>
            <p:ph type="sldNum" sz="quarter" idx="12"/>
          </p:nvPr>
        </p:nvSpPr>
        <p:spPr/>
        <p:txBody>
          <a:bodyPr/>
          <a:lstStyle/>
          <a:p>
            <a:fld id="{C2E4F4E2-DEA3-44FD-BEC9-57866B7FA44A}" type="slidenum">
              <a:rPr lang="en-US" smtClean="0"/>
              <a:t>8</a:t>
            </a:fld>
            <a:endParaRPr lang="en-US"/>
          </a:p>
        </p:txBody>
      </p:sp>
      <p:pic>
        <p:nvPicPr>
          <p:cNvPr id="5" name="Picture 1" descr="../images/pain-scale.png"/>
          <p:cNvPicPr>
            <a:picLocks noGrp="1" noChangeAspect="1"/>
          </p:cNvPicPr>
          <p:nvPr/>
        </p:nvPicPr>
        <p:blipFill>
          <a:blip r:embed="rId3"/>
          <a:stretch>
            <a:fillRect/>
          </a:stretch>
        </p:blipFill>
        <p:spPr bwMode="auto">
          <a:xfrm>
            <a:off x="2057399" y="1047750"/>
            <a:ext cx="4933709" cy="2514600"/>
          </a:xfrm>
          <a:prstGeom prst="rect">
            <a:avLst/>
          </a:prstGeom>
          <a:noFill/>
          <a:ln w="9525">
            <a:noFill/>
            <a:headEnd/>
            <a:tailEnd/>
          </a:ln>
        </p:spPr>
      </p:pic>
      <p:sp>
        <p:nvSpPr>
          <p:cNvPr id="6" name="TextBox 5"/>
          <p:cNvSpPr txBox="1"/>
          <p:nvPr/>
        </p:nvSpPr>
        <p:spPr>
          <a:xfrm>
            <a:off x="457200" y="3663950"/>
            <a:ext cx="8001000" cy="508000"/>
          </a:xfrm>
          <a:prstGeom prst="rect">
            <a:avLst/>
          </a:prstGeom>
          <a:noFill/>
        </p:spPr>
        <p:txBody>
          <a:bodyPr/>
          <a:lstStyle/>
          <a:p>
            <a:pPr marL="0" lvl="0" indent="0" algn="ctr">
              <a:buNone/>
            </a:pPr>
            <a:r>
              <a:rPr sz="1400" dirty="0"/>
              <a:t>Pain scale</a:t>
            </a:r>
          </a:p>
        </p:txBody>
      </p:sp>
    </p:spTree>
    <p:extLst>
      <p:ext uri="{BB962C8B-B14F-4D97-AF65-F5344CB8AC3E}">
        <p14:creationId xmlns:p14="http://schemas.microsoft.com/office/powerpoint/2010/main" val="98935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#3 - Apgar Score</a:t>
            </a:r>
          </a:p>
        </p:txBody>
      </p:sp>
      <p:sp>
        <p:nvSpPr>
          <p:cNvPr id="4" name="Slide Number Placeholder 3"/>
          <p:cNvSpPr>
            <a:spLocks noGrp="1"/>
          </p:cNvSpPr>
          <p:nvPr>
            <p:ph type="sldNum" sz="quarter" idx="12"/>
          </p:nvPr>
        </p:nvSpPr>
        <p:spPr/>
        <p:txBody>
          <a:bodyPr/>
          <a:lstStyle/>
          <a:p>
            <a:fld id="{C2E4F4E2-DEA3-44FD-BEC9-57866B7FA44A}" type="slidenum">
              <a:rPr lang="en-US" smtClean="0"/>
              <a:t>9</a:t>
            </a:fld>
            <a:endParaRPr lang="en-US"/>
          </a:p>
        </p:txBody>
      </p:sp>
      <p:pic>
        <p:nvPicPr>
          <p:cNvPr id="5" name="Picture 1" descr="../images/apgar.png"/>
          <p:cNvPicPr>
            <a:picLocks noGrp="1" noChangeAspect="1"/>
          </p:cNvPicPr>
          <p:nvPr>
            <p:ph idx="1"/>
          </p:nvPr>
        </p:nvPicPr>
        <p:blipFill>
          <a:blip r:embed="rId3"/>
          <a:stretch>
            <a:fillRect/>
          </a:stretch>
        </p:blipFill>
        <p:spPr bwMode="auto">
          <a:xfrm>
            <a:off x="2910095" y="1301750"/>
            <a:ext cx="3323809" cy="2180952"/>
          </a:xfrm>
          <a:prstGeom prst="rect">
            <a:avLst/>
          </a:prstGeom>
          <a:noFill/>
          <a:ln w="9525">
            <a:noFill/>
            <a:headEnd/>
            <a:tailEnd/>
          </a:ln>
        </p:spPr>
      </p:pic>
      <p:sp>
        <p:nvSpPr>
          <p:cNvPr id="6" name="TextBox 5"/>
          <p:cNvSpPr txBox="1"/>
          <p:nvPr/>
        </p:nvSpPr>
        <p:spPr>
          <a:xfrm>
            <a:off x="457200" y="3663950"/>
            <a:ext cx="8001000" cy="508000"/>
          </a:xfrm>
          <a:prstGeom prst="rect">
            <a:avLst/>
          </a:prstGeom>
          <a:noFill/>
        </p:spPr>
        <p:txBody>
          <a:bodyPr/>
          <a:lstStyle/>
          <a:p>
            <a:pPr marL="0" lvl="0" indent="0" algn="ctr">
              <a:buNone/>
            </a:pPr>
            <a:r>
              <a:rPr sz="1400" dirty="0"/>
              <a:t>Apgar score</a:t>
            </a:r>
          </a:p>
        </p:txBody>
      </p:sp>
    </p:spTree>
    <p:extLst>
      <p:ext uri="{BB962C8B-B14F-4D97-AF65-F5344CB8AC3E}">
        <p14:creationId xmlns:p14="http://schemas.microsoft.com/office/powerpoint/2010/main" val="1339043895"/>
      </p:ext>
    </p:extLst>
  </p:cSld>
  <p:clrMapOvr>
    <a:masterClrMapping/>
  </p:clrMapOvr>
</p:sld>
</file>

<file path=ppt/theme/theme1.xml><?xml version="1.0" encoding="utf-8"?>
<a:theme xmlns:a="http://schemas.openxmlformats.org/drawingml/2006/main" name="T#015 STSP-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T#015 STSP-PPT-Wide-Template</Template>
  <TotalTime>67</TotalTime>
  <Words>8105</Words>
  <Application>Microsoft Office PowerPoint</Application>
  <PresentationFormat>On-screen Show (16:9)</PresentationFormat>
  <Paragraphs>602</Paragraphs>
  <Slides>46</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T#015 STSP-PPT-Wide-Template</vt:lpstr>
      <vt:lpstr>Practical Advice for Establishing Reliability and Validity</vt:lpstr>
      <vt:lpstr>Outline</vt:lpstr>
      <vt:lpstr>Measurement Quotes (1 of 2)</vt:lpstr>
      <vt:lpstr>Measurement Quotes (2 of 2)</vt:lpstr>
      <vt:lpstr>Measurements that Warrant Closer Scrutiny</vt:lpstr>
      <vt:lpstr>Case Study #1 - NES</vt:lpstr>
      <vt:lpstr>Case Study #1 - NES</vt:lpstr>
      <vt:lpstr>Case Study #2 - Pain scale</vt:lpstr>
      <vt:lpstr>Case Study #3 - Apgar Score</vt:lpstr>
      <vt:lpstr>Case Study #4 - Boston Bowel Prep Score</vt:lpstr>
      <vt:lpstr>Case Study #4 - Boston Bowel Prep Score</vt:lpstr>
      <vt:lpstr>Measurement Reliability</vt:lpstr>
      <vt:lpstr>Measurement Reliability</vt:lpstr>
      <vt:lpstr>Stop Here for Questions</vt:lpstr>
      <vt:lpstr>Indirect Measures of the Reliability Coefficient</vt:lpstr>
      <vt:lpstr>Test-Retest Reliability (Also Called Repeatability)</vt:lpstr>
      <vt:lpstr>Inter-Rater Reliability</vt:lpstr>
      <vt:lpstr>Take a Break for More Questions</vt:lpstr>
      <vt:lpstr>Parallel Forms</vt:lpstr>
      <vt:lpstr>Split Half Reliability</vt:lpstr>
      <vt:lpstr>Kuder-Richardson 20 (KR-20)</vt:lpstr>
      <vt:lpstr>Cronbach’s Alpha</vt:lpstr>
      <vt:lpstr>Practical Guidance on Reliability</vt:lpstr>
      <vt:lpstr>Time for More Questions</vt:lpstr>
      <vt:lpstr>Measurement Validity</vt:lpstr>
      <vt:lpstr>Types of Measurement Validity</vt:lpstr>
      <vt:lpstr>Face Validity and Content Validity</vt:lpstr>
      <vt:lpstr>Response Process Evidence</vt:lpstr>
      <vt:lpstr>Take Another Break for Questions</vt:lpstr>
      <vt:lpstr>Criterion Validity</vt:lpstr>
      <vt:lpstr>Construct Validity</vt:lpstr>
      <vt:lpstr>Factor Analysis as a Form of Validation</vt:lpstr>
      <vt:lpstr>Stop Here</vt:lpstr>
      <vt:lpstr>Case Study #1 - NES</vt:lpstr>
      <vt:lpstr>Case Study #1 - NES</vt:lpstr>
      <vt:lpstr>Case Study #1 - NES</vt:lpstr>
      <vt:lpstr>Case Study #2 - Pain scale</vt:lpstr>
      <vt:lpstr>Case Study #2 - Pain Scale</vt:lpstr>
      <vt:lpstr>Case Study #2 - Pain Scale</vt:lpstr>
      <vt:lpstr>Case Study #3 - Apgar Score</vt:lpstr>
      <vt:lpstr>Case Study #3 - Apgar Score</vt:lpstr>
      <vt:lpstr>Case Study #3 - Apgar Score</vt:lpstr>
      <vt:lpstr>Case Study #4 - Boston Bowel Prep Score</vt:lpstr>
      <vt:lpstr>Case Study #4 - Boston Bowel Prep Score</vt:lpstr>
      <vt:lpstr>Case Study #4 - Boston Bowel Prep Score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Advice for Establishing Reliability and Validity</dc:title>
  <dc:creator>MikeH</dc:creator>
  <cp:lastModifiedBy>Stephen Simon</cp:lastModifiedBy>
  <cp:revision>11</cp:revision>
  <dcterms:created xsi:type="dcterms:W3CDTF">2019-11-12T14:12:49Z</dcterms:created>
  <dcterms:modified xsi:type="dcterms:W3CDTF">2019-11-13T16:14:42Z</dcterms:modified>
</cp:coreProperties>
</file>