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6" d="100"/>
          <a:sy n="86" d="100"/>
        </p:scale>
        <p:origin x="135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11/11/2019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Note: add a template with the following line reference_doc: T#015 STSP-PPT-Wide-Template.potx</a:t>
            </a:r>
          </a:p>
          <a:p>
            <a:pPr marL="0" lvl="0" indent="0">
              <a:buNone/>
            </a:pPr>
            <a:endParaRPr/>
          </a:p>
          <a:p>
            <a:pPr marL="0" lvl="0" indent="0">
              <a:buNone/>
            </a:pPr>
            <a:r>
              <a:t>Here is the abstract of this talk, which I am placing in the speaker notes just to serve as a reminder to me of what I should be sure to cover.</a:t>
            </a:r>
          </a:p>
          <a:p>
            <a:pPr marL="0" lvl="0" indent="0">
              <a:buNone/>
            </a:pPr>
            <a:endParaRPr/>
          </a:p>
          <a:p>
            <a:pPr marL="0" lvl="0" indent="0">
              <a:buNone/>
            </a:pPr>
            <a:r>
              <a:t>"Practical advice for establishing reliability and validity</a:t>
            </a:r>
          </a:p>
          <a:p>
            <a:pPr marL="0" lvl="0" indent="0">
              <a:buNone/>
            </a:pPr>
            <a:endParaRPr/>
          </a:p>
          <a:p>
            <a:pPr marL="0" lvl="0" indent="0">
              <a:buNone/>
            </a:pPr>
            <a:r>
              <a:t>You may feel confused about the process of establishing reliability and validity of the measurements that you use in your research study. It is probably caused by the dizzying number of choices available to you. Here’s some practical advice. Reliability and validity are very important, but you can skip the effort entirely for some measurements. Furthermore, some approaches to reliability and validity only make sense for a composite measurement and can be safely skipped for an individual or univariate measurement. For the rest of your measurements, a key distinction is between researcher observation and self-reported information. Some measures of reliability work only for researcher observation and others work only for self-reported information. This talk will outline the steps that you follow in establishing reliability and validity with special emphasis on when you can safely skip some of these steps.</a:t>
            </a:r>
          </a:p>
          <a:p>
            <a:pPr marL="0" lvl="0" indent="0">
              <a:buNone/>
            </a:pPr>
            <a:endParaRPr/>
          </a:p>
          <a:p>
            <a:pPr marL="0" lvl="0" indent="0">
              <a:buNone/>
            </a:pPr>
            <a:r>
              <a:t>Note: I need to add back into the YAML header the following line "</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careful look at the four values. O means that you can’t see anything because of the presence of solid stool (somebody didn’t fast like they should have!) and 3 means only small fragments of stool or opaque liquid. You don’t want a zero because they’ll make you do the colonoscopy all over again. By the way, there were some pictures in this article and I did not include them in this talk. Thank me for this later.</a:t>
            </a:r>
          </a:p>
          <a:p>
            <a:pPr marL="0" lvl="0" indent="0">
              <a:buNone/>
            </a:pPr>
            <a:endParaRPr/>
          </a:p>
          <a:p>
            <a:pPr marL="0" lvl="0" indent="0">
              <a:buNone/>
            </a:pPr>
            <a:r>
              <a:t>This is an example of a physician report. No self report is available here. But you still want to examine reliability and validity because this does have the potential to be perceived as subjective.</a:t>
            </a:r>
          </a:p>
          <a:p>
            <a:pPr marL="0" lvl="0" indent="0">
              <a:buNone/>
            </a:pPr>
            <a:endParaRPr/>
          </a:p>
          <a:p>
            <a:pPr marL="0" lvl="0" indent="0">
              <a:buNone/>
            </a:pPr>
            <a:r>
              <a:t>Note also that, unlike the Apgar score, this is not a composite measure. There is a single number that you get.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you measure something, you want that measurement to be consistent, precise, and stable. You don’t want something that changes as the phases of the moon change. You don’t want a measurement that changes depending on who the attending physician is. You don’t want a measurement that changes depending on any environmental factors that are extraneous to what you are measuring.</a:t>
            </a:r>
          </a:p>
          <a:p>
            <a:pPr marL="0" lvl="0" indent="0">
              <a:buNone/>
            </a:pPr>
            <a:endParaRPr/>
          </a:p>
          <a:p>
            <a:pPr marL="0" lvl="0" indent="0">
              <a:buNone/>
            </a:pPr>
            <a:r>
              <a:t>If your measure is not stable, then you have difficulty in assessing whether a change in that measurement is due to your intervention or due to the phases of the moon.</a:t>
            </a:r>
          </a:p>
          <a:p>
            <a:pPr marL="0" lvl="0" indent="0">
              <a:buNone/>
            </a:pPr>
            <a:endParaRPr/>
          </a:p>
          <a:p>
            <a:pPr marL="0" lvl="0" indent="0">
              <a:buNone/>
            </a:pPr>
            <a:r>
              <a:t>Most measures of reliability rely on the true value model. This model says that the observed value of a measurement is equal to the true value plus measurement error. A measurement is reliable if the measurement error is small. Since the true value is almost always unknown, it is only a hypothetical model.</a:t>
            </a:r>
          </a:p>
          <a:p>
            <a:pPr marL="0" lvl="0" indent="0">
              <a:buNone/>
            </a:pPr>
            <a:endParaRPr/>
          </a:p>
          <a:p>
            <a:pPr marL="0" lvl="0" indent="0">
              <a:buNone/>
            </a:pPr>
            <a:r>
              <a:t>Your book talks about a reliability coefficient which is the variance of the true scores in a population divided by the variance of the observed scores in a population. Measurement error guarantees that the numerator is always less than or equal to the denominator. The reliability coefficient is equal to one only if there is no measurement error.</a:t>
            </a:r>
          </a:p>
          <a:p>
            <a:pPr marL="0" lvl="0" indent="0">
              <a:buNone/>
            </a:pPr>
            <a:endParaRPr/>
          </a:p>
          <a:p>
            <a:pPr marL="0" lvl="0" indent="0">
              <a:buNone/>
            </a:pPr>
            <a:r>
              <a:t>You should not be too surprised to find out that the reliability coefficient is a hypothetical value and can never be measured directly. But there are several indirect approaches.</a:t>
            </a:r>
          </a:p>
          <a:p>
            <a:pPr marL="0" lvl="0" indent="0">
              <a:buNone/>
            </a:pPr>
            <a:endParaRPr/>
          </a:p>
          <a:p>
            <a:pPr marL="0" lvl="0" indent="0">
              <a:buNone/>
            </a:pPr>
            <a:r>
              <a:t>One thing you need to keep in mind is that the reliability coefficient is dependent on the population it is based on. This is very important. Change the population and you change the reliability coefficient. Something with a great reliability coefficient in a population of college students might be terrible in a population with limited literacy skills, for example.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Since no measurement is ever conducted without some measurement error, no measurement has perfect reliability. You need to make a value judgement about whether the deviation from the truth is small enough that you can safely ignore it.</a:t>
            </a:r>
          </a:p>
          <a:p>
            <a:pPr marL="0" lvl="0" indent="0">
              <a:buNone/>
            </a:pPr>
            <a:endParaRPr/>
          </a:p>
          <a:p>
            <a:pPr marL="0" lvl="0" indent="0">
              <a:buNone/>
            </a:pPr>
            <a:r>
              <a:t>There are some informal standards for reliability. These choices can seem a bit arbitrary, but they are fairly well accepted in the research community.</a:t>
            </a:r>
          </a:p>
          <a:p>
            <a:pPr marL="0" lvl="0" indent="0">
              <a:buNone/>
            </a:pPr>
            <a:endParaRPr/>
          </a:p>
          <a:p>
            <a:pPr marL="0" lvl="0" indent="0">
              <a:buNone/>
            </a:pPr>
            <a:r>
              <a:t>In order for a measurement to be reliable enough to use in a research setting, where you are trying to characterize how a group of people are affected by an intervention, you would like a reliability coefficient of 0.7 or higher. It’s not perfect, but the individual measurement errors would be averaged out when you compute group means.</a:t>
            </a:r>
          </a:p>
          <a:p>
            <a:pPr marL="0" lvl="0" indent="0">
              <a:buNone/>
            </a:pPr>
            <a:endParaRPr/>
          </a:p>
          <a:p>
            <a:pPr marL="0" lvl="0" indent="0">
              <a:buNone/>
            </a:pPr>
            <a:r>
              <a:t>But if you are making decisions that might affect an individual, then you’d want a much higher level of reliability. Individual decisions might involve acceptance into a training program, for example. You would hate to see a large measurement error dominate the decision about an individual. In these settings, a reliability coefficient of 0.9 or higher might be asked for.</a:t>
            </a:r>
          </a:p>
          <a:p>
            <a:pPr marL="0" lvl="0" indent="0">
              <a:buNone/>
            </a:pPr>
            <a:endParaRPr/>
          </a:p>
          <a:p>
            <a:pPr marL="0" lvl="0" indent="0">
              <a:buNone/>
            </a:pPr>
            <a:r>
              <a:t>For the record, some sources say that your reliability could go as low as 0.6 and still be okay. Other sources disagree. If you have such a value, go ahead and report it using a term like “borderline” or “marginal” and hope that your peer-reviewer isn’t a stickler for this sort of thing.</a:t>
            </a:r>
          </a:p>
          <a:p>
            <a:pPr marL="0" lvl="0" indent="0">
              <a:buNone/>
            </a:pPr>
            <a:endParaRPr/>
          </a:p>
          <a:p>
            <a:pPr marL="0" lvl="0" indent="0">
              <a:buNone/>
            </a:pPr>
            <a:r>
              <a:t>Reliability is usually established when a measure is developed. When you go about using a measure, look at what’s already been published. Make sure it used in a context similar to yours. It’s a whole lot easier to find a measurement that is already proven to be reliable than to develop your own measure and then establish its reliability.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take a break here for questions. We’ve talked about the types of measurements that typically draw extra concern. We also developed a hypothetical model relating the observed measurement to the true measurement plus measurement error. This allowed us to define the reliability coefficient.</a:t>
            </a:r>
          </a:p>
          <a:p>
            <a:pPr marL="0" lvl="0" indent="0">
              <a:buNone/>
            </a:pPr>
            <a:endParaRPr/>
          </a:p>
          <a:p>
            <a:pPr marL="0" lvl="0" indent="0">
              <a:buNone/>
            </a:pPr>
            <a:r>
              <a:t>You can’t measure the reliability coefficient directly, but next, you’ll see several approaches that can provide an indirect measure of this quantity.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Even though the reliability coefficient cannot be measured directly, you can usually get at it indirectly. What you do it take two measurements where the true value is expected to stay reasonably constant. If the two observed values correlate well, then you have indirect evidence that the measurement error is small.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Test-retest reliability is the correlation coefficient of two measurements taken at different times. This is also known as repeatability.</a:t>
            </a:r>
          </a:p>
          <a:p>
            <a:pPr marL="0" lvl="0" indent="0">
              <a:buNone/>
            </a:pPr>
            <a:endParaRPr/>
          </a:p>
          <a:p>
            <a:pPr marL="0" lvl="0" indent="0">
              <a:buNone/>
            </a:pPr>
            <a:r>
              <a:t>The correlation coefficient between the two measurments is an estimate of the reliability coefficient.</a:t>
            </a:r>
          </a:p>
          <a:p>
            <a:pPr marL="0" lvl="0" indent="0">
              <a:buNone/>
            </a:pPr>
            <a:endParaRPr/>
          </a:p>
          <a:p>
            <a:pPr marL="0" lvl="0" indent="0">
              <a:buNone/>
            </a:pPr>
            <a:r>
              <a:t>The time interval is critical here. You don’t want two measurements that are so close together that the measurement error for the first measurement is correlated with the measurement error of the second measurement.</a:t>
            </a:r>
          </a:p>
          <a:p>
            <a:pPr marL="0" lvl="0" indent="0">
              <a:buNone/>
            </a:pPr>
            <a:endParaRPr/>
          </a:p>
          <a:p>
            <a:pPr marL="0" lvl="0" indent="0">
              <a:buNone/>
            </a:pPr>
            <a:r>
              <a:t>Suppose you are measuring your patient’s knowledge about a disease. If you give the same test only a few minutes apart, your patient will remember his/her answers to the first test when answering the second test.</a:t>
            </a:r>
          </a:p>
          <a:p>
            <a:pPr marL="0" lvl="0" indent="0">
              <a:buNone/>
            </a:pPr>
            <a:endParaRPr/>
          </a:p>
          <a:p>
            <a:pPr marL="0" lvl="0" indent="0">
              <a:buNone/>
            </a:pPr>
            <a:r>
              <a:t>So you want a long enough time interval that there is no carry over effect.</a:t>
            </a:r>
          </a:p>
          <a:p>
            <a:pPr marL="0" lvl="0" indent="0">
              <a:buNone/>
            </a:pPr>
            <a:endParaRPr/>
          </a:p>
          <a:p>
            <a:pPr marL="0" lvl="0" indent="0">
              <a:buNone/>
            </a:pPr>
            <a:r>
              <a:t>But too large an interval is also problematic. You want to make sure that the true score is the same (or very close)</a:t>
            </a:r>
          </a:p>
          <a:p>
            <a:pPr marL="0" lvl="0" indent="0">
              <a:buNone/>
            </a:pPr>
            <a:endParaRPr/>
          </a:p>
          <a:p>
            <a:pPr marL="0" lvl="0" indent="0">
              <a:buNone/>
            </a:pPr>
            <a:r>
              <a:t>Over what size interval would you expect the measure to be stable? It depends on what you are measuring. Intelligence is likely to be stable along long time frames but mood changes rapidly.</a:t>
            </a:r>
          </a:p>
          <a:p>
            <a:pPr marL="0" lvl="0" indent="0">
              <a:buNone/>
            </a:pPr>
            <a:endParaRPr/>
          </a:p>
          <a:p>
            <a:pPr marL="0" lvl="0" indent="0">
              <a:buNone/>
            </a:pPr>
            <a:r>
              <a:t>Test-retest reliability works well for any type of measure. But it can’t always be applied. The Apgar score has to be measured at the time of birth. If the baby is blue, limp, and unresponsive after three hours, that’s not quite the same as the same occuring right after birth.</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the researcher does the evaluation and there is concern that a subjective element may creep in and cause measurement error. Your observed score might be higher or lower depending only on who is rating you.</a:t>
            </a:r>
          </a:p>
          <a:p>
            <a:pPr marL="0" lvl="0" indent="0">
              <a:buNone/>
            </a:pPr>
            <a:endParaRPr/>
          </a:p>
          <a:p>
            <a:pPr marL="0" lvl="0" indent="0">
              <a:buNone/>
            </a:pPr>
            <a:r>
              <a:t>Reliability is pretty simple to measure in this setting, if you have the resources. Just get two raters and have them both compute the measurement. If the correlation between the two raters is high, you have good reliability.</a:t>
            </a:r>
          </a:p>
          <a:p>
            <a:pPr marL="0" lvl="0" indent="0">
              <a:buNone/>
            </a:pPr>
            <a:endParaRPr/>
          </a:p>
          <a:p>
            <a:pPr marL="0" lvl="0" indent="0">
              <a:buNone/>
            </a:pPr>
            <a:r>
              <a:t>Rather than computing a direct correlation, inter-rater reliability is usually computed as an intra-class correlation. The intraclass correlation generalizes naturally to more complex settings.</a:t>
            </a:r>
          </a:p>
          <a:p>
            <a:pPr marL="0" lvl="0" indent="0">
              <a:buNone/>
            </a:pPr>
            <a:endParaRPr/>
          </a:p>
          <a:p>
            <a:pPr marL="0" lvl="0" indent="0">
              <a:buNone/>
            </a:pPr>
            <a:r>
              <a:t>If your measurement is binary (note the entire measurement is binary, which is not the same as saying that the individual components of a composite score are binary), then a different statistic, Cohen’s Kappa is used. Like the intraclass correlation, there are extensions of Kappa to multiple raters.</a:t>
            </a:r>
          </a:p>
          <a:p>
            <a:pPr marL="0" lvl="0" indent="0">
              <a:buNone/>
            </a:pPr>
            <a:endParaRPr/>
          </a:p>
          <a:p>
            <a:pPr marL="0" lvl="0" indent="0">
              <a:buNone/>
            </a:pPr>
            <a:r>
              <a:t>You can’t always have all the raters rate all the patients, especially if you have more than two raters. There are extensions to cases where you have random assignments of patients to different raters, but the formulas are tricky.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Time to ask for more questions. We’ve talked about test-retest reliability. The tricky part here is deciding how far apart in the time the test and retest have to be. You also learned about inter-rater reliability, which is used for researcher evaluations where you are concerned about subjectivity in the measurement process.</a:t>
            </a:r>
          </a:p>
          <a:p>
            <a:pPr marL="0" lvl="0" indent="0">
              <a:buNone/>
            </a:pPr>
            <a:endParaRPr/>
          </a:p>
          <a:p>
            <a:pPr marL="0" lvl="0" indent="0">
              <a:buNone/>
            </a:pPr>
            <a:r>
              <a:t>Next, we’ll talk about some very different measures of reliability, measures of internal consistency. I don’t like these measures nearly as much, but you do need to know about them because they are used quite often.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Sometimes the very act of measuring someone changes that person. I do this all the time. I put a quiz up each week, not to test you so much as to reinforce some of the key messages in my videos. The questions are not intended to challenge you and assess how much you’ve learned. Having come up with an answer, that helps you remember the key concepts better.</a:t>
            </a:r>
          </a:p>
          <a:p>
            <a:pPr marL="0" lvl="0" indent="0">
              <a:buNone/>
            </a:pPr>
            <a:endParaRPr/>
          </a:p>
          <a:p>
            <a:pPr marL="0" lvl="0" indent="0">
              <a:buNone/>
            </a:pPr>
            <a:r>
              <a:t>The opposite tendency can occur as well. The novelty of answering questions wears off over time and people may grow tired or bored and not answer the exact same questions a second time.</a:t>
            </a:r>
          </a:p>
          <a:p>
            <a:pPr marL="0" lvl="0" indent="0">
              <a:buNone/>
            </a:pPr>
            <a:endParaRPr/>
          </a:p>
          <a:p>
            <a:pPr marL="0" lvl="0" indent="0">
              <a:buNone/>
            </a:pPr>
            <a:r>
              <a:t>How likely is this to happen? It depends a lot on what is being measured. Measures of knowledge and understanding are more likely to have carry over effects.</a:t>
            </a:r>
          </a:p>
          <a:p>
            <a:pPr marL="0" lvl="0" indent="0">
              <a:buNone/>
            </a:pPr>
            <a:endParaRPr/>
          </a:p>
          <a:p>
            <a:pPr marL="0" lvl="0" indent="0">
              <a:buNone/>
            </a:pPr>
            <a:r>
              <a:t>In some settings, you can create a second version of your measurement by making minor changes. This could be in the wording or the ordering of the questions.</a:t>
            </a:r>
          </a:p>
          <a:p>
            <a:pPr marL="0" lvl="0" indent="0">
              <a:buNone/>
            </a:pPr>
            <a:endParaRPr/>
          </a:p>
          <a:p>
            <a:pPr marL="0" lvl="0" indent="0">
              <a:buNone/>
            </a:pPr>
            <a:r>
              <a:t>How much of a change do you want? Too little and you still have problems with carry over. Too much and you are no longer measuring the same thing.</a:t>
            </a:r>
          </a:p>
          <a:p>
            <a:pPr marL="0" lvl="0" indent="0">
              <a:buNone/>
            </a:pPr>
            <a:endParaRPr/>
          </a:p>
          <a:p>
            <a:pPr marL="0" lvl="0" indent="0">
              <a:buNone/>
            </a:pPr>
            <a:r>
              <a:t>The parallel forms measure of reliability is not used that frequently, because it just about kills you to get one version of a measurement up and running. Who wants to develop two parallel forms. It’s worth introducing here, though, because it helps you understand the next three forms of reliability.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your measurement is a composite measure, then you can look at the correlation of the individual components to assess reliability.</a:t>
            </a:r>
          </a:p>
          <a:p>
            <a:pPr marL="0" lvl="0" indent="0">
              <a:buNone/>
            </a:pPr>
            <a:endParaRPr/>
          </a:p>
          <a:p>
            <a:pPr marL="0" lvl="0" indent="0">
              <a:buNone/>
            </a:pPr>
            <a:r>
              <a:t>You could split the measure in half, calling the even numbered items the first form and the odd numbered items the second form. The correlation between the odds and the evens is a measure of reliability.</a:t>
            </a:r>
          </a:p>
          <a:p>
            <a:pPr marL="0" lvl="0" indent="0">
              <a:buNone/>
            </a:pPr>
            <a:endParaRPr/>
          </a:p>
          <a:p>
            <a:pPr marL="0" lvl="0" indent="0">
              <a:buNone/>
            </a:pPr>
            <a:r>
              <a:t>It doesn’t have to be evens versus odds. You might want to assign items randomly to the first half versus the second half.</a:t>
            </a:r>
          </a:p>
          <a:p>
            <a:pPr marL="0" lvl="0" indent="0">
              <a:buNone/>
            </a:pPr>
            <a:endParaRPr/>
          </a:p>
          <a:p>
            <a:pPr marL="0" lvl="0" indent="0">
              <a:buNone/>
            </a:pPr>
            <a:r>
              <a:t>You do need to be careful, though. The reliability of a composite measurement is frequently thought to be related to the number of items in the composite. The greater the number of items, the greater the reliability. So if you artificially shorten the measurement, you are underestimating reliability. There is a simple adjustment, called the Spearman-Brown formula that most researchers use when looking at split half correlations.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As much as I love numbers, I have to admit that they are often abused. Just because you can attach a number to something does not mean that the number is useful in any way. I want to talk about some of the problems associated with measurement and some of the great pains that you need to take to be sure that your numbers have meaning.</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Another measure for reliability, Kuder-Richardson 20, is used for composite measures, but only those composite measures that have binary items.</a:t>
            </a:r>
          </a:p>
          <a:p>
            <a:pPr marL="0" lvl="0" indent="0">
              <a:buNone/>
            </a:pPr>
            <a:endParaRPr/>
          </a:p>
          <a:p>
            <a:pPr marL="0" lvl="0" indent="0">
              <a:buNone/>
            </a:pPr>
            <a:r>
              <a:t>If you are curious, KR-20 compares a :sort of" theoretical minimum variation, a variation computed using independent Bernoulli random variables, but with different p’s and q’s for each item. Strictly speaking, this is not accurate, but not worth worrying about, as it never occurs in practice.</a:t>
            </a:r>
          </a:p>
          <a:p>
            <a:pPr marL="0" lvl="0" indent="0">
              <a:buNone/>
            </a:pPr>
            <a:endParaRPr/>
          </a:p>
          <a:p>
            <a:pPr marL="0" lvl="0" indent="0">
              <a:buNone/>
            </a:pPr>
            <a:r>
              <a:t>You compare the minimum variation to the variation observed among the total scores in the sample. If the observed variation is equal to the theoretical minimum, the individual items are behaving randomly, with no internal consistency. This means that any split halves that you could compute would have next to no correlation.</a:t>
            </a:r>
          </a:p>
          <a:p>
            <a:pPr marL="0" lvl="0" indent="0">
              <a:buNone/>
            </a:pPr>
            <a:endParaRPr/>
          </a:p>
          <a:p>
            <a:pPr marL="0" lvl="0" indent="0">
              <a:buNone/>
            </a:pPr>
            <a:r>
              <a:t>If there is much more observed variation, that means that people show positive correlations. Low on one item means low on most of the other items and high on one item means high on the other items. This positive correlation is a measure of internal consistency.</a:t>
            </a:r>
          </a:p>
          <a:p>
            <a:pPr marL="0" lvl="0" indent="0">
              <a:buNone/>
            </a:pPr>
            <a:endParaRPr/>
          </a:p>
          <a:p>
            <a:pPr marL="0" lvl="0" indent="0">
              <a:buNone/>
            </a:pPr>
            <a:r>
              <a:t>Keep in mind that if you have a different population, the minimum variation would stay the same, but the observed variation might change. So a measure that is reliable in one population might prove to be not reliable in a different population.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similar measure, Cronbach’s alpha is used for composite measures, but does not require the individual items to be binary.</a:t>
            </a:r>
          </a:p>
          <a:p>
            <a:pPr marL="0" lvl="0" indent="0">
              <a:buNone/>
            </a:pPr>
            <a:endParaRPr/>
          </a:p>
          <a:p>
            <a:pPr marL="0" lvl="0" indent="0">
              <a:buNone/>
            </a:pPr>
            <a:r>
              <a:t>Again, your book does a poor job explaining this, and the notation is confusing.</a:t>
            </a:r>
          </a:p>
          <a:p>
            <a:pPr marL="0" lvl="0" indent="0">
              <a:buNone/>
            </a:pPr>
            <a:endParaRPr/>
          </a:p>
          <a:p>
            <a:pPr marL="0" lvl="0" indent="0">
              <a:buNone/>
            </a:pPr>
            <a:r>
              <a:t>Just like Kuder-Richardson 20, Cronbach’s alpha computes a a theoretical minimum variation, this time under a normality assumption.</a:t>
            </a:r>
          </a:p>
          <a:p>
            <a:pPr marL="0" lvl="0" indent="0">
              <a:buNone/>
            </a:pPr>
            <a:endParaRPr/>
          </a:p>
          <a:p>
            <a:pPr marL="0" lvl="0" indent="0">
              <a:buNone/>
            </a:pPr>
            <a:r>
              <a:t>You compare the minimum variation to the variation observed in the total score. If the two values are close, that tells you that the individual items are more or less independent of each other and that any split halves that you might compute would have little or no correlation.</a:t>
            </a:r>
          </a:p>
          <a:p>
            <a:pPr marL="0" lvl="0" indent="0">
              <a:buNone/>
            </a:pPr>
            <a:endParaRPr/>
          </a:p>
          <a:p>
            <a:pPr marL="0" lvl="0" indent="0">
              <a:buNone/>
            </a:pPr>
            <a:r>
              <a:t>If there is much more observed variation, that means that people show positive correlations. Low on one item means low on most of the other items and high on one item means high on the other items. This positive correlation is a measure of internal consistency.</a:t>
            </a:r>
          </a:p>
          <a:p>
            <a:pPr marL="0" lvl="0" indent="0">
              <a:buNone/>
            </a:pPr>
            <a:endParaRPr/>
          </a:p>
          <a:p>
            <a:pPr marL="0" lvl="0" indent="0">
              <a:buNone/>
            </a:pPr>
            <a:r>
              <a:t>Some people confuse the concept of internal consistency with uni-dimensionality. Uni-dimensionality means that all of the items are measuring the same construct. If they are, then Cronbach’s alpha will be large. But you can also get a large value for Cronbach’s alpha, even when the items are measuring multiple constructs, especially when you have a large number of items. Dimensionality can only be measured using some form of factor analysis.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should include a discussion of reliability in your literature review. Cite the reliability coefficients in previous work, as it adds to the credibility of your proposed research.</a:t>
            </a:r>
          </a:p>
          <a:p>
            <a:pPr marL="0" lvl="0" indent="0">
              <a:buNone/>
            </a:pPr>
            <a:endParaRPr/>
          </a:p>
          <a:p>
            <a:pPr marL="0" lvl="0" indent="0">
              <a:buNone/>
            </a:pPr>
            <a:r>
              <a:t>But take a step back and ask if you can extrapolate safely to the research setting that you propose. Recall the hypothetical reliability coefficient. It compared the variation of the true score to the variation of the observed score across patients in the population you are studying. If your population is quite different than the populations in your literature review, you have no guarantee that a measurement proven to be reliable in previous work will continue to stay reliable in your setting.</a:t>
            </a:r>
          </a:p>
          <a:p>
            <a:pPr marL="0" lvl="0" indent="0">
              <a:buNone/>
            </a:pPr>
            <a:endParaRPr/>
          </a:p>
          <a:p>
            <a:pPr marL="0" lvl="0" indent="0">
              <a:buNone/>
            </a:pPr>
            <a:r>
              <a:t>Some differences to look for are differences in the demographics of your population, differences in cultural norms and expectations, differences in literacy levels (especially for measurements that require your patients to read and respond to a questionnaire).</a:t>
            </a:r>
          </a:p>
          <a:p>
            <a:pPr marL="0" lvl="0" indent="0">
              <a:buNone/>
            </a:pPr>
            <a:endParaRPr/>
          </a:p>
          <a:p>
            <a:pPr marL="0" lvl="0" indent="0">
              <a:buNone/>
            </a:pPr>
            <a:r>
              <a:t>If you are measuring something that requires translation to a different language, keep in mind that not all concepts translate well from one language to another. Sometimes it helps to pay for a second and independent translation back to the original language. If there are discrepancies, then maybe it was in the back-translation, but more likely, you are asking for a different type of information in your new language without realizing it.</a:t>
            </a:r>
          </a:p>
          <a:p>
            <a:pPr marL="0" lvl="0" indent="0">
              <a:buNone/>
            </a:pPr>
            <a:endParaRPr/>
          </a:p>
          <a:p>
            <a:pPr marL="0" lvl="0" indent="0">
              <a:buNone/>
            </a:pPr>
            <a:r>
              <a:t>If you can, incorporate a measure of reliability into your study. There are two reasons for this. First, your setting may be different enough to raise concerns. Getting a current measure of reliability helps to allay those concerns. Second, reliability is never quite perfect, because all of the measures of reliability are indirect measures. Your effort to assess reliability will supplement the previous work on reliability and make things a bit easier for future researchers.</a:t>
            </a:r>
          </a:p>
          <a:p>
            <a:pPr marL="0" lvl="0" indent="0">
              <a:buNone/>
            </a:pPr>
            <a:endParaRPr/>
          </a:p>
          <a:p>
            <a:pPr marL="0" lvl="0" indent="0">
              <a:buNone/>
            </a:pPr>
            <a:r>
              <a:t>I have a strong preference for test-restest reliability or inter-rater reliability, if you can get it. The other measures of reliability, parallel forms, the split half correlation, Kuder-Richardson 20, and Cronbach’s alpha are measures of the internal homogeneity of your composite measure. In my mind they are a poor substitute for test-retest reliability or inter-rater reliability.</a:t>
            </a:r>
          </a:p>
          <a:p>
            <a:pPr marL="0" lvl="0" indent="0">
              <a:buNone/>
            </a:pPr>
            <a:endParaRPr/>
          </a:p>
          <a:p>
            <a:pPr marL="0" lvl="0" indent="0">
              <a:buNone/>
            </a:pPr>
            <a:r>
              <a:t>I do not like these measures. Let me restate that. I despise these measures. They are simplistic and fail to measure what I think are the important features of reliability (stability over time and consistency between raters). I think people use them mindlessly and fail to recognize that they are measuring something very limited.</a:t>
            </a:r>
          </a:p>
          <a:p>
            <a:pPr marL="0" lvl="0" indent="0">
              <a:buNone/>
            </a:pPr>
            <a:endParaRPr/>
          </a:p>
          <a:p>
            <a:pPr marL="0" lvl="0" indent="0">
              <a:buNone/>
            </a:pPr>
            <a:r>
              <a:t>If you can’t measure reliability using a test-retest approach or using inter-rater reliability, then go ahead and use these other approaches. But they are a pale substitute in my opinion.</a:t>
            </a:r>
          </a:p>
          <a:p>
            <a:pPr marL="0" lvl="0" indent="0">
              <a:buNone/>
            </a:pPr>
            <a:endParaRPr/>
          </a:p>
          <a:p>
            <a:pPr marL="0" lvl="0" indent="0">
              <a:buNone/>
            </a:pPr>
            <a:r>
              <a:t>The general target value for a reliability coefficient is 0.7 or higher. You might get by with a reliability coefficient of 0.6, but don’t count on it.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Wow. That’s a lot to digest. Don’t be afraid to ask me questions about reliability. Let’s take a break here for questions. We talked about measures of internal consistency and why I don’t like them. We also talked about some practical advice: report reliability measures from your literature review and measure reliability, if you can, in your current study.</a:t>
            </a:r>
          </a:p>
          <a:p>
            <a:pPr marL="0" lvl="0" indent="0">
              <a:buNone/>
            </a:pPr>
            <a:endParaRPr/>
          </a:p>
          <a:p>
            <a:pPr marL="0" lvl="0" indent="0">
              <a:buNone/>
            </a:pPr>
            <a:r>
              <a:t>Next, we’ll tackle measurement validity.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Reliability by itself is not enough. That seems a bit unfair. You had to do a lot of work to establish reliability. But you can’t stop there. If you have a reliable measurement, one that is consistent across time and between raters, then you could still have problems because you might be measuring the wrong thing.</a:t>
            </a:r>
          </a:p>
          <a:p>
            <a:pPr marL="0" lvl="0" indent="0">
              <a:buNone/>
            </a:pPr>
            <a:endParaRPr/>
          </a:p>
          <a:p>
            <a:pPr marL="0" lvl="0" indent="0">
              <a:buNone/>
            </a:pPr>
            <a:r>
              <a:t>This can happen very easily. You might think that you are measuring the stress that a patient is enduring, but it might be a measure of anxiety instead. Now these are often related, but people can experience one without the other very easily. Another example would be measuring transient changes in mood versus chronic depression.</a:t>
            </a:r>
          </a:p>
          <a:p>
            <a:pPr marL="0" lvl="0" indent="0">
              <a:buNone/>
            </a:pPr>
            <a:endParaRPr/>
          </a:p>
          <a:p>
            <a:pPr marL="0" lvl="0" indent="0">
              <a:buNone/>
            </a:pPr>
            <a:r>
              <a:t>So in addition to establishing that your measurement has good reliability, you also have to establish good validity.</a:t>
            </a:r>
          </a:p>
          <a:p>
            <a:pPr marL="0" lvl="0" indent="0">
              <a:buNone/>
            </a:pPr>
            <a:endParaRPr/>
          </a:p>
          <a:p>
            <a:pPr marL="0" lvl="0" indent="0">
              <a:buNone/>
            </a:pPr>
            <a:r>
              <a:t>Validity is the degree to which a measure measures that which it was intended to measure.</a:t>
            </a:r>
          </a:p>
          <a:p>
            <a:pPr marL="0" lvl="0" indent="0">
              <a:buNone/>
            </a:pPr>
            <a:endParaRPr/>
          </a:p>
          <a:p>
            <a:pPr marL="0" lvl="0" indent="0">
              <a:buNone/>
            </a:pPr>
            <a:r>
              <a:t>If you intend to measure A and you measure B instead, you have poor validity.</a:t>
            </a:r>
          </a:p>
          <a:p>
            <a:pPr marL="0" lvl="0" indent="0">
              <a:buNone/>
            </a:pPr>
            <a:endParaRPr/>
          </a:p>
          <a:p>
            <a:pPr marL="0" lvl="0" indent="0">
              <a:buNone/>
            </a:pPr>
            <a:r>
              <a:t>Now I talked about reliability first because it is a pre-requisite for validity. If a measurement is inconsistent across time or between raters, it can’t be measuring what you want it to measure. It needs stability and consistency first.</a:t>
            </a:r>
          </a:p>
          <a:p>
            <a:pPr marL="0" lvl="0" indent="0">
              <a:buNone/>
            </a:pPr>
            <a:endParaRPr/>
          </a:p>
          <a:p>
            <a:pPr marL="0" lvl="0" indent="0">
              <a:buNone/>
            </a:pPr>
            <a:r>
              <a:t>The other thing to keep in mind is that validity is not something that you establish and then you’re done. Validity is a journey and a never-ending journey at that. Each study in a series of studies that uses a particular measurement will contribute information about the validity about a measurement.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several different ways to establish validity. I’ll talk about each of these in turn.</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varying definitions of face validity and content validity. Let me share the defintions that I like. This is my class and I get to dictate the rules. But I’ll let you know what others define these two terms as.</a:t>
            </a:r>
          </a:p>
          <a:p>
            <a:pPr marL="0" lvl="0" indent="0">
              <a:buNone/>
            </a:pPr>
            <a:endParaRPr/>
          </a:p>
          <a:p>
            <a:pPr marL="0" lvl="0" indent="0">
              <a:buNone/>
            </a:pPr>
            <a:r>
              <a:t>Face validity is information from your patients, typically for a composite measurement. They look at the individual items in your composite measurement and tell you the ones that don’t really belong. They should also tell you about items that are missing in your composite measurement that you should include. Face validity is a totally subjective approach and to some people it seems like letting the inmates run the asylum.</a:t>
            </a:r>
          </a:p>
          <a:p>
            <a:pPr marL="0" lvl="0" indent="0">
              <a:buNone/>
            </a:pPr>
            <a:endParaRPr/>
          </a:p>
          <a:p>
            <a:pPr marL="0" lvl="0" indent="0">
              <a:buNone/>
            </a:pPr>
            <a:r>
              <a:t>To be fair, face validity is an important step in establishing validity, but it should probably not be the only step.</a:t>
            </a:r>
          </a:p>
          <a:p>
            <a:pPr marL="0" lvl="0" indent="0">
              <a:buNone/>
            </a:pPr>
            <a:endParaRPr/>
          </a:p>
          <a:p>
            <a:pPr marL="0" lvl="0" indent="0">
              <a:buNone/>
            </a:pPr>
            <a:r>
              <a:t>Content validity is information from content experts rather than your patients. But otherwise, it is the exact same thing. The experts look at your composite measurement and tell you that certain things need to go and other things need to be added.</a:t>
            </a:r>
          </a:p>
          <a:p>
            <a:pPr marL="0" lvl="0" indent="0">
              <a:buNone/>
            </a:pPr>
            <a:endParaRPr/>
          </a:p>
          <a:p>
            <a:pPr marL="0" lvl="0" indent="0">
              <a:buNone/>
            </a:pPr>
            <a:r>
              <a:t>Now, who is an expert? It can be anyone, really. Normally, you would use credentials like a degree and a publication record in the area to establish that someone is qualified to tinker with your measurement.</a:t>
            </a:r>
          </a:p>
          <a:p>
            <a:pPr marL="0" lvl="0" indent="0">
              <a:buNone/>
            </a:pPr>
            <a:endParaRPr/>
          </a:p>
          <a:p>
            <a:pPr marL="0" lvl="0" indent="0">
              <a:buNone/>
            </a:pPr>
            <a:r>
              <a:t>Both face validity and content validity are purely qualitative. There is no numeric measure or score that you get from these types of validity. You do have to establish consensus, if you seek face validity or content validity from more than one source, but this is usually established qualitatively.</a:t>
            </a:r>
          </a:p>
          <a:p>
            <a:pPr marL="0" lvl="0" indent="0">
              <a:buNone/>
            </a:pPr>
            <a:endParaRPr/>
          </a:p>
          <a:p>
            <a:pPr marL="0" lvl="0" indent="0">
              <a:buNone/>
            </a:pPr>
            <a:r>
              <a:t>There are structured ways to get information about face and content validity from your patients and from an expert panel, such as the Delphi method. You can use these methods, or you could just use a structured interview.</a:t>
            </a:r>
          </a:p>
          <a:p>
            <a:pPr marL="0" lvl="0" indent="0">
              <a:buNone/>
            </a:pPr>
            <a:endParaRPr/>
          </a:p>
          <a:p>
            <a:pPr marL="0" lvl="0" indent="0">
              <a:buNone/>
            </a:pPr>
            <a:r>
              <a:t>Even though these approaches are soft, they are well worth the effort.</a:t>
            </a:r>
          </a:p>
          <a:p>
            <a:pPr marL="0" lvl="0" indent="0">
              <a:buNone/>
            </a:pPr>
            <a:endParaRPr/>
          </a:p>
          <a:p>
            <a:pPr marL="0" lvl="0" indent="0">
              <a:buNone/>
            </a:pPr>
            <a:r>
              <a:t>Now some people use the terms face validity and content validity interchangably. Your book says that face validity is just looking at the measure and giving a general impression while content validity requires delving into the individual items of a composite measure.</a:t>
            </a:r>
          </a:p>
          <a:p>
            <a:pPr marL="0" lvl="0" indent="0">
              <a:buNone/>
            </a:pPr>
            <a:endParaRPr/>
          </a:p>
          <a:p>
            <a:pPr marL="0" lvl="0" indent="0">
              <a:buNone/>
            </a:pPr>
            <a:r>
              <a:t>I won’t say that your book is wrong, but your book is wrong. Actually, I’m probably wrong, but I’m your teacher and you’re stuck with my opinion, at least until the semester ends.</a:t>
            </a:r>
          </a:p>
          <a:p>
            <a:pPr marL="0" lvl="0" indent="0">
              <a:buNone/>
            </a:pPr>
            <a:endParaRPr/>
          </a:p>
          <a:p>
            <a:pPr marL="0" lvl="0" indent="0">
              <a:buNone/>
            </a:pPr>
            <a:r>
              <a:t>Seriously, if there is a disagreement in the research community about how to establish validity, what you do is you do it your way, but with the expectation that when you submit your paper to peer review, plan for the possibility that the peer reviewer will ask you to define things their way. It’s normally not a good idea to fight a peer-reviewer, especially when there is no consensus in the research community, unless they are asking for something that is seriously wrong and misleading.</a:t>
            </a:r>
          </a:p>
          <a:p>
            <a:pPr marL="0" lvl="0" indent="0">
              <a:buNone/>
            </a:pPr>
            <a:endParaRPr/>
          </a:p>
          <a:p>
            <a:pPr marL="0" lvl="0" indent="0">
              <a:buNone/>
            </a:pPr>
            <a:r>
              <a:t>Now your teacher, on the other hand, you can argue with him until the cows come home. He actually will enjoy the argument and you won’t get him to shut up about the varying research perspectives.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Response process validity is the direct observation of patients as they fill out the survey that you are using for measurement. You can think of it as part of the face validation, or you can call it an additional type of validation. I like the latter because it sounds more impressive.</a:t>
            </a:r>
          </a:p>
          <a:p>
            <a:pPr marL="0" lvl="0" indent="0">
              <a:buNone/>
            </a:pPr>
            <a:endParaRPr/>
          </a:p>
          <a:p>
            <a:pPr marL="0" lvl="0" indent="0">
              <a:buNone/>
            </a:pPr>
            <a:r>
              <a:t>There’s nothing too difficult about this. As you observe the process, ask questions, see if there are any items that seem to take too long to answer. Encourage your patients to talk aloud as they are working. If you want to get really fancy, you can use eye tracking to see if someone is losing focus or getting distracted.</a:t>
            </a:r>
          </a:p>
          <a:p>
            <a:pPr marL="0" lvl="0" indent="0">
              <a:buNone/>
            </a:pPr>
            <a:endParaRPr/>
          </a:p>
          <a:p>
            <a:pPr marL="0" lvl="0" indent="0">
              <a:buNone/>
            </a:pPr>
            <a:r>
              <a:t>You can supplement this process with an interview afterwards. Your goal in this exercise is to identify items that are confusing or ambiguous, or which seem to draw the wrong type of response. Look especially for issues which may come from the use of excessively technical language.</a:t>
            </a:r>
          </a:p>
          <a:p>
            <a:pPr marL="0" lvl="0" indent="0">
              <a:buNone/>
            </a:pPr>
            <a:endParaRPr/>
          </a:p>
          <a:p>
            <a:pPr marL="0" lvl="0" indent="0">
              <a:buNone/>
            </a:pPr>
            <a:r>
              <a:t>You can do this sort of exercise with experts as well as patients. Ask your experts to pretend that they are patients and get them to fill things out, talk aloud, and ask them questions along the way.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stop again for questions. You’ve seen a general definition of validity and specific examples of face and content validity. Next we’ll discuss criterion validity and construct validity.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Criterion validity is the most straightforward approach to establishing validity. You want to see how well your measurement corresponds with what it’s supposed to measure. So include what your supposed to measure and see how strongly it correlates with what you want to measure.</a:t>
            </a:r>
          </a:p>
          <a:p>
            <a:pPr marL="0" lvl="0" indent="0">
              <a:buNone/>
            </a:pPr>
            <a:endParaRPr/>
          </a:p>
          <a:p>
            <a:pPr marL="0" lvl="0" indent="0">
              <a:buNone/>
            </a:pPr>
            <a:r>
              <a:t>This isn’t always possible, of course, but if you can measure truth then go for it!</a:t>
            </a:r>
          </a:p>
          <a:p>
            <a:pPr marL="0" lvl="0" indent="0">
              <a:buNone/>
            </a:pPr>
            <a:endParaRPr/>
          </a:p>
          <a:p>
            <a:pPr marL="0" lvl="0" indent="0">
              <a:buNone/>
            </a:pPr>
            <a:r>
              <a:t>Now, why, might you ask yourself, would you use a measurement that correlates well with truth when you can measure truth directly? It probably has something to do with time or money. You can measure the truth but it costs too much to do it in a big study. Or it takes way too long. So you run a smaller study where you measure truth, show that your cheaper and faster measurement correlates well with the truth, and then you can save a whole bunch of time and money in the big study.</a:t>
            </a:r>
          </a:p>
          <a:p>
            <a:pPr marL="0" lvl="0" indent="0">
              <a:buNone/>
            </a:pPr>
            <a:endParaRPr/>
          </a:p>
          <a:p>
            <a:pPr marL="0" lvl="0" indent="0">
              <a:buNone/>
            </a:pPr>
            <a:r>
              <a:t>Your evidence for validity is predictive evidence if the truth represents something that occurs in the future, meaning after your measurement is taken. In the big study, you can’t wait around and wait for the truth to reveal itself. But in a smaller study, you might have that luxury.</a:t>
            </a:r>
          </a:p>
          <a:p>
            <a:pPr marL="0" lvl="0" indent="0">
              <a:buNone/>
            </a:pPr>
            <a:endParaRPr/>
          </a:p>
          <a:p>
            <a:pPr marL="0" lvl="0" indent="0">
              <a:buNone/>
            </a:pPr>
            <a:r>
              <a:t>It’s important in using predictive evidence that you don’t have dropouts, especially if those dropouts tend to differ from those who do provide you with data.</a:t>
            </a:r>
          </a:p>
          <a:p>
            <a:pPr marL="0" lvl="0" indent="0">
              <a:buNone/>
            </a:pPr>
            <a:endParaRPr/>
          </a:p>
          <a:p>
            <a:pPr marL="0" lvl="0" indent="0">
              <a:buNone/>
            </a:pPr>
            <a:r>
              <a:t>Your book offers an interesting example of this with standardized testing for college admission. A school might want to correlate an SAT score, for example, with the grades that a student gets after one year of college. Easy to do, but think about the dropouts. A college, for the most part, is going to admit only those people who score above a cutoff for the SAT. You lose information about those who scored low on the SAT and are left only with those students in a narrow range of SAT scores. It’s even worse if the students who score super high on the SAT decide to attend a more prestigious university than your little podunk college.</a:t>
            </a:r>
          </a:p>
          <a:p>
            <a:pPr marL="0" lvl="0" indent="0">
              <a:buNone/>
            </a:pPr>
            <a:endParaRPr/>
          </a:p>
          <a:p>
            <a:pPr marL="0" lvl="0" indent="0">
              <a:buNone/>
            </a:pPr>
            <a:r>
              <a:t>Another example is using criterion validity for a test intended to diagnose disease. Suppose you have a test that can predict appendicitis. Patients who score high on the measurement, you send them straight to the OR, so you can cut out the appendix before it ruptures. But what about the patients who score low. They probably don’t have appendicitis, but you don’t know. They won’t volunteer to get cut open in the name of science.</a:t>
            </a:r>
          </a:p>
          <a:p>
            <a:pPr marL="0" lvl="0" indent="0">
              <a:buNone/>
            </a:pPr>
            <a:endParaRPr/>
          </a:p>
          <a:p>
            <a:pPr marL="0" lvl="0" indent="0">
              <a:buNone/>
            </a:pPr>
            <a:r>
              <a:t>Predictive evidence can sometimes take too long, so you may want to use concurrent evidence, evidence that you can collect at the same time as your measurement. Your book suggests that you ask colllege students at the end of their first year to re-take the SAT and see how that re-take correlates with the grades they are just receiving. It’s not perfect, but it certainly takes less time.</a:t>
            </a:r>
          </a:p>
          <a:p>
            <a:pPr marL="0" lvl="0" indent="0">
              <a:buNone/>
            </a:pPr>
            <a:endParaRPr/>
          </a:p>
          <a:p>
            <a:pPr marL="0" lvl="0" indent="0">
              <a:buNone/>
            </a:pPr>
            <a:r>
              <a:t>The other application of concurrent evidence is when you don’t have a direct measure of truth, but you have an already validated measure of truth that you can collect concurrently with your new measure. The assumption here, as earlier is that your new measure is cheaper or faster than the currently used and validated measure. If you correlate well with an already validated measure, and that validated measure has already been shown to correlate well with the truth, then you have indirectly established criterion validity.</a:t>
            </a:r>
          </a:p>
          <a:p>
            <a:pPr marL="0" lvl="0" indent="0">
              <a:buNone/>
            </a:pPr>
            <a:endParaRPr/>
          </a:p>
          <a:p>
            <a:pPr marL="0" lvl="0" indent="0">
              <a:buNone/>
            </a:pPr>
            <a:r>
              <a:t>Now this approach has limits. You can never get quite as much evidence of validity as the already validated measurement has.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also have to quote Stephen Jay Gould here as well. He wrote an excellent book, The Mismeasure of Man, that addresses many of the points I will talk about today from the perspective of intelligence tests. It is well worth reading because it helps you to resist the temptation to think that writing down a number and giving it a name is enough. You have to think long and hard about whether your measurements are of sufficient quality that you can rely on them to draw firm conclusions about the clinical care that you provide to your patients.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Construct validity is when you are developing a psychological construct and you don’t have a direct measure of the construct you are trying to measure. What you do have is various associations and non-associations that your construct is expected to have. You develop these using your deep thinking power or maybe just a bit of common sense. If your measurement shows the same associations and non-associations that you would expect your construct to have, you have established construct validity.</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Some researchers have argued that factor analysis offers a way to establish validity. The literature is not very clear on how factor analysis fits in to validity. Factor analysis is a useful tool to establish unidimentionality. Unidimensionality means that all of the components of a composite score are measuring the same thing. But without knowing what that “thing” is, how does this help establish validity? Typically, you would combine unidimensionality with face or content validity.</a:t>
            </a:r>
          </a:p>
          <a:p>
            <a:pPr marL="0" lvl="0" indent="0">
              <a:buNone/>
            </a:pPr>
            <a:endParaRPr/>
          </a:p>
          <a:p>
            <a:pPr marL="0" lvl="0" indent="0">
              <a:buNone/>
            </a:pPr>
            <a:r>
              <a:t>Factor analysis is also used for something known as scale purification. If you have twelve items for a composite scale, factor analysis might identify two that don’t really correlate well with the other ten. Then you would improve the composite measure by tossing the two components out.</a:t>
            </a:r>
          </a:p>
          <a:p>
            <a:pPr marL="0" lvl="0" indent="0">
              <a:buNone/>
            </a:pPr>
            <a:endParaRPr/>
          </a:p>
          <a:p>
            <a:pPr marL="0" lvl="0" indent="0">
              <a:buNone/>
            </a:pPr>
            <a:r>
              <a:t>I dislike this because I think it is a mistake to tinker with a scale that has worked well in the past.</a:t>
            </a:r>
          </a:p>
          <a:p>
            <a:pPr marL="0" lvl="0" indent="0">
              <a:buNone/>
            </a:pPr>
            <a:endParaRPr/>
          </a:p>
          <a:p>
            <a:pPr marL="0" lvl="0" indent="0">
              <a:buNone/>
            </a:pPr>
            <a:r>
              <a:t>If you use factor analysis, you have the choice between exploratory factor analysis and confirmatory factor analysis. Both are fine, but if you had to choose, you should use exploratory factor analysis when you are a pioneer in this area of measurement and use confirmatory factor analysis when the measurement already has an established track record.</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Neighborhood Environment Survey again.</a:t>
            </a:r>
          </a:p>
          <a:p>
            <a:pPr marL="0" lvl="0" indent="0">
              <a:buNone/>
            </a:pPr>
            <a:endParaRPr/>
          </a:p>
          <a:p>
            <a:pPr marL="0" lvl="0" indent="0">
              <a:buNone/>
            </a:pPr>
            <a:r>
              <a:t>This is a self report and it is also a composite measure.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 composite measure and a self report. You can’t compare two or more raters because there is only one “self.”</a:t>
            </a:r>
          </a:p>
          <a:p>
            <a:pPr marL="0" lvl="0" indent="0">
              <a:buNone/>
            </a:pPr>
            <a:endParaRPr/>
          </a:p>
          <a:p>
            <a:pPr marL="0" lvl="0" indent="0">
              <a:buNone/>
            </a:pPr>
            <a:r>
              <a:t>Cronbach’s alpha is used for components that are continuous and this scale has binary (true/false) statements.</a:t>
            </a:r>
          </a:p>
          <a:p>
            <a:pPr marL="0" lvl="0" indent="0">
              <a:buNone/>
            </a:pPr>
            <a:endParaRPr/>
          </a:p>
          <a:p>
            <a:pPr marL="0" lvl="0" indent="0">
              <a:buNone/>
            </a:pPr>
            <a:r>
              <a:t>It is easy to run a test-retest reliability study. Neighborhoods don’t change overnight, so it would be fine to wait a week or so.</a:t>
            </a:r>
          </a:p>
          <a:p>
            <a:pPr marL="0" lvl="0" indent="0">
              <a:buNone/>
            </a:pPr>
            <a:endParaRPr/>
          </a:p>
          <a:p>
            <a:pPr marL="0" lvl="0" indent="0">
              <a:buNone/>
            </a:pPr>
            <a:r>
              <a:t>The binary components make KR-20 a natural choice for this scale.</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 pain scale again. It is a self report, but it is a single measure rather than a composite.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Like the first measurement, this self report scale cannot compare two or more independent raters. It is a single measurement, so you can’t apply Cronbach’s alpah or KR-20.</a:t>
            </a:r>
          </a:p>
          <a:p>
            <a:pPr marL="0" lvl="0" indent="0">
              <a:buNone/>
            </a:pPr>
            <a:endParaRPr/>
          </a:p>
          <a:p>
            <a:pPr marL="0" lvl="0" indent="0">
              <a:buNone/>
            </a:pPr>
            <a:r>
              <a:t>Test-retest reliability works well here, but you have to make sure that you are quick. A narrow time interval between the test and the re-test is important if you are looking at acute pain.</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Apgar score again. T is a composite measure collected by the researcher and not by self report.</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Because timing is important, you cannot evaluate the Apgar score at one minue and at two hours. You also can’t use KR-20 because it is not binary.</a:t>
            </a:r>
          </a:p>
          <a:p>
            <a:pPr marL="0" lvl="0" indent="0">
              <a:buNone/>
            </a:pPr>
            <a:endParaRPr/>
          </a:p>
          <a:p>
            <a:pPr marL="0" lvl="0" indent="0">
              <a:buNone/>
            </a:pPr>
            <a:r>
              <a:t>Inter-rater reliability is very easy and very useful here. Have two raters at the scene of the birth and ask them to estimate the Apgra score. No peeking! Then correlate the responses.</a:t>
            </a:r>
          </a:p>
          <a:p>
            <a:pPr marL="0" lvl="0" indent="0">
              <a:buNone/>
            </a:pPr>
            <a:endParaRPr/>
          </a:p>
          <a:p>
            <a:pPr marL="0" lvl="0" indent="0">
              <a:buNone/>
            </a:pPr>
            <a:r>
              <a:t>Cronbach’s alpha is really intended for continuous components, and values of 0, 1, and 2 are not really on a continuum. But there is nothing terribly wrong with pretending it is continuous.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Construct validity is hard to apply here. There is no theory of what an Apgar is or is not associated with.</a:t>
            </a:r>
          </a:p>
          <a:p>
            <a:pPr marL="0" lvl="0" indent="0">
              <a:buNone/>
            </a:pPr>
            <a:endParaRPr/>
          </a:p>
          <a:p>
            <a:pPr marL="0" lvl="0" indent="0">
              <a:buNone/>
            </a:pPr>
            <a:r>
              <a:t>It is a composite measure so you can have experts review the individual components. You can also watch as someone answers the five components of the Apgar score. There are several predictive criterion. Does a low Apgar score predict infant mortality?</a:t>
            </a:r>
          </a:p>
          <a:p>
            <a:pPr marL="0" lvl="0" indent="0">
              <a:buNone/>
            </a:pPr>
            <a:endParaRPr/>
          </a:p>
          <a:p>
            <a:pPr marL="0" lvl="0" indent="0">
              <a:buNone/>
            </a:pPr>
            <a:r>
              <a:t>You can run a factor analysis on the Apgar score because it has multiple comonents.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an example of a physician report. No self report is available here. But you still want to examine reliability and validity because this does have the potential to be perceived as subjective.</a:t>
            </a:r>
          </a:p>
          <a:p>
            <a:pPr marL="0" lvl="0" indent="0">
              <a:buNone/>
            </a:pPr>
            <a:endParaRPr/>
          </a:p>
          <a:p>
            <a:pPr marL="0" lvl="0" indent="0">
              <a:buNone/>
            </a:pPr>
            <a:r>
              <a:t>Note also that, unlike the Apgar score, this is not a composite measure. There is a single number that you get.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For better or for worse, researchers tend to focus greater attention on certain types of measurements. There’s no hard and fast rule here, but issues of measurement quality tend to appear most often in certain areas.</a:t>
            </a:r>
          </a:p>
          <a:p>
            <a:pPr marL="0" lvl="0" indent="0">
              <a:buNone/>
            </a:pPr>
            <a:endParaRPr/>
          </a:p>
          <a:p>
            <a:pPr marL="0" lvl="0" indent="0">
              <a:buNone/>
            </a:pPr>
            <a:r>
              <a:t>Don’t think that if your measure is not on this list that it doesn’t deserve careful scrutiny. There’s really no consensus in the research community on what measurements require this extra level of attention.</a:t>
            </a:r>
          </a:p>
          <a:p>
            <a:pPr marL="0" lvl="0" indent="0">
              <a:buNone/>
            </a:pPr>
            <a:endParaRPr/>
          </a:p>
          <a:p>
            <a:pPr marL="0" lvl="0" indent="0">
              <a:buNone/>
            </a:pPr>
            <a:r>
              <a:t>I think it is a bit unfair, but there is a lot of distrust of patient reported outcomes among researchers. Why not believe what the patient says about himself or herself? Part of it might be that a patient’s answers could potentially be influenced by their mood. They might also be influenced by a desire to look good. They may want to give an answer that they think the interviewer wants to hear.</a:t>
            </a:r>
          </a:p>
          <a:p>
            <a:pPr marL="0" lvl="0" indent="0">
              <a:buNone/>
            </a:pPr>
            <a:endParaRPr/>
          </a:p>
          <a:p>
            <a:pPr marL="0" lvl="0" indent="0">
              <a:buNone/>
            </a:pPr>
            <a:r>
              <a:t>There is also a belief that patient reported outcome measures vary too much from one individual to another. Some people are stoic to a fault and others will complain endlessly at the drop of a hat.</a:t>
            </a:r>
          </a:p>
          <a:p>
            <a:pPr marL="0" lvl="0" indent="0">
              <a:buNone/>
            </a:pPr>
            <a:endParaRPr/>
          </a:p>
          <a:p>
            <a:pPr marL="0" lvl="0" indent="0">
              <a:buNone/>
            </a:pPr>
            <a:r>
              <a:t>It is worth noting that these factors also influence researcher observation, but researchers don’t like it when you point this out to them. It’s mostly a good thing that researchers require a high level of scrutiny of patient reported outcomes, but perhaps other measures deserve just as high a level of scrutiny.</a:t>
            </a:r>
          </a:p>
          <a:p>
            <a:pPr marL="0" lvl="0" indent="0">
              <a:buNone/>
            </a:pPr>
            <a:endParaRPr/>
          </a:p>
          <a:p>
            <a:pPr marL="0" lvl="0" indent="0">
              <a:buNone/>
            </a:pPr>
            <a:r>
              <a:t>There is a fair amount of scrutiny of researcher evaluations when these evaluations are perceived as having a high level of subjectivity. Now, our perceptions as to what is subjective are also subjective, so you need to be careful.</a:t>
            </a:r>
          </a:p>
          <a:p>
            <a:pPr marL="0" lvl="0" indent="0">
              <a:buNone/>
            </a:pPr>
            <a:endParaRPr/>
          </a:p>
          <a:p>
            <a:pPr marL="0" lvl="0" indent="0">
              <a:buNone/>
            </a:pPr>
            <a:r>
              <a:t>Psychological constructs are tools used to measure aspects of human behavior, such as intelligence, self-esteem, stress, and extraversion. In spite of recent advances in brain imaging, you cannot, for the most part, peek inside someone’s mind and understand how they think.</a:t>
            </a:r>
          </a:p>
          <a:p>
            <a:pPr marL="0" lvl="0" indent="0">
              <a:buNone/>
            </a:pPr>
            <a:endParaRPr/>
          </a:p>
          <a:p>
            <a:pPr marL="0" lvl="0" indent="0">
              <a:buNone/>
            </a:pPr>
            <a:r>
              <a:t>Finally, many measures in clinical research are composites of one or more items. These individual items are scored and added up to get a total. If the individual items are chosen well, this can be a very effective approach, but you need to be careful.</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Different measures of reliability and validity apply depending on whether your measurement is a self report or not and depending on whether it is a composite measure or not.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Neighborhood Environment Survey.</a:t>
            </a:r>
          </a:p>
          <a:p>
            <a:pPr marL="0" lvl="0" indent="0">
              <a:buNone/>
            </a:pPr>
            <a:endParaRPr/>
          </a:p>
          <a:p>
            <a:pPr marL="0" lvl="0" indent="0">
              <a:buNone/>
            </a:pPr>
            <a:r>
              <a:t>I realize this image might be difficult to read on your computer. I’m going to magnify this in a bit, but notice that this is a series of 18 true/false questions.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some of the questions on the NES. “There are plenty of safe places to walk or play outdoors in my neighborhood” and “Every few weeks, some kid in my neighborhood gets beat-up or mugged.” These question are answered true/false and points of 0 or 1 are assigned. Notice that some of the questions get a 1 for true and some of the questions get a 1 for false. The total score is 0 to 18.</a:t>
            </a:r>
          </a:p>
          <a:p>
            <a:pPr marL="0" lvl="0" indent="0">
              <a:buNone/>
            </a:pPr>
            <a:endParaRPr/>
          </a:p>
          <a:p>
            <a:pPr marL="0" lvl="0" indent="0">
              <a:buNone/>
            </a:pPr>
            <a:r>
              <a:t>This is a self report and it is also a composite measure.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 pain scale. Pain is something that cannot be easily observed by an outsider. You are best off asking someone directly what their pain is like.</a:t>
            </a:r>
          </a:p>
          <a:p>
            <a:pPr marL="0" lvl="0" indent="0">
              <a:buNone/>
            </a:pPr>
            <a:endParaRPr/>
          </a:p>
          <a:p>
            <a:pPr marL="0" lvl="0" indent="0">
              <a:buNone/>
            </a:pPr>
            <a:r>
              <a:t>This is self report, but it is a single measure rather than a composite. You will handle this differently.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Apgar score. It is a measurement taken one minute after a person is born. No self report is possible for a person who is one minute old, so it has to be measured by an outsider. There are five components to the Apgar score, each rated as zero, one, or two. Just a hint here. If you happen to be borrn, being blue, limp, and not crying is a very bad thing.</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an except from an article establishing the reliability and validity of the Boston Bowel Prep score. When you get a colonoscopy done, you’re supposed fast for a full day and also drink a foul tasting preparation. Almost a gallon of this stuff. When you’re done, the next day, your bowel is cleaned out enough that the colonoscopist can go hunting for polyps in your colon.</a:t>
            </a:r>
          </a:p>
          <a:p>
            <a:pPr marL="0" lvl="0" indent="0">
              <a:buNone/>
            </a:pPr>
            <a:endParaRPr/>
          </a:p>
          <a:p>
            <a:pPr marL="0" lvl="0" indent="0">
              <a:buNone/>
            </a:pPr>
            <a:r>
              <a:t>An objective measure of how well you did with your fasting and with your drink preparation is the Boston Bowel Prep Score. This is an excerpt from the research article that established reliability and validity of this measure.</a:t>
            </a:r>
          </a:p>
          <a:p>
            <a:pPr marL="0" lvl="0" indent="0">
              <a:buNone/>
            </a:pPr>
            <a:endParaRPr/>
          </a:p>
          <a:p>
            <a:pPr marL="0" lvl="0" indent="0">
              <a:buNone/>
            </a:pPr>
            <a:r>
              <a:t>Lai EJ, Calderwood AH, Doros G, Fix OK, Jacobson BC. The Boston bowel preparation scale: a valid and reliable instrument for colonoscopy-oriented research. Gastrointest Endosc. 2009 Mar;69(3 Pt 2):620-5. doi: 10.1016/j.gie.2008.05.057. Epub 2009 Jan 10. PubMed PMID: 19136102; PubMed Central PMCID: PMC2763922.</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209801"/>
            <a:ext cx="7772400" cy="1470025"/>
          </a:xfrm>
        </p:spPr>
        <p:txBody>
          <a:bodyPr>
            <a:normAutofit/>
          </a:bodyPr>
          <a:lstStyle>
            <a:lvl1pPr>
              <a:defRPr sz="2800" b="1" baseline="0">
                <a:solidFill>
                  <a:srgbClr val="E87427"/>
                </a:solidFill>
                <a:latin typeface="+mn-lt"/>
              </a:defRPr>
            </a:lvl1pPr>
          </a:lstStyle>
          <a:p>
            <a:r>
              <a:rPr lang="en-US" dirty="0"/>
              <a:t>Title of Presentation</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715" y="1295400"/>
            <a:ext cx="1790571" cy="1061080"/>
          </a:xfrm>
          <a:prstGeom prst="rect">
            <a:avLst/>
          </a:prstGeom>
        </p:spPr>
      </p:pic>
    </p:spTree>
    <p:extLst>
      <p:ext uri="{BB962C8B-B14F-4D97-AF65-F5344CB8AC3E}">
        <p14:creationId xmlns:p14="http://schemas.microsoft.com/office/powerpoint/2010/main" val="185423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3749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46090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23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397000"/>
            <a:ext cx="8229600" cy="4876800"/>
          </a:xfrm>
        </p:spPr>
        <p:txBody>
          <a:bodyPr>
            <a:normAutofit/>
          </a:bodyPr>
          <a:lstStyle>
            <a:lvl1pPr>
              <a:defRPr sz="1800"/>
            </a:lvl1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7540" t="11454" r="3866" b="27448"/>
          <a:stretch/>
        </p:blipFill>
        <p:spPr>
          <a:xfrm>
            <a:off x="8370588" y="654703"/>
            <a:ext cx="497128" cy="444688"/>
          </a:xfrm>
          <a:prstGeom prst="rect">
            <a:avLst/>
          </a:prstGeom>
        </p:spPr>
      </p:pic>
    </p:spTree>
    <p:extLst>
      <p:ext uri="{BB962C8B-B14F-4D97-AF65-F5344CB8AC3E}">
        <p14:creationId xmlns:p14="http://schemas.microsoft.com/office/powerpoint/2010/main" val="143515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7571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5474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0200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5286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7922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06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0181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74639"/>
            <a:ext cx="8534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600201"/>
            <a:ext cx="8534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781800" y="6492875"/>
            <a:ext cx="2133600" cy="365125"/>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569060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quotetab.com/quotes/by-josiah-stam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Practical advice for establishing reliability and validity</a:t>
            </a:r>
          </a:p>
        </p:txBody>
      </p:sp>
      <p:sp>
        <p:nvSpPr>
          <p:cNvPr id="3" name="Subtitle 2"/>
          <p:cNvSpPr>
            <a:spLocks noGrp="1"/>
          </p:cNvSpPr>
          <p:nvPr>
            <p:ph type="subTitle" idx="1"/>
          </p:nvPr>
        </p:nvSpPr>
        <p:spPr/>
        <p:txBody>
          <a:bodyPr/>
          <a:lstStyle/>
          <a:p>
            <a:pPr marL="0" lvl="0" indent="0">
              <a:buNone/>
            </a:pPr>
            <a:br/>
            <a:br/>
            <a:r>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#4 - Boston Bowel Prep Score</a:t>
            </a:r>
          </a:p>
        </p:txBody>
      </p:sp>
      <p:pic>
        <p:nvPicPr>
          <p:cNvPr id="3" name="Picture 1" descr="../images/bbps.png"/>
          <p:cNvPicPr>
            <a:picLocks noGrp="1" noChangeAspect="1"/>
          </p:cNvPicPr>
          <p:nvPr/>
        </p:nvPicPr>
        <p:blipFill>
          <a:blip r:embed="rId3"/>
          <a:stretch>
            <a:fillRect/>
          </a:stretch>
        </p:blipFill>
        <p:spPr bwMode="auto">
          <a:xfrm>
            <a:off x="1689100" y="1600200"/>
            <a:ext cx="5765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Excerpt from Lai et al article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#4 - Boston Bowel Prep Score</a:t>
            </a:r>
          </a:p>
        </p:txBody>
      </p:sp>
      <p:pic>
        <p:nvPicPr>
          <p:cNvPr id="3" name="Picture 1" descr="../images/bbps-magnified.png"/>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Excerpt from Lai et al article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Measurement Reliability</a:t>
            </a:r>
          </a:p>
        </p:txBody>
      </p:sp>
      <p:sp>
        <p:nvSpPr>
          <p:cNvPr id="3" name="Content Placeholder 2"/>
          <p:cNvSpPr>
            <a:spLocks noGrp="1"/>
          </p:cNvSpPr>
          <p:nvPr>
            <p:ph idx="1"/>
          </p:nvPr>
        </p:nvSpPr>
        <p:spPr/>
        <p:txBody>
          <a:bodyPr/>
          <a:lstStyle/>
          <a:p>
            <a:pPr lvl="1"/>
            <a:r>
              <a:t>Synoynms: consistency, precision, stability</a:t>
            </a:r>
          </a:p>
          <a:p>
            <a:pPr lvl="1"/>
            <a:r>
              <a:t>Classical test theory</a:t>
            </a:r>
          </a:p>
          <a:p>
            <a:pPr lvl="2"/>
            <a:r>
              <a:t>Observed value = True value + Measurement error</a:t>
            </a:r>
          </a:p>
          <a:p>
            <a:pPr lvl="2"/>
            <a:r>
              <a:t>This is a purely hypothetical model</a:t>
            </a:r>
          </a:p>
          <a:p>
            <a:pPr lvl="1"/>
            <a:r>
              <a:t>Reliability coefficient</a:t>
            </a:r>
          </a:p>
          <a:p>
            <a:pPr lvl="2"/>
            <a:r>
              <a:t>Variance of true values / Variance of measured values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Measurement Reliability</a:t>
            </a:r>
          </a:p>
        </p:txBody>
      </p:sp>
      <p:sp>
        <p:nvSpPr>
          <p:cNvPr id="3" name="Content Placeholder 2"/>
          <p:cNvSpPr>
            <a:spLocks noGrp="1"/>
          </p:cNvSpPr>
          <p:nvPr>
            <p:ph idx="1"/>
          </p:nvPr>
        </p:nvSpPr>
        <p:spPr/>
        <p:txBody>
          <a:bodyPr/>
          <a:lstStyle/>
          <a:p>
            <a:pPr lvl="1"/>
            <a:r>
              <a:t>No measurement is perfectly reliable</a:t>
            </a:r>
          </a:p>
          <a:p>
            <a:pPr lvl="2"/>
            <a:r>
              <a:t>Strive for 0.7 or higher in research</a:t>
            </a:r>
          </a:p>
          <a:p>
            <a:pPr lvl="2"/>
            <a:r>
              <a:t>0.6 is “borderline”.</a:t>
            </a:r>
          </a:p>
          <a:p>
            <a:pPr lvl="2"/>
            <a:r>
              <a:t>Might require 0.9 or higher for individual decisions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Stop here for questions</a:t>
            </a:r>
          </a:p>
        </p:txBody>
      </p:sp>
      <p:sp>
        <p:nvSpPr>
          <p:cNvPr id="3" name="Content Placeholder 2"/>
          <p:cNvSpPr>
            <a:spLocks noGrp="1"/>
          </p:cNvSpPr>
          <p:nvPr>
            <p:ph idx="1"/>
          </p:nvPr>
        </p:nvSpPr>
        <p:spPr/>
        <p:txBody>
          <a:bodyPr/>
          <a:lstStyle/>
          <a:p>
            <a:pPr lvl="1"/>
            <a:r>
              <a:t>What you have learned.</a:t>
            </a:r>
          </a:p>
          <a:p>
            <a:pPr lvl="2"/>
            <a:r>
              <a:t>Measurements that require special scrutiny</a:t>
            </a:r>
          </a:p>
          <a:p>
            <a:pPr lvl="2"/>
            <a:r>
              <a:t>Reliability coefficient</a:t>
            </a:r>
          </a:p>
          <a:p>
            <a:pPr lvl="1"/>
            <a:r>
              <a:t>What’s coming next</a:t>
            </a:r>
          </a:p>
          <a:p>
            <a:pPr lvl="2"/>
            <a:r>
              <a:t>Indirect measures of the reliability coefficient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Indirect measures of the reliability coefficient</a:t>
            </a:r>
          </a:p>
        </p:txBody>
      </p:sp>
      <p:sp>
        <p:nvSpPr>
          <p:cNvPr id="3" name="Content Placeholder 2"/>
          <p:cNvSpPr>
            <a:spLocks noGrp="1"/>
          </p:cNvSpPr>
          <p:nvPr>
            <p:ph idx="1"/>
          </p:nvPr>
        </p:nvSpPr>
        <p:spPr/>
        <p:txBody>
          <a:bodyPr/>
          <a:lstStyle/>
          <a:p>
            <a:pPr lvl="1"/>
            <a:r>
              <a:t>Test-retest</a:t>
            </a:r>
          </a:p>
          <a:p>
            <a:pPr lvl="1"/>
            <a:r>
              <a:t>Interrater</a:t>
            </a:r>
          </a:p>
          <a:p>
            <a:pPr lvl="1"/>
            <a:r>
              <a:t>Parallel forms</a:t>
            </a:r>
          </a:p>
          <a:p>
            <a:pPr lvl="1"/>
            <a:r>
              <a:t>Internal consistency</a:t>
            </a:r>
          </a:p>
          <a:p>
            <a:pPr lvl="2"/>
            <a:r>
              <a:t>Split-half</a:t>
            </a:r>
          </a:p>
          <a:p>
            <a:pPr lvl="2"/>
            <a:r>
              <a:t>Kuder-Richardson 20</a:t>
            </a:r>
          </a:p>
          <a:p>
            <a:pPr lvl="2"/>
            <a:r>
              <a:t>Cronbach’s alpha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Test-retest reliability (also called repeatability)</a:t>
            </a:r>
          </a:p>
        </p:txBody>
      </p:sp>
      <p:sp>
        <p:nvSpPr>
          <p:cNvPr id="3" name="Content Placeholder 2"/>
          <p:cNvSpPr>
            <a:spLocks noGrp="1"/>
          </p:cNvSpPr>
          <p:nvPr>
            <p:ph idx="1"/>
          </p:nvPr>
        </p:nvSpPr>
        <p:spPr/>
        <p:txBody>
          <a:bodyPr/>
          <a:lstStyle/>
          <a:p>
            <a:pPr lvl="1"/>
            <a:r>
              <a:t>Correlation of two measurements separated by time</a:t>
            </a:r>
          </a:p>
          <a:p>
            <a:pPr lvl="1"/>
            <a:r>
              <a:t>Length of time interval is critical</a:t>
            </a:r>
          </a:p>
          <a:p>
            <a:pPr lvl="2"/>
            <a:r>
              <a:t>No carry-over</a:t>
            </a:r>
          </a:p>
          <a:p>
            <a:pPr lvl="2"/>
            <a:r>
              <a:t>No changes in the true score</a:t>
            </a:r>
          </a:p>
          <a:p>
            <a:pPr lvl="1"/>
            <a:r>
              <a:t>Useful for composite scores and single values</a:t>
            </a:r>
          </a:p>
          <a:p>
            <a:pPr lvl="1"/>
            <a:r>
              <a:t>Useful for self-report and researcher evaluation</a:t>
            </a:r>
          </a:p>
          <a:p>
            <a:pPr lvl="1"/>
            <a:r>
              <a:t>Not possible for some measures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Inter-rater reliability</a:t>
            </a:r>
          </a:p>
        </p:txBody>
      </p:sp>
      <p:sp>
        <p:nvSpPr>
          <p:cNvPr id="3" name="Content Placeholder 2"/>
          <p:cNvSpPr>
            <a:spLocks noGrp="1"/>
          </p:cNvSpPr>
          <p:nvPr>
            <p:ph idx="1"/>
          </p:nvPr>
        </p:nvSpPr>
        <p:spPr/>
        <p:txBody>
          <a:bodyPr/>
          <a:lstStyle/>
          <a:p>
            <a:pPr lvl="1"/>
            <a:r>
              <a:t>Simplest case</a:t>
            </a:r>
          </a:p>
          <a:p>
            <a:pPr lvl="2"/>
            <a:r>
              <a:t>Two independent raters</a:t>
            </a:r>
          </a:p>
          <a:p>
            <a:pPr lvl="2"/>
            <a:r>
              <a:t>Ratings for every patient</a:t>
            </a:r>
          </a:p>
          <a:p>
            <a:pPr lvl="1"/>
            <a:r>
              <a:t>Analysis</a:t>
            </a:r>
          </a:p>
          <a:p>
            <a:pPr lvl="2"/>
            <a:r>
              <a:t>Intraclass correlation or Cohen’s Kappa</a:t>
            </a:r>
          </a:p>
          <a:p>
            <a:pPr lvl="1"/>
            <a:r>
              <a:t>Extensions</a:t>
            </a:r>
          </a:p>
          <a:p>
            <a:pPr lvl="2"/>
            <a:r>
              <a:t>Rate random subsets and/or more than two raters</a:t>
            </a:r>
          </a:p>
          <a:p>
            <a:pPr lvl="1"/>
            <a:r>
              <a:t>Used for researcher evaluations only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Take a break for more questions</a:t>
            </a:r>
          </a:p>
        </p:txBody>
      </p:sp>
      <p:sp>
        <p:nvSpPr>
          <p:cNvPr id="3" name="Content Placeholder 2"/>
          <p:cNvSpPr>
            <a:spLocks noGrp="1"/>
          </p:cNvSpPr>
          <p:nvPr>
            <p:ph idx="1"/>
          </p:nvPr>
        </p:nvSpPr>
        <p:spPr/>
        <p:txBody>
          <a:bodyPr/>
          <a:lstStyle/>
          <a:p>
            <a:pPr lvl="1"/>
            <a:r>
              <a:t>What have you learned so far.</a:t>
            </a:r>
          </a:p>
          <a:p>
            <a:pPr lvl="2"/>
            <a:r>
              <a:t>Test-retest measures of reliability</a:t>
            </a:r>
          </a:p>
          <a:p>
            <a:pPr lvl="2"/>
            <a:r>
              <a:t>Inter-rater reliability</a:t>
            </a:r>
          </a:p>
          <a:p>
            <a:pPr lvl="1"/>
            <a:r>
              <a:t>What is coming next</a:t>
            </a:r>
          </a:p>
          <a:p>
            <a:pPr lvl="2"/>
            <a:r>
              <a:t>Measures of internal consistency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Parallel forms</a:t>
            </a:r>
          </a:p>
        </p:txBody>
      </p:sp>
      <p:sp>
        <p:nvSpPr>
          <p:cNvPr id="3" name="Content Placeholder 2"/>
          <p:cNvSpPr>
            <a:spLocks noGrp="1"/>
          </p:cNvSpPr>
          <p:nvPr>
            <p:ph idx="1"/>
          </p:nvPr>
        </p:nvSpPr>
        <p:spPr/>
        <p:txBody>
          <a:bodyPr/>
          <a:lstStyle/>
          <a:p>
            <a:pPr lvl="1"/>
            <a:r>
              <a:t>“No man ever steps in the same river twice, for it’s not the same river and he’s not the same man.”</a:t>
            </a:r>
          </a:p>
          <a:p>
            <a:pPr lvl="2"/>
            <a:r>
              <a:t>Heraclitus</a:t>
            </a:r>
          </a:p>
          <a:p>
            <a:pPr lvl="1"/>
            <a:r>
              <a:t>Used when you can’t run the same measurement twice.</a:t>
            </a:r>
          </a:p>
          <a:p>
            <a:pPr lvl="2"/>
            <a:r>
              <a:t>Change the question order</a:t>
            </a:r>
          </a:p>
          <a:p>
            <a:pPr lvl="2"/>
            <a:r>
              <a:t>Minor changes to the wording</a:t>
            </a:r>
          </a:p>
          <a:p>
            <a:pPr lvl="1"/>
            <a:r>
              <a:t>Only used for composite measures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Outline</a:t>
            </a:r>
          </a:p>
        </p:txBody>
      </p:sp>
      <p:sp>
        <p:nvSpPr>
          <p:cNvPr id="3" name="Content Placeholder 2"/>
          <p:cNvSpPr>
            <a:spLocks noGrp="1"/>
          </p:cNvSpPr>
          <p:nvPr>
            <p:ph idx="1"/>
          </p:nvPr>
        </p:nvSpPr>
        <p:spPr/>
        <p:txBody>
          <a:bodyPr/>
          <a:lstStyle/>
          <a:p>
            <a:pPr lvl="1"/>
            <a:r>
              <a:t>Two dichotomies of measurement</a:t>
            </a:r>
          </a:p>
          <a:p>
            <a:pPr lvl="2"/>
            <a:r>
              <a:t>Patient Reported Outcomes versus Subjective researcher evaluations</a:t>
            </a:r>
          </a:p>
          <a:p>
            <a:pPr lvl="2"/>
            <a:r>
              <a:t>Single measurements versus Composite scores</a:t>
            </a:r>
          </a:p>
          <a:p>
            <a:pPr lvl="1"/>
            <a:r>
              <a:t>Different approaches for reliability and validity</a:t>
            </a:r>
          </a:p>
          <a:p>
            <a:pPr lvl="2"/>
            <a:r>
              <a:t>When you can NOT use a particular approach.</a:t>
            </a:r>
          </a:p>
          <a:p>
            <a:pPr lvl="1"/>
            <a:r>
              <a:t>Four case studies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Split half reliability</a:t>
            </a:r>
          </a:p>
        </p:txBody>
      </p:sp>
      <p:sp>
        <p:nvSpPr>
          <p:cNvPr id="3" name="Content Placeholder 2"/>
          <p:cNvSpPr>
            <a:spLocks noGrp="1"/>
          </p:cNvSpPr>
          <p:nvPr>
            <p:ph idx="1"/>
          </p:nvPr>
        </p:nvSpPr>
        <p:spPr/>
        <p:txBody>
          <a:bodyPr/>
          <a:lstStyle/>
          <a:p>
            <a:pPr lvl="1"/>
            <a:r>
              <a:t>Split into halves, correlated</a:t>
            </a:r>
          </a:p>
          <a:p>
            <a:pPr lvl="2"/>
            <a:r>
              <a:t>Odd-even split</a:t>
            </a:r>
          </a:p>
          <a:p>
            <a:pPr lvl="2"/>
            <a:r>
              <a:t>Random split</a:t>
            </a:r>
          </a:p>
          <a:p>
            <a:pPr lvl="1"/>
            <a:r>
              <a:t>Brown-Spearman adjustement</a:t>
            </a:r>
          </a:p>
          <a:p>
            <a:pPr lvl="1"/>
            <a:r>
              <a:t>Only used for composite measurements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Kuder-Richardson 20 (KR-20)</a:t>
            </a:r>
          </a:p>
        </p:txBody>
      </p:sp>
      <p:sp>
        <p:nvSpPr>
          <p:cNvPr id="3" name="Content Placeholder 2"/>
          <p:cNvSpPr>
            <a:spLocks noGrp="1"/>
          </p:cNvSpPr>
          <p:nvPr>
            <p:ph idx="1"/>
          </p:nvPr>
        </p:nvSpPr>
        <p:spPr/>
        <p:txBody>
          <a:bodyPr/>
          <a:lstStyle/>
          <a:p>
            <a:pPr lvl="1"/>
            <a:r>
              <a:t>Only for composite measures with binary items</a:t>
            </a:r>
          </a:p>
          <a:p>
            <a:pPr lvl="1"/>
            <a:r>
              <a:t>Measures inter-item correlation</a:t>
            </a:r>
          </a:p>
          <a:p>
            <a:pPr lvl="2"/>
            <a:r>
              <a:t>Compared to independent items</a:t>
            </a:r>
          </a:p>
          <a:p>
            <a:pPr lvl="2"/>
            <a:r>
              <a:t>Small KR-20 implies poor split half correlations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Cronbach’s alpha</a:t>
            </a:r>
          </a:p>
        </p:txBody>
      </p:sp>
      <p:sp>
        <p:nvSpPr>
          <p:cNvPr id="3" name="Content Placeholder 2"/>
          <p:cNvSpPr>
            <a:spLocks noGrp="1"/>
          </p:cNvSpPr>
          <p:nvPr>
            <p:ph idx="1"/>
          </p:nvPr>
        </p:nvSpPr>
        <p:spPr/>
        <p:txBody>
          <a:bodyPr/>
          <a:lstStyle/>
          <a:p>
            <a:pPr lvl="1"/>
            <a:r>
              <a:t>Used for composite measurements with continuous items</a:t>
            </a:r>
          </a:p>
          <a:p>
            <a:pPr lvl="1"/>
            <a:r>
              <a:t>Measures inter-item correlation</a:t>
            </a:r>
          </a:p>
          <a:p>
            <a:pPr lvl="2"/>
            <a:r>
              <a:t>Compared to independent items</a:t>
            </a:r>
          </a:p>
          <a:p>
            <a:pPr lvl="2"/>
            <a:r>
              <a:t>Small Cronbach’s alpha implies poor split half correlations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Practical guidance on reliability</a:t>
            </a:r>
          </a:p>
        </p:txBody>
      </p:sp>
      <p:sp>
        <p:nvSpPr>
          <p:cNvPr id="3" name="Content Placeholder 2"/>
          <p:cNvSpPr>
            <a:spLocks noGrp="1"/>
          </p:cNvSpPr>
          <p:nvPr>
            <p:ph idx="1"/>
          </p:nvPr>
        </p:nvSpPr>
        <p:spPr/>
        <p:txBody>
          <a:bodyPr/>
          <a:lstStyle/>
          <a:p>
            <a:pPr lvl="1"/>
            <a:r>
              <a:t>Is there previous literature?</a:t>
            </a:r>
          </a:p>
          <a:p>
            <a:pPr lvl="2"/>
            <a:r>
              <a:t>Report their reliability coefficients</a:t>
            </a:r>
          </a:p>
          <a:p>
            <a:pPr lvl="1"/>
            <a:r>
              <a:t>Is your setting similar?</a:t>
            </a:r>
          </a:p>
          <a:p>
            <a:pPr lvl="2"/>
            <a:r>
              <a:t>Different demographics?</a:t>
            </a:r>
          </a:p>
          <a:p>
            <a:pPr lvl="2"/>
            <a:r>
              <a:t>Different cultural norms?</a:t>
            </a:r>
          </a:p>
          <a:p>
            <a:pPr lvl="2"/>
            <a:r>
              <a:t>Different literacy?</a:t>
            </a:r>
          </a:p>
          <a:p>
            <a:pPr lvl="2"/>
            <a:r>
              <a:t>Different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Time for more questions</a:t>
            </a:r>
          </a:p>
        </p:txBody>
      </p:sp>
      <p:sp>
        <p:nvSpPr>
          <p:cNvPr id="3" name="Content Placeholder 2"/>
          <p:cNvSpPr>
            <a:spLocks noGrp="1"/>
          </p:cNvSpPr>
          <p:nvPr>
            <p:ph idx="1"/>
          </p:nvPr>
        </p:nvSpPr>
        <p:spPr/>
        <p:txBody>
          <a:bodyPr/>
          <a:lstStyle/>
          <a:p>
            <a:pPr lvl="1"/>
            <a:r>
              <a:t>What have you learned so far.</a:t>
            </a:r>
          </a:p>
          <a:p>
            <a:pPr lvl="2"/>
            <a:r>
              <a:t>Measures of internal consistency</a:t>
            </a:r>
          </a:p>
          <a:p>
            <a:pPr lvl="2"/>
            <a:r>
              <a:t>Practical advice about reliability</a:t>
            </a:r>
          </a:p>
          <a:p>
            <a:pPr lvl="1"/>
            <a:r>
              <a:t>What is coming next</a:t>
            </a:r>
          </a:p>
          <a:p>
            <a:pPr lvl="2"/>
            <a:r>
              <a:t>Measurement validity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Measurement Validity</a:t>
            </a:r>
          </a:p>
        </p:txBody>
      </p:sp>
      <p:sp>
        <p:nvSpPr>
          <p:cNvPr id="3" name="Content Placeholder 2"/>
          <p:cNvSpPr>
            <a:spLocks noGrp="1"/>
          </p:cNvSpPr>
          <p:nvPr>
            <p:ph idx="1"/>
          </p:nvPr>
        </p:nvSpPr>
        <p:spPr/>
        <p:txBody>
          <a:bodyPr/>
          <a:lstStyle/>
          <a:p>
            <a:pPr lvl="1"/>
            <a:r>
              <a:t>Reliability by itself is not enough.</a:t>
            </a:r>
          </a:p>
          <a:p>
            <a:pPr lvl="2"/>
            <a:r>
              <a:t>Consistent measures of the “wrong thing” is bad</a:t>
            </a:r>
          </a:p>
          <a:p>
            <a:pPr lvl="1"/>
            <a:r>
              <a:t>Examples of the wrong thing</a:t>
            </a:r>
          </a:p>
          <a:p>
            <a:pPr lvl="2"/>
            <a:r>
              <a:t>Measuring anxiety instead of stress</a:t>
            </a:r>
          </a:p>
          <a:p>
            <a:pPr lvl="2"/>
            <a:r>
              <a:t>Measuring transient changes in a patient’s mood rather than chronic depression</a:t>
            </a:r>
          </a:p>
          <a:p>
            <a:pPr lvl="1"/>
            <a:r>
              <a:t>Reliability is a pre-requisite for validity</a:t>
            </a:r>
          </a:p>
          <a:p>
            <a:pPr lvl="1"/>
            <a:r>
              <a:t>Validity is a journey and not a destination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measurement validity</a:t>
            </a:r>
          </a:p>
        </p:txBody>
      </p:sp>
      <p:sp>
        <p:nvSpPr>
          <p:cNvPr id="3" name="Content Placeholder 2"/>
          <p:cNvSpPr>
            <a:spLocks noGrp="1"/>
          </p:cNvSpPr>
          <p:nvPr>
            <p:ph idx="1"/>
          </p:nvPr>
        </p:nvSpPr>
        <p:spPr/>
        <p:txBody>
          <a:bodyPr/>
          <a:lstStyle/>
          <a:p>
            <a:pPr lvl="1"/>
            <a:r>
              <a:t>Validity is the degree to which a measure measures that which it was intended to measure</a:t>
            </a:r>
          </a:p>
          <a:p>
            <a:pPr lvl="1"/>
            <a:r>
              <a:t>Types of validity</a:t>
            </a:r>
          </a:p>
          <a:p>
            <a:pPr lvl="2"/>
            <a:r>
              <a:t>Face/content validity</a:t>
            </a:r>
          </a:p>
          <a:p>
            <a:pPr lvl="2"/>
            <a:r>
              <a:t>Response process validity</a:t>
            </a:r>
          </a:p>
          <a:p>
            <a:pPr lvl="2"/>
            <a:r>
              <a:t>Criterion validity</a:t>
            </a:r>
          </a:p>
          <a:p>
            <a:pPr lvl="2"/>
            <a:r>
              <a:t>Construct validity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Face validity and content validity</a:t>
            </a:r>
          </a:p>
        </p:txBody>
      </p:sp>
      <p:sp>
        <p:nvSpPr>
          <p:cNvPr id="3" name="Content Placeholder 2"/>
          <p:cNvSpPr>
            <a:spLocks noGrp="1"/>
          </p:cNvSpPr>
          <p:nvPr>
            <p:ph idx="1"/>
          </p:nvPr>
        </p:nvSpPr>
        <p:spPr/>
        <p:txBody>
          <a:bodyPr/>
          <a:lstStyle/>
          <a:p>
            <a:pPr lvl="1"/>
            <a:r>
              <a:t>Only used for composite measures</a:t>
            </a:r>
          </a:p>
          <a:p>
            <a:pPr lvl="1"/>
            <a:r>
              <a:t>Face validity</a:t>
            </a:r>
          </a:p>
          <a:p>
            <a:pPr lvl="2"/>
            <a:r>
              <a:t>Opinions from your patients</a:t>
            </a:r>
          </a:p>
          <a:p>
            <a:pPr lvl="2"/>
            <a:r>
              <a:t>Subjective and unquantifiable</a:t>
            </a:r>
          </a:p>
          <a:p>
            <a:pPr lvl="1"/>
            <a:r>
              <a:t>Content validity</a:t>
            </a:r>
          </a:p>
          <a:p>
            <a:pPr lvl="2"/>
            <a:r>
              <a:t>Opinions from experts</a:t>
            </a:r>
          </a:p>
          <a:p>
            <a:pPr lvl="2"/>
            <a:r>
              <a:t>Also subjective and unquantifiable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Response process evidence</a:t>
            </a:r>
          </a:p>
        </p:txBody>
      </p:sp>
      <p:sp>
        <p:nvSpPr>
          <p:cNvPr id="3" name="Content Placeholder 2"/>
          <p:cNvSpPr>
            <a:spLocks noGrp="1"/>
          </p:cNvSpPr>
          <p:nvPr>
            <p:ph idx="1"/>
          </p:nvPr>
        </p:nvSpPr>
        <p:spPr/>
        <p:txBody>
          <a:bodyPr/>
          <a:lstStyle/>
          <a:p>
            <a:pPr lvl="1"/>
            <a:r>
              <a:t>Observe the process</a:t>
            </a:r>
          </a:p>
          <a:p>
            <a:pPr lvl="2"/>
            <a:r>
              <a:t>Watch as patients fill out the form, monitor response times</a:t>
            </a:r>
          </a:p>
          <a:p>
            <a:pPr lvl="2"/>
            <a:r>
              <a:t>Ask questions along the way, encourage them to think aloud</a:t>
            </a:r>
          </a:p>
          <a:p>
            <a:pPr lvl="1"/>
            <a:r>
              <a:t>Supplement with interview</a:t>
            </a:r>
          </a:p>
          <a:p>
            <a:pPr lvl="1"/>
            <a:r>
              <a:t>Goal is to identify Confusion, misunderstandings, language issues</a:t>
            </a:r>
          </a:p>
          <a:p>
            <a:pPr lvl="1"/>
            <a:r>
              <a:t>Used only for composite measures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Take another break for questions</a:t>
            </a:r>
          </a:p>
        </p:txBody>
      </p:sp>
      <p:sp>
        <p:nvSpPr>
          <p:cNvPr id="3" name="Content Placeholder 2"/>
          <p:cNvSpPr>
            <a:spLocks noGrp="1"/>
          </p:cNvSpPr>
          <p:nvPr>
            <p:ph idx="1"/>
          </p:nvPr>
        </p:nvSpPr>
        <p:spPr/>
        <p:txBody>
          <a:bodyPr/>
          <a:lstStyle/>
          <a:p>
            <a:pPr lvl="1"/>
            <a:r>
              <a:t>What have you learned</a:t>
            </a:r>
          </a:p>
          <a:p>
            <a:pPr lvl="2"/>
            <a:r>
              <a:t>General concept of validity</a:t>
            </a:r>
          </a:p>
          <a:p>
            <a:pPr lvl="2"/>
            <a:r>
              <a:t>Face and content validity</a:t>
            </a:r>
          </a:p>
          <a:p>
            <a:pPr lvl="2"/>
            <a:r>
              <a:t>Response process evidence</a:t>
            </a:r>
          </a:p>
          <a:p>
            <a:pPr lvl="1"/>
            <a:r>
              <a:t>What’s coming up</a:t>
            </a:r>
          </a:p>
          <a:p>
            <a:pPr lvl="2"/>
            <a:r>
              <a:t>Criterion validity</a:t>
            </a:r>
          </a:p>
          <a:p>
            <a:pPr lvl="2"/>
            <a:r>
              <a:t>Construct validity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Measurement quotes (1 of 2)</a:t>
            </a:r>
          </a:p>
        </p:txBody>
      </p:sp>
      <p:sp>
        <p:nvSpPr>
          <p:cNvPr id="3" name="Content Placeholder 2"/>
          <p:cNvSpPr>
            <a:spLocks noGrp="1"/>
          </p:cNvSpPr>
          <p:nvPr>
            <p:ph idx="1"/>
          </p:nvPr>
        </p:nvSpPr>
        <p:spPr/>
        <p:txBody>
          <a:bodyPr/>
          <a:lstStyle/>
          <a:p>
            <a:pPr lvl="1"/>
            <a: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t>Sir Josiah Stamp, as quoted on </a:t>
            </a:r>
            <a:r>
              <a:rPr>
                <a:hlinkClick r:id="rId3"/>
              </a:rPr>
              <a:t>Quotetab</a:t>
            </a:r>
            <a: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Criterion validity</a:t>
            </a:r>
          </a:p>
        </p:txBody>
      </p:sp>
      <p:sp>
        <p:nvSpPr>
          <p:cNvPr id="3" name="Content Placeholder 2"/>
          <p:cNvSpPr>
            <a:spLocks noGrp="1"/>
          </p:cNvSpPr>
          <p:nvPr>
            <p:ph idx="1"/>
          </p:nvPr>
        </p:nvSpPr>
        <p:spPr/>
        <p:txBody>
          <a:bodyPr/>
          <a:lstStyle/>
          <a:p>
            <a:pPr lvl="1"/>
            <a:r>
              <a:t>Comparison to external criterion</a:t>
            </a:r>
          </a:p>
          <a:p>
            <a:pPr lvl="2"/>
            <a:r>
              <a:t>Represents “truth”</a:t>
            </a:r>
          </a:p>
          <a:p>
            <a:pPr lvl="2"/>
            <a:r>
              <a:t>Not always available</a:t>
            </a:r>
          </a:p>
          <a:p>
            <a:pPr lvl="1"/>
            <a:r>
              <a:t>Predictive evidence</a:t>
            </a:r>
          </a:p>
          <a:p>
            <a:pPr lvl="2"/>
            <a:r>
              <a:t>Measurement in the future</a:t>
            </a:r>
          </a:p>
          <a:p>
            <a:pPr lvl="2"/>
            <a:r>
              <a:t>Be careful about dropouts</a:t>
            </a:r>
          </a:p>
          <a:p>
            <a:pPr lvl="1"/>
            <a:r>
              <a:t>Concurrent evidence</a:t>
            </a:r>
          </a:p>
          <a:p>
            <a:pPr lvl="2"/>
            <a:r>
              <a:t>Measured at the same time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Construct validity</a:t>
            </a:r>
          </a:p>
        </p:txBody>
      </p:sp>
      <p:sp>
        <p:nvSpPr>
          <p:cNvPr id="3" name="Content Placeholder 2"/>
          <p:cNvSpPr>
            <a:spLocks noGrp="1"/>
          </p:cNvSpPr>
          <p:nvPr>
            <p:ph idx="1"/>
          </p:nvPr>
        </p:nvSpPr>
        <p:spPr/>
        <p:txBody>
          <a:bodyPr/>
          <a:lstStyle/>
          <a:p>
            <a:pPr lvl="1"/>
            <a:r>
              <a:t>No direct measure of the truth exists</a:t>
            </a:r>
          </a:p>
          <a:p>
            <a:pPr lvl="1"/>
            <a:r>
              <a:t>Define associations consistent with your constuct</a:t>
            </a:r>
          </a:p>
          <a:p>
            <a:pPr lvl="2"/>
            <a:r>
              <a:t>Does your measurement show the expected association?</a:t>
            </a:r>
          </a:p>
          <a:p>
            <a:pPr lvl="2"/>
            <a:r>
              <a:t>Known as convergent evidence</a:t>
            </a:r>
          </a:p>
          <a:p>
            <a:pPr lvl="1"/>
            <a:r>
              <a:t>Define non-associations with your construct</a:t>
            </a:r>
          </a:p>
          <a:p>
            <a:pPr lvl="2"/>
            <a:r>
              <a:t>Does your measurement also show non-association?</a:t>
            </a:r>
          </a:p>
          <a:p>
            <a:pPr lvl="2"/>
            <a:r>
              <a:t>Known as discriminant or divergent evidence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Factor analysis as a form of validation</a:t>
            </a:r>
          </a:p>
        </p:txBody>
      </p:sp>
      <p:sp>
        <p:nvSpPr>
          <p:cNvPr id="3" name="Content Placeholder 2"/>
          <p:cNvSpPr>
            <a:spLocks noGrp="1"/>
          </p:cNvSpPr>
          <p:nvPr>
            <p:ph idx="1"/>
          </p:nvPr>
        </p:nvSpPr>
        <p:spPr/>
        <p:txBody>
          <a:bodyPr/>
          <a:lstStyle/>
          <a:p>
            <a:pPr lvl="1"/>
            <a:r>
              <a:t>Establish unidimensionality</a:t>
            </a:r>
          </a:p>
          <a:p>
            <a:pPr lvl="1"/>
            <a:r>
              <a:t>Scale purification</a:t>
            </a:r>
          </a:p>
          <a:p>
            <a:pPr lvl="1"/>
            <a:r>
              <a:t>Exploratory versus confirmatory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Stop here</a:t>
            </a:r>
          </a:p>
        </p:txBody>
      </p:sp>
      <p:sp>
        <p:nvSpPr>
          <p:cNvPr id="3" name="Content Placeholder 2"/>
          <p:cNvSpPr>
            <a:spLocks noGrp="1"/>
          </p:cNvSpPr>
          <p:nvPr>
            <p:ph idx="1"/>
          </p:nvPr>
        </p:nvSpPr>
        <p:spPr/>
        <p:txBody>
          <a:bodyPr/>
          <a:lstStyle/>
          <a:p>
            <a:pPr lvl="1"/>
            <a:r>
              <a:t>What have you learned so far?</a:t>
            </a:r>
          </a:p>
          <a:p>
            <a:pPr lvl="2"/>
            <a:r>
              <a:t>Criterion validity</a:t>
            </a:r>
          </a:p>
          <a:p>
            <a:pPr lvl="2"/>
            <a:r>
              <a:t>Construct validity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#1 - NES</a:t>
            </a:r>
          </a:p>
        </p:txBody>
      </p:sp>
      <p:pic>
        <p:nvPicPr>
          <p:cNvPr id="3" name="Picture 1" descr="../images/nes-magnified.png"/>
          <p:cNvPicPr>
            <a:picLocks noGrp="1" noChangeAspect="1"/>
          </p:cNvPicPr>
          <p:nvPr/>
        </p:nvPicPr>
        <p:blipFill>
          <a:blip r:embed="rId3"/>
          <a:stretch>
            <a:fillRect/>
          </a:stretch>
        </p:blipFill>
        <p:spPr bwMode="auto">
          <a:xfrm>
            <a:off x="457200" y="2921000"/>
            <a:ext cx="8229600" cy="13716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NES questionnaire, magnified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#1 - NES</a:t>
            </a:r>
          </a:p>
        </p:txBody>
      </p:sp>
      <p:sp>
        <p:nvSpPr>
          <p:cNvPr id="3" name="Content Placeholder 2"/>
          <p:cNvSpPr>
            <a:spLocks noGrp="1"/>
          </p:cNvSpPr>
          <p:nvPr>
            <p:ph idx="1"/>
          </p:nvPr>
        </p:nvSpPr>
        <p:spPr/>
        <p:txBody>
          <a:bodyPr/>
          <a:lstStyle/>
          <a:p>
            <a:pPr lvl="1"/>
            <a:r>
              <a:t>Reliability - What you can’t do</a:t>
            </a:r>
          </a:p>
          <a:p>
            <a:pPr lvl="2"/>
            <a:r>
              <a:t>Inter-rater reliability</a:t>
            </a:r>
          </a:p>
          <a:p>
            <a:pPr lvl="2"/>
            <a:r>
              <a:t>Cronbach’s alpha</a:t>
            </a:r>
          </a:p>
          <a:p>
            <a:pPr lvl="1"/>
            <a:r>
              <a:t>Reliability - What you can do</a:t>
            </a:r>
          </a:p>
          <a:p>
            <a:pPr lvl="2"/>
            <a:r>
              <a:t>Test-retest reliability</a:t>
            </a:r>
          </a:p>
          <a:p>
            <a:pPr lvl="2"/>
            <a:r>
              <a:t>KR-20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#1 - NES</a:t>
            </a:r>
          </a:p>
        </p:txBody>
      </p:sp>
      <p:sp>
        <p:nvSpPr>
          <p:cNvPr id="3" name="Content Placeholder 2"/>
          <p:cNvSpPr>
            <a:spLocks noGrp="1"/>
          </p:cNvSpPr>
          <p:nvPr>
            <p:ph idx="1"/>
          </p:nvPr>
        </p:nvSpPr>
        <p:spPr/>
        <p:txBody>
          <a:bodyPr/>
          <a:lstStyle/>
          <a:p>
            <a:pPr lvl="1"/>
            <a:r>
              <a:t>Validity - What you can’t do</a:t>
            </a:r>
          </a:p>
          <a:p>
            <a:pPr lvl="2"/>
            <a:r>
              <a:t>Criterion validity</a:t>
            </a:r>
          </a:p>
          <a:p>
            <a:pPr lvl="1"/>
            <a:r>
              <a:t>Validity - What you can do</a:t>
            </a:r>
          </a:p>
          <a:p>
            <a:pPr lvl="2"/>
            <a:r>
              <a:t>Face/content validity</a:t>
            </a:r>
          </a:p>
          <a:p>
            <a:pPr lvl="2"/>
            <a:r>
              <a:t>Response process validity</a:t>
            </a:r>
          </a:p>
          <a:p>
            <a:pPr lvl="2"/>
            <a:r>
              <a:t>Factor analysis</a:t>
            </a:r>
          </a:p>
          <a:p>
            <a:pPr lvl="2"/>
            <a:r>
              <a:t>Construct validity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#2 - Pain scale</a:t>
            </a:r>
          </a:p>
        </p:txBody>
      </p:sp>
      <p:pic>
        <p:nvPicPr>
          <p:cNvPr id="3" name="Picture 1" descr="../images/pain-scale.png"/>
          <p:cNvPicPr>
            <a:picLocks noGrp="1" noChangeAspect="1"/>
          </p:cNvPicPr>
          <p:nvPr/>
        </p:nvPicPr>
        <p:blipFill>
          <a:blip r:embed="rId3"/>
          <a:stretch>
            <a:fillRect/>
          </a:stretch>
        </p:blipFill>
        <p:spPr bwMode="auto">
          <a:xfrm>
            <a:off x="635000" y="1600200"/>
            <a:ext cx="7874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Pain scale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#2 - Pain scale</a:t>
            </a:r>
          </a:p>
        </p:txBody>
      </p:sp>
      <p:sp>
        <p:nvSpPr>
          <p:cNvPr id="3" name="Content Placeholder 2"/>
          <p:cNvSpPr>
            <a:spLocks noGrp="1"/>
          </p:cNvSpPr>
          <p:nvPr>
            <p:ph idx="1"/>
          </p:nvPr>
        </p:nvSpPr>
        <p:spPr/>
        <p:txBody>
          <a:bodyPr/>
          <a:lstStyle/>
          <a:p>
            <a:pPr lvl="1"/>
            <a:r>
              <a:t>Reliability - What you can’t do</a:t>
            </a:r>
          </a:p>
          <a:p>
            <a:pPr lvl="2"/>
            <a:r>
              <a:t>Inter-rater reliability</a:t>
            </a:r>
          </a:p>
          <a:p>
            <a:pPr lvl="2"/>
            <a:r>
              <a:t>Cronbach’s alpha</a:t>
            </a:r>
          </a:p>
          <a:p>
            <a:pPr lvl="2"/>
            <a:r>
              <a:t>KR-20</a:t>
            </a:r>
          </a:p>
          <a:p>
            <a:pPr lvl="1"/>
            <a:r>
              <a:t>Reliability - What you can do</a:t>
            </a:r>
          </a:p>
          <a:p>
            <a:pPr lvl="2"/>
            <a:r>
              <a:t>Test-retest reliability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#2 - Pain scale</a:t>
            </a:r>
          </a:p>
        </p:txBody>
      </p:sp>
      <p:sp>
        <p:nvSpPr>
          <p:cNvPr id="3" name="Content Placeholder 2"/>
          <p:cNvSpPr>
            <a:spLocks noGrp="1"/>
          </p:cNvSpPr>
          <p:nvPr>
            <p:ph idx="1"/>
          </p:nvPr>
        </p:nvSpPr>
        <p:spPr/>
        <p:txBody>
          <a:bodyPr/>
          <a:lstStyle/>
          <a:p>
            <a:pPr lvl="1"/>
            <a:r>
              <a:t>Validity - What you can’t do</a:t>
            </a:r>
          </a:p>
          <a:p>
            <a:pPr lvl="2"/>
            <a:r>
              <a:t>Face/content validity</a:t>
            </a:r>
          </a:p>
          <a:p>
            <a:pPr lvl="2"/>
            <a:r>
              <a:t>Response process validity</a:t>
            </a:r>
          </a:p>
          <a:p>
            <a:pPr lvl="2"/>
            <a:r>
              <a:t>Criterion validity</a:t>
            </a:r>
          </a:p>
          <a:p>
            <a:pPr lvl="2"/>
            <a:r>
              <a:t>Factor analysis</a:t>
            </a:r>
          </a:p>
          <a:p>
            <a:pPr lvl="1"/>
            <a:r>
              <a:t>Validity - What you can do</a:t>
            </a:r>
          </a:p>
          <a:p>
            <a:pPr lvl="2"/>
            <a:r>
              <a:t>Construct validity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Measurement quotes (2 of 2)</a:t>
            </a:r>
          </a:p>
        </p:txBody>
      </p:sp>
      <p:sp>
        <p:nvSpPr>
          <p:cNvPr id="3" name="Content Placeholder 2"/>
          <p:cNvSpPr>
            <a:spLocks noGrp="1"/>
          </p:cNvSpPr>
          <p:nvPr>
            <p:ph idx="1"/>
          </p:nvPr>
        </p:nvSpPr>
        <p:spPr/>
        <p:txBody>
          <a:bodyPr/>
          <a:lstStyle/>
          <a:p>
            <a:pPr lvl="1"/>
            <a:r>
              <a:t>“only scientists are arrogant enough to think that they always observe with rigorous and objective scrutiny”</a:t>
            </a:r>
          </a:p>
          <a:p>
            <a:pPr lvl="2"/>
            <a:r>
              <a:t>Stephen Jay Gould, The Mismeasure of Man, page 36.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#3 - Apgar score</a:t>
            </a:r>
          </a:p>
        </p:txBody>
      </p:sp>
      <p:pic>
        <p:nvPicPr>
          <p:cNvPr id="3" name="Picture 1" descr="../images/apgar.png"/>
          <p:cNvPicPr>
            <a:picLocks noGrp="1" noChangeAspect="1"/>
          </p:cNvPicPr>
          <p:nvPr/>
        </p:nvPicPr>
        <p:blipFill>
          <a:blip r:embed="rId3"/>
          <a:stretch>
            <a:fillRect/>
          </a:stretch>
        </p:blipFill>
        <p:spPr bwMode="auto">
          <a:xfrm>
            <a:off x="1511300" y="1600200"/>
            <a:ext cx="6121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Apgar score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#3 - Apgar score</a:t>
            </a:r>
          </a:p>
        </p:txBody>
      </p:sp>
      <p:sp>
        <p:nvSpPr>
          <p:cNvPr id="3" name="Content Placeholder 2"/>
          <p:cNvSpPr>
            <a:spLocks noGrp="1"/>
          </p:cNvSpPr>
          <p:nvPr>
            <p:ph idx="1"/>
          </p:nvPr>
        </p:nvSpPr>
        <p:spPr/>
        <p:txBody>
          <a:bodyPr/>
          <a:lstStyle/>
          <a:p>
            <a:pPr lvl="1"/>
            <a:r>
              <a:t>Reliability - What you can’t do</a:t>
            </a:r>
          </a:p>
          <a:p>
            <a:pPr lvl="2"/>
            <a:r>
              <a:t>Test-retest reliability</a:t>
            </a:r>
          </a:p>
          <a:p>
            <a:pPr lvl="2"/>
            <a:r>
              <a:t>KR-20</a:t>
            </a:r>
          </a:p>
          <a:p>
            <a:pPr lvl="1"/>
            <a:r>
              <a:t>Reliability - What you can do</a:t>
            </a:r>
          </a:p>
          <a:p>
            <a:pPr lvl="2"/>
            <a:r>
              <a:t>Inter-rater reliability</a:t>
            </a:r>
          </a:p>
          <a:p>
            <a:pPr lvl="2"/>
            <a:r>
              <a:t>Cronbach’s alpha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#3 - Apgar score</a:t>
            </a:r>
          </a:p>
        </p:txBody>
      </p:sp>
      <p:sp>
        <p:nvSpPr>
          <p:cNvPr id="3" name="Content Placeholder 2"/>
          <p:cNvSpPr>
            <a:spLocks noGrp="1"/>
          </p:cNvSpPr>
          <p:nvPr>
            <p:ph idx="1"/>
          </p:nvPr>
        </p:nvSpPr>
        <p:spPr/>
        <p:txBody>
          <a:bodyPr/>
          <a:lstStyle/>
          <a:p>
            <a:pPr lvl="1"/>
            <a:r>
              <a:t>Validity - What you can’t do</a:t>
            </a:r>
          </a:p>
          <a:p>
            <a:pPr lvl="2"/>
            <a:r>
              <a:t>Construct validity</a:t>
            </a:r>
          </a:p>
          <a:p>
            <a:pPr lvl="1"/>
            <a:r>
              <a:t>Validity - What you can do</a:t>
            </a:r>
          </a:p>
          <a:p>
            <a:pPr lvl="2"/>
            <a:r>
              <a:t>Face/content validity</a:t>
            </a:r>
          </a:p>
          <a:p>
            <a:pPr lvl="2"/>
            <a:r>
              <a:t>Response process validity</a:t>
            </a:r>
          </a:p>
          <a:p>
            <a:pPr lvl="2"/>
            <a:r>
              <a:t>Criterion validity</a:t>
            </a:r>
          </a:p>
          <a:p>
            <a:pPr lvl="2"/>
            <a:r>
              <a:t>Factor analysis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#4 - Boston Bowel Prep Score</a:t>
            </a:r>
          </a:p>
        </p:txBody>
      </p:sp>
      <p:pic>
        <p:nvPicPr>
          <p:cNvPr id="3" name="Picture 1" descr="../images/bbps-magnified.png"/>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Excerpt from Lai et al article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#4 - Boston Bowel Prep Score</a:t>
            </a:r>
          </a:p>
        </p:txBody>
      </p:sp>
      <p:sp>
        <p:nvSpPr>
          <p:cNvPr id="3" name="Content Placeholder 2"/>
          <p:cNvSpPr>
            <a:spLocks noGrp="1"/>
          </p:cNvSpPr>
          <p:nvPr>
            <p:ph idx="1"/>
          </p:nvPr>
        </p:nvSpPr>
        <p:spPr/>
        <p:txBody>
          <a:bodyPr/>
          <a:lstStyle/>
          <a:p>
            <a:pPr lvl="1"/>
            <a:r>
              <a:t>Reliability - What you can’t do</a:t>
            </a:r>
          </a:p>
          <a:p>
            <a:pPr lvl="2"/>
            <a:r>
              <a:t>Test-retest reliability</a:t>
            </a:r>
          </a:p>
          <a:p>
            <a:pPr lvl="2"/>
            <a:r>
              <a:t>Cronbach’s alpha</a:t>
            </a:r>
          </a:p>
          <a:p>
            <a:pPr lvl="2"/>
            <a:r>
              <a:t>KR-20</a:t>
            </a:r>
          </a:p>
          <a:p>
            <a:pPr lvl="1"/>
            <a:r>
              <a:t>Reliability - What you can do</a:t>
            </a:r>
          </a:p>
          <a:p>
            <a:pPr lvl="2"/>
            <a:r>
              <a:t>Inter-rater reliability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#4 - Boston Bowel Prep Score</a:t>
            </a:r>
          </a:p>
        </p:txBody>
      </p:sp>
      <p:sp>
        <p:nvSpPr>
          <p:cNvPr id="3" name="Content Placeholder 2"/>
          <p:cNvSpPr>
            <a:spLocks noGrp="1"/>
          </p:cNvSpPr>
          <p:nvPr>
            <p:ph idx="1"/>
          </p:nvPr>
        </p:nvSpPr>
        <p:spPr/>
        <p:txBody>
          <a:bodyPr/>
          <a:lstStyle/>
          <a:p>
            <a:pPr lvl="1"/>
            <a:r>
              <a:t>Validity - What you can’t do</a:t>
            </a:r>
          </a:p>
          <a:p>
            <a:pPr lvl="2"/>
            <a:r>
              <a:t>Construct validity</a:t>
            </a:r>
          </a:p>
          <a:p>
            <a:pPr lvl="2"/>
            <a:r>
              <a:t>Face/content validity</a:t>
            </a:r>
          </a:p>
          <a:p>
            <a:pPr lvl="2"/>
            <a:r>
              <a:t>Response process validity</a:t>
            </a:r>
          </a:p>
          <a:p>
            <a:pPr lvl="1"/>
            <a:r>
              <a:t>Validity - What you can do</a:t>
            </a:r>
          </a:p>
          <a:p>
            <a:pPr lvl="2"/>
            <a:r>
              <a:t>Criterion validity</a:t>
            </a:r>
          </a:p>
          <a:p>
            <a:pPr lvl="2"/>
            <a:r>
              <a:t>Factor analysis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lvl="1"/>
            <a:r>
              <a:t>Different measurements require different approaches</a:t>
            </a:r>
          </a:p>
          <a:p>
            <a:pPr lvl="2"/>
            <a:r>
              <a:t>Self report versus researcher evaluation</a:t>
            </a:r>
          </a:p>
          <a:p>
            <a:pPr lvl="2"/>
            <a:r>
              <a:t>Composite scores versus single items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Measurements that warrant closer scrutiny</a:t>
            </a:r>
          </a:p>
        </p:txBody>
      </p:sp>
      <p:sp>
        <p:nvSpPr>
          <p:cNvPr id="3" name="Content Placeholder 2"/>
          <p:cNvSpPr>
            <a:spLocks noGrp="1"/>
          </p:cNvSpPr>
          <p:nvPr>
            <p:ph idx="1"/>
          </p:nvPr>
        </p:nvSpPr>
        <p:spPr/>
        <p:txBody>
          <a:bodyPr/>
          <a:lstStyle/>
          <a:p>
            <a:pPr lvl="1"/>
            <a:r>
              <a:t>Patient reported outcomes</a:t>
            </a:r>
          </a:p>
          <a:p>
            <a:pPr lvl="2"/>
            <a:r>
              <a:t>Participant report</a:t>
            </a:r>
          </a:p>
          <a:p>
            <a:pPr lvl="1"/>
            <a:r>
              <a:t>Researcher evaluations</a:t>
            </a:r>
          </a:p>
          <a:p>
            <a:pPr lvl="2"/>
            <a:r>
              <a:t>Only when concerned about subjectivity</a:t>
            </a:r>
          </a:p>
          <a:p>
            <a:pPr lvl="1"/>
            <a:r>
              <a:t>Psychological constructs</a:t>
            </a:r>
          </a:p>
          <a:p>
            <a:pPr lvl="1"/>
            <a:r>
              <a:t>Composite scores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#1 - NES</a:t>
            </a:r>
          </a:p>
        </p:txBody>
      </p:sp>
      <p:pic>
        <p:nvPicPr>
          <p:cNvPr id="3" name="Picture 1" descr="../images/nes.png"/>
          <p:cNvPicPr>
            <a:picLocks noGrp="1" noChangeAspect="1"/>
          </p:cNvPicPr>
          <p:nvPr/>
        </p:nvPicPr>
        <p:blipFill>
          <a:blip r:embed="rId3"/>
          <a:stretch>
            <a:fillRect/>
          </a:stretch>
        </p:blipFill>
        <p:spPr bwMode="auto">
          <a:xfrm>
            <a:off x="965200" y="1600200"/>
            <a:ext cx="72136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NES questionnaire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#1 - NES</a:t>
            </a:r>
          </a:p>
        </p:txBody>
      </p:sp>
      <p:pic>
        <p:nvPicPr>
          <p:cNvPr id="3" name="Picture 1" descr="../images/nes-magnified.png"/>
          <p:cNvPicPr>
            <a:picLocks noGrp="1" noChangeAspect="1"/>
          </p:cNvPicPr>
          <p:nvPr/>
        </p:nvPicPr>
        <p:blipFill>
          <a:blip r:embed="rId3"/>
          <a:stretch>
            <a:fillRect/>
          </a:stretch>
        </p:blipFill>
        <p:spPr bwMode="auto">
          <a:xfrm>
            <a:off x="457200" y="2921000"/>
            <a:ext cx="8229600" cy="13716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NES questionnaire, magnified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#2 - Pain scale</a:t>
            </a:r>
          </a:p>
        </p:txBody>
      </p:sp>
      <p:pic>
        <p:nvPicPr>
          <p:cNvPr id="3" name="Picture 1" descr="../images/pain-scale.png"/>
          <p:cNvPicPr>
            <a:picLocks noGrp="1" noChangeAspect="1"/>
          </p:cNvPicPr>
          <p:nvPr/>
        </p:nvPicPr>
        <p:blipFill>
          <a:blip r:embed="rId3"/>
          <a:stretch>
            <a:fillRect/>
          </a:stretch>
        </p:blipFill>
        <p:spPr bwMode="auto">
          <a:xfrm>
            <a:off x="635000" y="1600200"/>
            <a:ext cx="7874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Pain scale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 study #3 - Apgar score</a:t>
            </a:r>
          </a:p>
        </p:txBody>
      </p:sp>
      <p:pic>
        <p:nvPicPr>
          <p:cNvPr id="3" name="Picture 1" descr="../images/apgar.png"/>
          <p:cNvPicPr>
            <a:picLocks noGrp="1" noChangeAspect="1"/>
          </p:cNvPicPr>
          <p:nvPr/>
        </p:nvPicPr>
        <p:blipFill>
          <a:blip r:embed="rId3"/>
          <a:stretch>
            <a:fillRect/>
          </a:stretch>
        </p:blipFill>
        <p:spPr bwMode="auto">
          <a:xfrm>
            <a:off x="1511300" y="1600200"/>
            <a:ext cx="6121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Apgar score</a:t>
            </a:r>
          </a:p>
        </p:txBody>
      </p:sp>
    </p:spTree>
  </p:cSld>
  <p:clrMapOvr>
    <a:masterClrMapping/>
  </p:clrMapOvr>
</p:sld>
</file>

<file path=ppt/theme/theme1.xml><?xml version="1.0" encoding="utf-8"?>
<a:theme xmlns:a="http://schemas.openxmlformats.org/drawingml/2006/main" name="T#015 STSP-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T#015 STSP-PPT-Wide-Template</Template>
  <TotalTime>0</TotalTime>
  <Words>8034</Words>
  <Application>Microsoft Office PowerPoint</Application>
  <PresentationFormat>On-screen Show (4:3)</PresentationFormat>
  <Paragraphs>553</Paragraphs>
  <Slides>46</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T#015 STSP-PPT-Wide-Template</vt:lpstr>
      <vt:lpstr>Practical advice for establishing reliability and validity</vt:lpstr>
      <vt:lpstr>Outline</vt:lpstr>
      <vt:lpstr>Measurement quotes (1 of 2)</vt:lpstr>
      <vt:lpstr>Measurement quotes (2 of 2)</vt:lpstr>
      <vt:lpstr>Measurements that warrant closer scrutiny</vt:lpstr>
      <vt:lpstr>Case study #1 - NES</vt:lpstr>
      <vt:lpstr>Case study #1 - NES</vt:lpstr>
      <vt:lpstr>Case study #2 - Pain scale</vt:lpstr>
      <vt:lpstr>Case study #3 - Apgar score</vt:lpstr>
      <vt:lpstr>Case study #4 - Boston Bowel Prep Score</vt:lpstr>
      <vt:lpstr>Case study #4 - Boston Bowel Prep Score</vt:lpstr>
      <vt:lpstr>Measurement Reliability</vt:lpstr>
      <vt:lpstr>Measurement Reliability</vt:lpstr>
      <vt:lpstr>Stop here for questions</vt:lpstr>
      <vt:lpstr>Indirect measures of the reliability coefficient</vt:lpstr>
      <vt:lpstr>Test-retest reliability (also called repeatability)</vt:lpstr>
      <vt:lpstr>Inter-rater reliability</vt:lpstr>
      <vt:lpstr>Take a break for more questions</vt:lpstr>
      <vt:lpstr>Parallel forms</vt:lpstr>
      <vt:lpstr>Split half reliability</vt:lpstr>
      <vt:lpstr>Kuder-Richardson 20 (KR-20)</vt:lpstr>
      <vt:lpstr>Cronbach’s alpha</vt:lpstr>
      <vt:lpstr>Practical guidance on reliability</vt:lpstr>
      <vt:lpstr>Time for more questions</vt:lpstr>
      <vt:lpstr>Measurement Validity</vt:lpstr>
      <vt:lpstr>Types of measurement validity</vt:lpstr>
      <vt:lpstr>Face validity and content validity</vt:lpstr>
      <vt:lpstr>Response process evidence</vt:lpstr>
      <vt:lpstr>Take another break for questions</vt:lpstr>
      <vt:lpstr>Criterion validity</vt:lpstr>
      <vt:lpstr>Construct validity</vt:lpstr>
      <vt:lpstr>Factor analysis as a form of validation</vt:lpstr>
      <vt:lpstr>Stop here</vt:lpstr>
      <vt:lpstr>Case study #1 - NES</vt:lpstr>
      <vt:lpstr>Case study #1 - NES</vt:lpstr>
      <vt:lpstr>Case study #1 - NES</vt:lpstr>
      <vt:lpstr>Case study #2 - Pain scale</vt:lpstr>
      <vt:lpstr>Case study #2 - Pain scale</vt:lpstr>
      <vt:lpstr>Case study #2 - Pain scale</vt:lpstr>
      <vt:lpstr>Case study #3 - Apgar score</vt:lpstr>
      <vt:lpstr>Case study #3 - Apgar score</vt:lpstr>
      <vt:lpstr>Case study #3 - Apgar score</vt:lpstr>
      <vt:lpstr>Case study #4 - Boston Bowel Prep Score</vt:lpstr>
      <vt:lpstr>Case study #4 - Boston Bowel Prep Score</vt:lpstr>
      <vt:lpstr>Case study #4 - Boston Bowel Prep Score</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advice for establishing reliability and validity</dc:title>
  <dc:creator>Steve Simon</dc:creator>
  <cp:keywords/>
  <cp:lastModifiedBy>Stephen Simon</cp:lastModifiedBy>
  <cp:revision>1</cp:revision>
  <dcterms:created xsi:type="dcterms:W3CDTF">2019-11-12T03:40:14Z</dcterms:created>
  <dcterms:modified xsi:type="dcterms:W3CDTF">2019-11-12T03:41:53Z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