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45"/>
  </p:notesMasterIdLst>
  <p:handoutMasterIdLst>
    <p:handoutMasterId r:id="rId46"/>
  </p:handoutMasterIdLst>
  <p:sldIdLst>
    <p:sldId id="256" r:id="rId2"/>
    <p:sldId id="258" r:id="rId3"/>
    <p:sldId id="259" r:id="rId4"/>
    <p:sldId id="260" r:id="rId5"/>
    <p:sldId id="261" r:id="rId6"/>
    <p:sldId id="266" r:id="rId7"/>
    <p:sldId id="283" r:id="rId8"/>
    <p:sldId id="264" r:id="rId9"/>
    <p:sldId id="265" r:id="rId10"/>
    <p:sldId id="267" r:id="rId11"/>
    <p:sldId id="268" r:id="rId12"/>
    <p:sldId id="269" r:id="rId13"/>
    <p:sldId id="270" r:id="rId14"/>
    <p:sldId id="271" r:id="rId15"/>
    <p:sldId id="272" r:id="rId16"/>
    <p:sldId id="274" r:id="rId17"/>
    <p:sldId id="275" r:id="rId18"/>
    <p:sldId id="276" r:id="rId19"/>
    <p:sldId id="277" r:id="rId20"/>
    <p:sldId id="290" r:id="rId21"/>
    <p:sldId id="289" r:id="rId22"/>
    <p:sldId id="281" r:id="rId23"/>
    <p:sldId id="285" r:id="rId24"/>
    <p:sldId id="295" r:id="rId25"/>
    <p:sldId id="294" r:id="rId26"/>
    <p:sldId id="297" r:id="rId27"/>
    <p:sldId id="293" r:id="rId28"/>
    <p:sldId id="298" r:id="rId29"/>
    <p:sldId id="296" r:id="rId30"/>
    <p:sldId id="310" r:id="rId31"/>
    <p:sldId id="292" r:id="rId32"/>
    <p:sldId id="317" r:id="rId33"/>
    <p:sldId id="291" r:id="rId34"/>
    <p:sldId id="286" r:id="rId35"/>
    <p:sldId id="287" r:id="rId36"/>
    <p:sldId id="288" r:id="rId37"/>
    <p:sldId id="301" r:id="rId38"/>
    <p:sldId id="320" r:id="rId39"/>
    <p:sldId id="302" r:id="rId40"/>
    <p:sldId id="324" r:id="rId41"/>
    <p:sldId id="325" r:id="rId42"/>
    <p:sldId id="305" r:id="rId43"/>
    <p:sldId id="303" r:id="rId44"/>
  </p:sldIdLst>
  <p:sldSz cx="9144000" cy="6858000" type="screen4x3"/>
  <p:notesSz cx="9601200" cy="73152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5">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61A1"/>
    <a:srgbClr val="A2B525"/>
    <a:srgbClr val="00CC00"/>
    <a:srgbClr val="CC0000"/>
    <a:srgbClr val="9966FF"/>
    <a:srgbClr val="FF9933"/>
    <a:srgbClr val="FF6600"/>
    <a:srgbClr val="FF00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8721" autoAdjust="0"/>
    <p:restoredTop sz="80995" autoAdjust="0"/>
  </p:normalViewPr>
  <p:slideViewPr>
    <p:cSldViewPr>
      <p:cViewPr varScale="1">
        <p:scale>
          <a:sx n="97" d="100"/>
          <a:sy n="97" d="100"/>
        </p:scale>
        <p:origin x="738" y="78"/>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70" d="100"/>
          <a:sy n="70" d="100"/>
        </p:scale>
        <p:origin x="-1200" y="-96"/>
      </p:cViewPr>
      <p:guideLst>
        <p:guide orient="horz" pos="2305"/>
        <p:guide pos="302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5027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defTabSz="965200">
              <a:defRPr sz="1300" smtClean="0">
                <a:latin typeface="Arial" charset="0"/>
              </a:defRPr>
            </a:lvl1pPr>
          </a:lstStyle>
          <a:p>
            <a:pPr>
              <a:defRPr/>
            </a:pPr>
            <a:r>
              <a:rPr lang="en-US" altLang="en-US" dirty="0"/>
              <a:t>Data Analysis Brown Bag                                                                             Webinar Title</a:t>
            </a:r>
          </a:p>
        </p:txBody>
      </p:sp>
      <p:sp>
        <p:nvSpPr>
          <p:cNvPr id="27651" name="Rectangle 3"/>
          <p:cNvSpPr>
            <a:spLocks noGrp="1" noChangeArrowheads="1"/>
          </p:cNvSpPr>
          <p:nvPr>
            <p:ph type="dt" sz="quarter" idx="1"/>
          </p:nvPr>
        </p:nvSpPr>
        <p:spPr bwMode="auto">
          <a:xfrm>
            <a:off x="5438775"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algn="r" defTabSz="965200">
              <a:defRPr sz="1300" smtClean="0">
                <a:latin typeface="Arial" charset="0"/>
              </a:defRPr>
            </a:lvl1pPr>
          </a:lstStyle>
          <a:p>
            <a:pPr>
              <a:defRPr/>
            </a:pPr>
            <a:fld id="{DB88BFBB-1031-420A-BB59-219CDDA6B486}" type="datetime1">
              <a:rPr lang="en-US" altLang="en-US"/>
              <a:pPr>
                <a:defRPr/>
              </a:pPr>
              <a:t>9/8/2018</a:t>
            </a:fld>
            <a:endParaRPr lang="en-US" altLang="en-US"/>
          </a:p>
        </p:txBody>
      </p:sp>
      <p:sp>
        <p:nvSpPr>
          <p:cNvPr id="27652" name="Rectangle 4"/>
          <p:cNvSpPr>
            <a:spLocks noGrp="1" noChangeArrowheads="1"/>
          </p:cNvSpPr>
          <p:nvPr>
            <p:ph type="ftr" sz="quarter" idx="2"/>
          </p:nvPr>
        </p:nvSpPr>
        <p:spPr bwMode="auto">
          <a:xfrm>
            <a:off x="-7620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defTabSz="965200">
              <a:defRPr sz="1300" smtClean="0">
                <a:latin typeface="Arial" charset="0"/>
              </a:defRPr>
            </a:lvl1pPr>
          </a:lstStyle>
          <a:p>
            <a:pPr>
              <a:defRPr/>
            </a:pPr>
            <a:r>
              <a:rPr lang="en-US" altLang="en-US" dirty="0"/>
              <a:t>Copyright 2016  Instructor Name     http://TheAnalysisFactor.com</a:t>
            </a:r>
          </a:p>
        </p:txBody>
      </p:sp>
      <p:sp>
        <p:nvSpPr>
          <p:cNvPr id="27653" name="Rectangle 5"/>
          <p:cNvSpPr>
            <a:spLocks noGrp="1" noChangeArrowheads="1"/>
          </p:cNvSpPr>
          <p:nvPr>
            <p:ph type="sldNum" sz="quarter" idx="3"/>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algn="r" defTabSz="965200">
              <a:defRPr sz="1300">
                <a:latin typeface="Arial" charset="0"/>
              </a:defRPr>
            </a:lvl1pPr>
          </a:lstStyle>
          <a:p>
            <a:pPr>
              <a:defRPr/>
            </a:pPr>
            <a:fld id="{92710AE4-A15D-4256-8314-2DD228957BC9}" type="slidenum">
              <a:rPr lang="en-US"/>
              <a:pPr>
                <a:defRPr/>
              </a:pPr>
              <a:t>‹#›</a:t>
            </a:fld>
            <a:endParaRPr lang="en-US"/>
          </a:p>
        </p:txBody>
      </p:sp>
    </p:spTree>
    <p:extLst>
      <p:ext uri="{BB962C8B-B14F-4D97-AF65-F5344CB8AC3E}">
        <p14:creationId xmlns:p14="http://schemas.microsoft.com/office/powerpoint/2010/main" val="2103051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defTabSz="965200">
              <a:defRPr sz="1300" smtClean="0">
                <a:latin typeface="Arial" charset="0"/>
              </a:defRPr>
            </a:lvl1pPr>
          </a:lstStyle>
          <a:p>
            <a:pPr>
              <a:defRPr/>
            </a:pPr>
            <a:r>
              <a:rPr lang="en-US" altLang="en-US"/>
              <a:t>Workshop Title                                                                             Module 1: Module TitleAnalyzing Repeated Measures Data Workshop:  Module 5                               The Linear Mixed Model</a:t>
            </a:r>
          </a:p>
        </p:txBody>
      </p:sp>
      <p:sp>
        <p:nvSpPr>
          <p:cNvPr id="3075" name="Rectangle 3"/>
          <p:cNvSpPr>
            <a:spLocks noGrp="1" noChangeArrowheads="1"/>
          </p:cNvSpPr>
          <p:nvPr>
            <p:ph type="dt" idx="1"/>
          </p:nvPr>
        </p:nvSpPr>
        <p:spPr bwMode="auto">
          <a:xfrm>
            <a:off x="5438775"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algn="r" defTabSz="965200">
              <a:defRPr sz="1300" smtClean="0">
                <a:latin typeface="Arial" charset="0"/>
              </a:defRPr>
            </a:lvl1pPr>
          </a:lstStyle>
          <a:p>
            <a:pPr>
              <a:defRPr/>
            </a:pPr>
            <a:fld id="{B1BE2617-2FD5-405A-BBFD-CCCB6B19B177}" type="datetime1">
              <a:rPr lang="en-US" altLang="en-US"/>
              <a:pPr>
                <a:defRPr/>
              </a:pPr>
              <a:t>9/8/2018</a:t>
            </a:fld>
            <a:endParaRPr lang="en-US" altLang="en-US"/>
          </a:p>
        </p:txBody>
      </p:sp>
      <p:sp>
        <p:nvSpPr>
          <p:cNvPr id="5124" name="Rectangle 4"/>
          <p:cNvSpPr>
            <a:spLocks noGrp="1" noRot="1" noChangeAspect="1" noChangeArrowheads="1" noTextEdit="1"/>
          </p:cNvSpPr>
          <p:nvPr>
            <p:ph type="sldImg" idx="2"/>
          </p:nvPr>
        </p:nvSpPr>
        <p:spPr bwMode="auto">
          <a:xfrm>
            <a:off x="4405313" y="523875"/>
            <a:ext cx="2400300" cy="1800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00075" y="2379663"/>
            <a:ext cx="8701088" cy="446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defTabSz="965200">
              <a:defRPr sz="1300" smtClean="0">
                <a:latin typeface="Arial" charset="0"/>
              </a:defRPr>
            </a:lvl1pPr>
          </a:lstStyle>
          <a:p>
            <a:pPr>
              <a:defRPr/>
            </a:pPr>
            <a:r>
              <a:rPr lang="en-US" altLang="en-US"/>
              <a:t>Copyright 2014  Instructor Name     http://TheAnalysisFactor.comCopyright 2011  The Analysis Factor     http://TheAnalysisFactor.com</a:t>
            </a:r>
          </a:p>
        </p:txBody>
      </p:sp>
      <p:sp>
        <p:nvSpPr>
          <p:cNvPr id="3079" name="Rectangle 7"/>
          <p:cNvSpPr>
            <a:spLocks noGrp="1" noChangeArrowheads="1"/>
          </p:cNvSpPr>
          <p:nvPr>
            <p:ph type="sldNum" sz="quarter" idx="5"/>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algn="r" defTabSz="965200">
              <a:defRPr sz="1300">
                <a:latin typeface="Arial" charset="0"/>
              </a:defRPr>
            </a:lvl1pPr>
          </a:lstStyle>
          <a:p>
            <a:pPr>
              <a:defRPr/>
            </a:pPr>
            <a:fld id="{F461CF3B-2BF3-4395-8B23-204758456D9C}" type="slidenum">
              <a:rPr lang="en-US"/>
              <a:pPr>
                <a:defRPr/>
              </a:pPr>
              <a:t>‹#›</a:t>
            </a:fld>
            <a:endParaRPr lang="en-US"/>
          </a:p>
        </p:txBody>
      </p:sp>
    </p:spTree>
    <p:extLst>
      <p:ext uri="{BB962C8B-B14F-4D97-AF65-F5344CB8AC3E}">
        <p14:creationId xmlns:p14="http://schemas.microsoft.com/office/powerpoint/2010/main" val="645458363"/>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Workshop Title                                                                             Module 1: Module TitleAnalyzing Repeated Measures Data Workshop:  Module 5                               The Linear Mixed Model</a:t>
            </a:r>
          </a:p>
        </p:txBody>
      </p:sp>
      <p:sp>
        <p:nvSpPr>
          <p:cNvPr id="6147" name="Rectangle 6"/>
          <p:cNvSpPr>
            <a:spLocks noGrp="1" noChangeArrowheads="1"/>
          </p:cNvSpPr>
          <p:nvPr>
            <p:ph type="ftr" sz="quarter" idx="4"/>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Copyright 2014  Instructor Name     http://TheAnalysisFactor.comCopyright 2011  The Analysis Factor     http://TheAnalysisFactor.com</a:t>
            </a:r>
          </a:p>
        </p:txBody>
      </p:sp>
      <p:sp>
        <p:nvSpPr>
          <p:cNvPr id="6148" name="Rectangle 7"/>
          <p:cNvSpPr>
            <a:spLocks noGrp="1" noChangeArrowheads="1"/>
          </p:cNvSpPr>
          <p:nvPr>
            <p:ph type="sldNum" sz="quarter" idx="5"/>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063C65FF-0ED8-49F8-A62B-A0DA4418A01E}" type="slidenum">
              <a:rPr lang="en-US" altLang="en-US" smtClean="0">
                <a:latin typeface="Arial" charset="0"/>
              </a:rPr>
              <a:pPr eaLnBrk="1" hangingPunct="1"/>
              <a:t>1</a:t>
            </a:fld>
            <a:endParaRPr lang="en-US" altLang="en-US">
              <a:latin typeface="Arial" charset="0"/>
            </a:endParaRPr>
          </a:p>
        </p:txBody>
      </p:sp>
      <p:sp>
        <p:nvSpPr>
          <p:cNvPr id="6149" name="Rectangle 2"/>
          <p:cNvSpPr txBox="1">
            <a:spLocks noGrp="1" noChangeArrowheads="1"/>
          </p:cNvSpPr>
          <p:nvPr/>
        </p:nvSpPr>
        <p:spPr bwMode="auto">
          <a:xfrm>
            <a:off x="0"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en-US" altLang="en-US" sz="1300"/>
              <a:t>Analyzing Repeated Measures Data Workshop:  Module 5                               The Linear Mixed Model</a:t>
            </a:r>
          </a:p>
        </p:txBody>
      </p:sp>
      <p:sp>
        <p:nvSpPr>
          <p:cNvPr id="6150" name="Rectangle 6"/>
          <p:cNvSpPr txBox="1">
            <a:spLocks noGrp="1" noChangeArrowheads="1"/>
          </p:cNvSpPr>
          <p:nvPr/>
        </p:nvSpPr>
        <p:spPr bwMode="auto">
          <a:xfrm>
            <a:off x="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nchor="b"/>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en-US" altLang="en-US" sz="1300"/>
              <a:t>Copyright 2011  The Analysis Factor     http://TheAnalysisFactor.com</a:t>
            </a:r>
          </a:p>
        </p:txBody>
      </p:sp>
      <p:sp>
        <p:nvSpPr>
          <p:cNvPr id="6151" name="Rectangle 7"/>
          <p:cNvSpPr txBox="1">
            <a:spLocks noGrp="1" noChangeArrowheads="1"/>
          </p:cNvSpPr>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nchor="b"/>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04A9430E-F81A-4F4D-8B78-7357ECE955B9}" type="slidenum">
              <a:rPr lang="en-US" altLang="en-US" sz="1300"/>
              <a:pPr algn="r" eaLnBrk="1" hangingPunct="1">
                <a:spcBef>
                  <a:spcPct val="0"/>
                </a:spcBef>
              </a:pPr>
              <a:t>1</a:t>
            </a:fld>
            <a:endParaRPr lang="en-US" altLang="en-US" sz="1300"/>
          </a:p>
        </p:txBody>
      </p:sp>
      <p:sp>
        <p:nvSpPr>
          <p:cNvPr id="6152" name="Rectangle 2"/>
          <p:cNvSpPr>
            <a:spLocks noGrp="1" noRot="1" noChangeAspect="1" noChangeArrowheads="1" noTextEdit="1"/>
          </p:cNvSpPr>
          <p:nvPr>
            <p:ph type="sldImg"/>
          </p:nvPr>
        </p:nvSpPr>
        <p:spPr>
          <a:ln/>
        </p:spPr>
      </p:sp>
      <p:sp>
        <p:nvSpPr>
          <p:cNvPr id="6153"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A2B525"/>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3"/>
          <p:cNvSpPr>
            <a:spLocks noGrp="1" noChangeArrowheads="1"/>
          </p:cNvSpPr>
          <p:nvPr>
            <p:ph type="ftr" sz="quarter" idx="10"/>
          </p:nvPr>
        </p:nvSpPr>
        <p:spPr/>
        <p:txBody>
          <a:bodyPr/>
          <a:lstStyle>
            <a:lvl1pPr>
              <a:defRPr smtClean="0">
                <a:solidFill>
                  <a:schemeClr val="tx1"/>
                </a:solidFill>
              </a:defRPr>
            </a:lvl1pPr>
          </a:lstStyle>
          <a:p>
            <a:pPr>
              <a:defRPr/>
            </a:pPr>
            <a:r>
              <a:rPr lang="en-US" altLang="en-US"/>
              <a:t>©2016 [Instructor Name]    http://TheAnalysisFactor.com</a:t>
            </a:r>
            <a:endParaRPr lang="en-US" altLang="en-US" dirty="0"/>
          </a:p>
        </p:txBody>
      </p:sp>
      <p:sp>
        <p:nvSpPr>
          <p:cNvPr id="5" name="Rectangle 4"/>
          <p:cNvSpPr>
            <a:spLocks noGrp="1" noChangeArrowheads="1"/>
          </p:cNvSpPr>
          <p:nvPr>
            <p:ph type="sldNum" sz="quarter" idx="11"/>
          </p:nvPr>
        </p:nvSpPr>
        <p:spPr/>
        <p:txBody>
          <a:bodyPr/>
          <a:lstStyle>
            <a:lvl1pPr>
              <a:defRPr/>
            </a:lvl1pPr>
          </a:lstStyle>
          <a:p>
            <a:pPr>
              <a:defRPr/>
            </a:pPr>
            <a:endParaRPr lang="en-US"/>
          </a:p>
          <a:p>
            <a:pPr>
              <a:defRPr/>
            </a:pPr>
            <a:fld id="{DFB504D5-50FC-4D9F-8685-B89CFC4AD607}" type="slidenum">
              <a:rPr lang="en-US"/>
              <a:pPr>
                <a:defRPr/>
              </a:pPr>
              <a:t>‹#›</a:t>
            </a:fld>
            <a:endParaRPr lang="en-US"/>
          </a:p>
        </p:txBody>
      </p:sp>
    </p:spTree>
    <p:extLst>
      <p:ext uri="{BB962C8B-B14F-4D97-AF65-F5344CB8AC3E}">
        <p14:creationId xmlns:p14="http://schemas.microsoft.com/office/powerpoint/2010/main" val="2060407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81000"/>
            <a:ext cx="8229600" cy="609600"/>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lang="en-US" sz="3200" dirty="0" smtClean="0">
                <a:solidFill>
                  <a:srgbClr val="2361A1"/>
                </a:solidFill>
                <a:latin typeface="Calibri" panose="020F0502020204030204" pitchFamily="34" charset="0"/>
                <a:ea typeface="+mn-ea"/>
                <a:cs typeface="+mn-cs"/>
              </a:defRPr>
            </a:lvl1pPr>
          </a:lstStyle>
          <a:p>
            <a:pPr lvl="0"/>
            <a:r>
              <a:rPr lang="en-US" dirty="0"/>
              <a:t>Click to edit title</a:t>
            </a:r>
          </a:p>
        </p:txBody>
      </p:sp>
      <p:sp>
        <p:nvSpPr>
          <p:cNvPr id="3" name="Text Placeholder 2"/>
          <p:cNvSpPr>
            <a:spLocks noGrp="1"/>
          </p:cNvSpPr>
          <p:nvPr>
            <p:ph type="body" idx="1" hasCustomPrompt="1"/>
          </p:nvPr>
        </p:nvSpPr>
        <p:spPr>
          <a:xfrm>
            <a:off x="457200" y="2514600"/>
            <a:ext cx="8229600" cy="2362200"/>
          </a:xfrm>
        </p:spPr>
        <p:txBody>
          <a:bodyPr anchor="t"/>
          <a:lstStyle>
            <a:lvl1pPr marL="0" indent="0">
              <a:buNone/>
              <a:defRPr sz="2000">
                <a:solidFill>
                  <a:srgbClr val="2361A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text</a:t>
            </a:r>
          </a:p>
        </p:txBody>
      </p:sp>
      <p:sp>
        <p:nvSpPr>
          <p:cNvPr id="4" name="Rectangle 3"/>
          <p:cNvSpPr>
            <a:spLocks noGrp="1" noChangeArrowheads="1"/>
          </p:cNvSpPr>
          <p:nvPr>
            <p:ph type="ftr" sz="quarter" idx="10"/>
          </p:nvPr>
        </p:nvSpPr>
        <p:spPr>
          <a:ln/>
        </p:spPr>
        <p:txBody>
          <a:bodyPr/>
          <a:lstStyle>
            <a:lvl1pPr>
              <a:defRPr/>
            </a:lvl1pPr>
          </a:lstStyle>
          <a:p>
            <a:pPr>
              <a:defRPr/>
            </a:pPr>
            <a:r>
              <a:rPr lang="en-US" altLang="en-US"/>
              <a:t>©2016 [Instructor Name]    http://TheAnalysisFactor.com</a:t>
            </a:r>
            <a:endParaRPr lang="en-US" altLang="en-US" dirty="0"/>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a:p>
            <a:pPr>
              <a:defRPr/>
            </a:pPr>
            <a:fld id="{E9A8CBA3-AA2B-46A6-BFA3-DCEBEAAB3F0A}" type="slidenum">
              <a:rPr lang="en-US"/>
              <a:pPr>
                <a:defRPr/>
              </a:pPr>
              <a:t>‹#›</a:t>
            </a:fld>
            <a:endParaRPr lang="en-US"/>
          </a:p>
        </p:txBody>
      </p:sp>
      <p:sp>
        <p:nvSpPr>
          <p:cNvPr id="7" name="Text Placeholder 6"/>
          <p:cNvSpPr>
            <a:spLocks noGrp="1"/>
          </p:cNvSpPr>
          <p:nvPr>
            <p:ph type="body" sz="quarter" idx="12" hasCustomPrompt="1"/>
          </p:nvPr>
        </p:nvSpPr>
        <p:spPr>
          <a:xfrm>
            <a:off x="457200" y="1600200"/>
            <a:ext cx="8229600" cy="533400"/>
          </a:xfrm>
        </p:spPr>
        <p:txBody>
          <a:bodyPr/>
          <a:lstStyle>
            <a:lvl1pPr>
              <a:defRPr/>
            </a:lvl1pPr>
          </a:lstStyle>
          <a:p>
            <a:pPr lvl="0"/>
            <a:r>
              <a:rPr lang="en-US" dirty="0"/>
              <a:t>Click to edit subtitle</a:t>
            </a:r>
          </a:p>
        </p:txBody>
      </p:sp>
    </p:spTree>
    <p:extLst>
      <p:ext uri="{BB962C8B-B14F-4D97-AF65-F5344CB8AC3E}">
        <p14:creationId xmlns:p14="http://schemas.microsoft.com/office/powerpoint/2010/main" val="2096636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2361A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2361A1"/>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2361A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2361A1"/>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a:spLocks noGrp="1" noChangeArrowheads="1"/>
          </p:cNvSpPr>
          <p:nvPr>
            <p:ph type="ftr" sz="quarter" idx="10"/>
          </p:nvPr>
        </p:nvSpPr>
        <p:spPr>
          <a:ln/>
        </p:spPr>
        <p:txBody>
          <a:bodyPr/>
          <a:lstStyle>
            <a:lvl1pPr>
              <a:defRPr/>
            </a:lvl1pPr>
          </a:lstStyle>
          <a:p>
            <a:pPr>
              <a:defRPr/>
            </a:pPr>
            <a:r>
              <a:rPr lang="en-US" altLang="en-US"/>
              <a:t>©2016 [Instructor Name]    http://TheAnalysisFactor.com</a:t>
            </a:r>
          </a:p>
        </p:txBody>
      </p:sp>
      <p:sp>
        <p:nvSpPr>
          <p:cNvPr id="8" name="Rectangle 7"/>
          <p:cNvSpPr>
            <a:spLocks noGrp="1" noChangeArrowheads="1"/>
          </p:cNvSpPr>
          <p:nvPr>
            <p:ph type="sldNum" sz="quarter" idx="11"/>
          </p:nvPr>
        </p:nvSpPr>
        <p:spPr>
          <a:ln/>
        </p:spPr>
        <p:txBody>
          <a:bodyPr/>
          <a:lstStyle>
            <a:lvl1pPr>
              <a:defRPr/>
            </a:lvl1pPr>
          </a:lstStyle>
          <a:p>
            <a:pPr>
              <a:defRPr/>
            </a:pPr>
            <a:endParaRPr lang="en-US"/>
          </a:p>
          <a:p>
            <a:pPr>
              <a:defRPr/>
            </a:pPr>
            <a:fld id="{B1C6F8E8-7735-4E66-B07A-57791EA968C9}" type="slidenum">
              <a:rPr lang="en-US"/>
              <a:pPr>
                <a:defRPr/>
              </a:pPr>
              <a:t>‹#›</a:t>
            </a:fld>
            <a:endParaRPr lang="en-US"/>
          </a:p>
        </p:txBody>
      </p:sp>
    </p:spTree>
    <p:extLst>
      <p:ext uri="{BB962C8B-B14F-4D97-AF65-F5344CB8AC3E}">
        <p14:creationId xmlns:p14="http://schemas.microsoft.com/office/powerpoint/2010/main" val="36212120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 name="Footer Placeholder 5"/>
          <p:cNvSpPr>
            <a:spLocks noGrp="1" noChangeArrowheads="1"/>
          </p:cNvSpPr>
          <p:nvPr>
            <p:ph type="ftr" sz="quarter" idx="3"/>
          </p:nvPr>
        </p:nvSpPr>
        <p:spPr bwMode="auto">
          <a:xfrm>
            <a:off x="457200" y="6245225"/>
            <a:ext cx="76962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200" smtClean="0">
                <a:solidFill>
                  <a:srgbClr val="2361A1"/>
                </a:solidFill>
                <a:latin typeface="Arial" charset="0"/>
              </a:defRPr>
            </a:lvl1pPr>
          </a:lstStyle>
          <a:p>
            <a:pPr>
              <a:defRPr/>
            </a:pPr>
            <a:r>
              <a:rPr lang="en-US" altLang="en-US"/>
              <a:t>©2016 [Instructor Name]    http://TheAnalysisFactor.com</a:t>
            </a:r>
            <a:endParaRPr lang="en-US" altLang="en-US" dirty="0"/>
          </a:p>
        </p:txBody>
      </p:sp>
      <p:sp>
        <p:nvSpPr>
          <p:cNvPr id="7" name="Slide Number Placeholder 6"/>
          <p:cNvSpPr>
            <a:spLocks noGrp="1" noChangeArrowheads="1"/>
          </p:cNvSpPr>
          <p:nvPr>
            <p:ph type="sldNum" sz="quarter" idx="4"/>
          </p:nvPr>
        </p:nvSpPr>
        <p:spPr bwMode="auto">
          <a:xfrm>
            <a:off x="7772400" y="6248400"/>
            <a:ext cx="914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endParaRPr lang="en-US" dirty="0"/>
          </a:p>
          <a:p>
            <a:pPr>
              <a:defRPr/>
            </a:pPr>
            <a:fld id="{E80A5765-4377-4423-94F5-60E3BC7FD3A2}" type="slidenum">
              <a:rPr lang="en-US" smtClean="0">
                <a:solidFill>
                  <a:srgbClr val="2361A1"/>
                </a:solidFill>
              </a:rPr>
              <a:pPr>
                <a:defRPr/>
              </a:pPr>
              <a:t>‹#›</a:t>
            </a:fld>
            <a:endParaRPr lang="en-US" dirty="0">
              <a:solidFill>
                <a:srgbClr val="2361A1"/>
              </a:solidFill>
            </a:endParaRPr>
          </a:p>
        </p:txBody>
      </p:sp>
    </p:spTree>
  </p:cSld>
  <p:clrMap bg1="lt1" tx1="dk1" bg2="lt2" tx2="dk2" accent1="accent1" accent2="accent2" accent3="accent3" accent4="accent4" accent5="accent5" accent6="accent6" hlink="hlink" folHlink="folHlink"/>
  <p:sldLayoutIdLst>
    <p:sldLayoutId id="2147483671" r:id="rId1"/>
    <p:sldLayoutId id="2147483669" r:id="rId2"/>
    <p:sldLayoutId id="2147483670" r:id="rId3"/>
  </p:sldLayoutIdLst>
  <p:hf hdr="0" dt="0"/>
  <p:txStyles>
    <p:titleStyle>
      <a:lvl1pPr algn="l" rtl="0" eaLnBrk="0" fontAlgn="base" hangingPunct="0">
        <a:spcBef>
          <a:spcPct val="0"/>
        </a:spcBef>
        <a:spcAft>
          <a:spcPct val="0"/>
        </a:spcAft>
        <a:defRPr sz="3200">
          <a:solidFill>
            <a:srgbClr val="2361A1"/>
          </a:solidFill>
          <a:latin typeface="Calibri" panose="020F0502020204030204" pitchFamily="34" charset="0"/>
          <a:ea typeface="+mj-ea"/>
          <a:cs typeface="+mj-cs"/>
        </a:defRPr>
      </a:lvl1pPr>
      <a:lvl2pPr algn="l" rtl="0" eaLnBrk="0" fontAlgn="base" hangingPunct="0">
        <a:spcBef>
          <a:spcPct val="0"/>
        </a:spcBef>
        <a:spcAft>
          <a:spcPct val="0"/>
        </a:spcAft>
        <a:defRPr sz="3200">
          <a:solidFill>
            <a:schemeClr val="tx1"/>
          </a:solidFill>
          <a:latin typeface="Arial" charset="0"/>
          <a:cs typeface="Arial" charset="0"/>
        </a:defRPr>
      </a:lvl2pPr>
      <a:lvl3pPr algn="l" rtl="0" eaLnBrk="0" fontAlgn="base" hangingPunct="0">
        <a:spcBef>
          <a:spcPct val="0"/>
        </a:spcBef>
        <a:spcAft>
          <a:spcPct val="0"/>
        </a:spcAft>
        <a:defRPr sz="3200">
          <a:solidFill>
            <a:schemeClr val="tx1"/>
          </a:solidFill>
          <a:latin typeface="Arial" charset="0"/>
          <a:cs typeface="Arial" charset="0"/>
        </a:defRPr>
      </a:lvl3pPr>
      <a:lvl4pPr algn="l" rtl="0" eaLnBrk="0" fontAlgn="base" hangingPunct="0">
        <a:spcBef>
          <a:spcPct val="0"/>
        </a:spcBef>
        <a:spcAft>
          <a:spcPct val="0"/>
        </a:spcAft>
        <a:defRPr sz="3200">
          <a:solidFill>
            <a:schemeClr val="tx1"/>
          </a:solidFill>
          <a:latin typeface="Arial" charset="0"/>
          <a:cs typeface="Arial" charset="0"/>
        </a:defRPr>
      </a:lvl4pPr>
      <a:lvl5pPr algn="l" rtl="0" eaLnBrk="0" fontAlgn="base" hangingPunct="0">
        <a:spcBef>
          <a:spcPct val="0"/>
        </a:spcBef>
        <a:spcAft>
          <a:spcPct val="0"/>
        </a:spcAft>
        <a:defRPr sz="3200">
          <a:solidFill>
            <a:schemeClr val="tx1"/>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defRPr sz="2800">
          <a:solidFill>
            <a:srgbClr val="A2B525"/>
          </a:solidFill>
          <a:latin typeface="Calibri" panose="020F0502020204030204" pitchFamily="34" charset="0"/>
          <a:ea typeface="+mn-ea"/>
          <a:cs typeface="+mn-cs"/>
        </a:defRPr>
      </a:lvl1pPr>
      <a:lvl2pPr marL="742950" indent="-285750" algn="l" rtl="0" eaLnBrk="0" fontAlgn="base" hangingPunct="0">
        <a:spcBef>
          <a:spcPct val="20000"/>
        </a:spcBef>
        <a:spcAft>
          <a:spcPct val="0"/>
        </a:spcAft>
        <a:defRPr sz="2800">
          <a:solidFill>
            <a:srgbClr val="2361A1"/>
          </a:solidFill>
          <a:latin typeface="Calibri" panose="020F0502020204030204" pitchFamily="34" charset="0"/>
          <a:cs typeface="+mn-cs"/>
        </a:defRPr>
      </a:lvl2pPr>
      <a:lvl3pPr marL="1143000" indent="-228600" algn="l" rtl="0" eaLnBrk="0" fontAlgn="base" hangingPunct="0">
        <a:spcBef>
          <a:spcPct val="20000"/>
        </a:spcBef>
        <a:spcAft>
          <a:spcPct val="0"/>
        </a:spcAft>
        <a:defRPr sz="2400">
          <a:solidFill>
            <a:srgbClr val="2361A1"/>
          </a:solidFill>
          <a:latin typeface="Calibri" panose="020F0502020204030204" pitchFamily="34" charset="0"/>
          <a:cs typeface="+mn-cs"/>
        </a:defRPr>
      </a:lvl3pPr>
      <a:lvl4pPr marL="1600200" indent="-228600" algn="l" rtl="0" eaLnBrk="0" fontAlgn="base" hangingPunct="0">
        <a:spcBef>
          <a:spcPct val="20000"/>
        </a:spcBef>
        <a:spcAft>
          <a:spcPct val="0"/>
        </a:spcAft>
        <a:defRPr sz="2000">
          <a:solidFill>
            <a:srgbClr val="2361A1"/>
          </a:solidFill>
          <a:latin typeface="Calibri" panose="020F0502020204030204" pitchFamily="34" charset="0"/>
          <a:cs typeface="+mn-cs"/>
        </a:defRPr>
      </a:lvl4pPr>
      <a:lvl5pPr marL="2057400" indent="-228600" algn="l" rtl="0" eaLnBrk="0" fontAlgn="base" hangingPunct="0">
        <a:spcBef>
          <a:spcPct val="20000"/>
        </a:spcBef>
        <a:spcAft>
          <a:spcPct val="0"/>
        </a:spcAft>
        <a:defRPr sz="2000">
          <a:solidFill>
            <a:srgbClr val="2361A1"/>
          </a:solidFill>
          <a:latin typeface="Calibri" panose="020F0502020204030204" pitchFamily="34"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pmean.com/category/InterestingWebsites.html#DaStLi"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2800">
                <a:solidFill>
                  <a:schemeClr val="folHlink"/>
                </a:solidFill>
                <a:latin typeface="Arial" charset="0"/>
              </a:defRPr>
            </a:lvl1pPr>
            <a:lvl2pPr marL="742950" indent="-285750" eaLnBrk="0" hangingPunct="0">
              <a:spcBef>
                <a:spcPct val="20000"/>
              </a:spcBef>
              <a:defRPr sz="2800">
                <a:solidFill>
                  <a:schemeClr val="tx1"/>
                </a:solidFill>
                <a:latin typeface="Arial" charset="0"/>
              </a:defRPr>
            </a:lvl2pPr>
            <a:lvl3pPr marL="1143000" indent="-228600" eaLnBrk="0" hangingPunct="0">
              <a:spcBef>
                <a:spcPct val="20000"/>
              </a:spcBef>
              <a:defRPr sz="2400">
                <a:solidFill>
                  <a:schemeClr val="tx1"/>
                </a:solidFill>
                <a:latin typeface="Arial" charset="0"/>
              </a:defRPr>
            </a:lvl3pPr>
            <a:lvl4pPr marL="1600200" indent="-228600" eaLnBrk="0" hangingPunct="0">
              <a:spcBef>
                <a:spcPct val="20000"/>
              </a:spcBef>
              <a:defRPr sz="2000">
                <a:solidFill>
                  <a:schemeClr val="tx1"/>
                </a:solidFill>
                <a:latin typeface="Arial" charset="0"/>
              </a:defRPr>
            </a:lvl4pPr>
            <a:lvl5pPr marL="2057400" indent="-228600" eaLnBrk="0" hangingPunct="0">
              <a:spcBef>
                <a:spcPct val="20000"/>
              </a:spcBef>
              <a:defRPr sz="2000">
                <a:solidFill>
                  <a:schemeClr val="tx1"/>
                </a:solidFill>
                <a:latin typeface="Arial" charset="0"/>
              </a:defRPr>
            </a:lvl5pPr>
            <a:lvl6pPr marL="2514600" indent="-228600" eaLnBrk="0" fontAlgn="base" hangingPunct="0">
              <a:spcBef>
                <a:spcPct val="20000"/>
              </a:spcBef>
              <a:spcAft>
                <a:spcPct val="0"/>
              </a:spcAft>
              <a:defRPr sz="2000">
                <a:solidFill>
                  <a:schemeClr val="tx1"/>
                </a:solidFill>
                <a:latin typeface="Arial" charset="0"/>
              </a:defRPr>
            </a:lvl6pPr>
            <a:lvl7pPr marL="2971800" indent="-228600" eaLnBrk="0" fontAlgn="base" hangingPunct="0">
              <a:spcBef>
                <a:spcPct val="20000"/>
              </a:spcBef>
              <a:spcAft>
                <a:spcPct val="0"/>
              </a:spcAft>
              <a:defRPr sz="2000">
                <a:solidFill>
                  <a:schemeClr val="tx1"/>
                </a:solidFill>
                <a:latin typeface="Arial" charset="0"/>
              </a:defRPr>
            </a:lvl7pPr>
            <a:lvl8pPr marL="3429000" indent="-228600" eaLnBrk="0" fontAlgn="base" hangingPunct="0">
              <a:spcBef>
                <a:spcPct val="20000"/>
              </a:spcBef>
              <a:spcAft>
                <a:spcPct val="0"/>
              </a:spcAft>
              <a:defRPr sz="2000">
                <a:solidFill>
                  <a:schemeClr val="tx1"/>
                </a:solidFill>
                <a:latin typeface="Arial" charset="0"/>
              </a:defRPr>
            </a:lvl8pPr>
            <a:lvl9pPr marL="3886200" indent="-228600" eaLnBrk="0" fontAlgn="base" hangingPunct="0">
              <a:spcBef>
                <a:spcPct val="20000"/>
              </a:spcBef>
              <a:spcAft>
                <a:spcPct val="0"/>
              </a:spcAft>
              <a:defRPr sz="2000">
                <a:solidFill>
                  <a:schemeClr val="tx1"/>
                </a:solidFill>
                <a:latin typeface="Arial" charset="0"/>
              </a:defRPr>
            </a:lvl9pPr>
          </a:lstStyle>
          <a:p>
            <a:pPr eaLnBrk="1" hangingPunct="1">
              <a:spcBef>
                <a:spcPct val="0"/>
              </a:spcBef>
            </a:pPr>
            <a:endParaRPr lang="en-US" altLang="en-US" sz="1400">
              <a:solidFill>
                <a:schemeClr val="tx1"/>
              </a:solidFill>
              <a:latin typeface="Calibri" pitchFamily="34" charset="0"/>
            </a:endParaRPr>
          </a:p>
          <a:p>
            <a:pPr eaLnBrk="1" hangingPunct="1">
              <a:spcBef>
                <a:spcPct val="0"/>
              </a:spcBef>
            </a:pPr>
            <a:fld id="{699583FC-596F-401D-8919-B71D0B48ED43}" type="slidenum">
              <a:rPr lang="en-US" altLang="en-US" sz="1400" smtClean="0">
                <a:solidFill>
                  <a:schemeClr val="tx1"/>
                </a:solidFill>
                <a:latin typeface="Calibri" pitchFamily="34" charset="0"/>
              </a:rPr>
              <a:pPr eaLnBrk="1" hangingPunct="1">
                <a:spcBef>
                  <a:spcPct val="0"/>
                </a:spcBef>
              </a:pPr>
              <a:t>1</a:t>
            </a:fld>
            <a:endParaRPr lang="en-US" altLang="en-US" sz="1400">
              <a:solidFill>
                <a:schemeClr val="tx1"/>
              </a:solidFill>
              <a:latin typeface="Calibri" pitchFamily="34" charset="0"/>
            </a:endParaRPr>
          </a:p>
        </p:txBody>
      </p:sp>
      <p:sp>
        <p:nvSpPr>
          <p:cNvPr id="3075" name="Rectangle 2"/>
          <p:cNvSpPr>
            <a:spLocks noGrp="1" noChangeArrowheads="1"/>
          </p:cNvSpPr>
          <p:nvPr>
            <p:ph type="ctrTitle"/>
          </p:nvPr>
        </p:nvSpPr>
        <p:spPr>
          <a:xfrm>
            <a:off x="304800" y="990600"/>
            <a:ext cx="8534400" cy="2651125"/>
          </a:xfrm>
        </p:spPr>
        <p:txBody>
          <a:bodyPr/>
          <a:lstStyle/>
          <a:p>
            <a:pPr eaLnBrk="1" hangingPunct="1"/>
            <a:br>
              <a:rPr lang="en-US" altLang="en-US" sz="2800" dirty="0">
                <a:latin typeface="Calibri" pitchFamily="34" charset="0"/>
                <a:cs typeface="Arial" charset="0"/>
              </a:rPr>
            </a:br>
            <a:br>
              <a:rPr lang="en-US" altLang="en-US" sz="2800" dirty="0">
                <a:latin typeface="Calibri" pitchFamily="34" charset="0"/>
                <a:cs typeface="Arial" charset="0"/>
              </a:rPr>
            </a:br>
            <a:r>
              <a:rPr lang="en-US" dirty="0"/>
              <a:t>An Introduction to Kaplan-Meier Curves</a:t>
            </a:r>
            <a:br>
              <a:rPr lang="en-US" altLang="en-US" dirty="0">
                <a:latin typeface="Calibri" pitchFamily="34" charset="0"/>
                <a:cs typeface="Arial" charset="0"/>
              </a:rPr>
            </a:br>
            <a:endParaRPr lang="en-US" altLang="en-US" sz="2800" dirty="0">
              <a:solidFill>
                <a:srgbClr val="A2B525"/>
              </a:solidFill>
              <a:latin typeface="Calibri" pitchFamily="34" charset="0"/>
              <a:cs typeface="Arial" charset="0"/>
            </a:endParaRPr>
          </a:p>
        </p:txBody>
      </p:sp>
      <p:sp>
        <p:nvSpPr>
          <p:cNvPr id="3076" name="Rectangle 3"/>
          <p:cNvSpPr>
            <a:spLocks noGrp="1" noChangeArrowheads="1"/>
          </p:cNvSpPr>
          <p:nvPr>
            <p:ph type="subTitle" idx="1"/>
          </p:nvPr>
        </p:nvSpPr>
        <p:spPr>
          <a:xfrm>
            <a:off x="1447800" y="4495800"/>
            <a:ext cx="6400800" cy="1219200"/>
          </a:xfrm>
        </p:spPr>
        <p:txBody>
          <a:bodyPr/>
          <a:lstStyle/>
          <a:p>
            <a:pPr algn="r" eaLnBrk="1" hangingPunct="1"/>
            <a:r>
              <a:rPr lang="en-US" altLang="en-US" sz="2400" dirty="0">
                <a:cs typeface="Arial" charset="0"/>
              </a:rPr>
              <a:t>Steve Simon</a:t>
            </a:r>
            <a:r>
              <a:rPr lang="en-US" altLang="en-US" sz="2400" dirty="0">
                <a:solidFill>
                  <a:srgbClr val="A2B525"/>
                </a:solidFill>
                <a:latin typeface="Calibri" pitchFamily="34" charset="0"/>
                <a:cs typeface="Arial" charset="0"/>
              </a:rPr>
              <a:t> for</a:t>
            </a:r>
          </a:p>
        </p:txBody>
      </p:sp>
      <p:pic>
        <p:nvPicPr>
          <p:cNvPr id="307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4953000"/>
            <a:ext cx="23463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altLang="en-US" dirty="0"/>
              <a:t>http://TheAnalysisFactor.com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2)</a:t>
            </a:r>
          </a:p>
        </p:txBody>
      </p:sp>
      <p:sp>
        <p:nvSpPr>
          <p:cNvPr id="3" name="Text Placeholder 2"/>
          <p:cNvSpPr>
            <a:spLocks noGrp="1"/>
          </p:cNvSpPr>
          <p:nvPr>
            <p:ph type="body" idx="1"/>
          </p:nvPr>
        </p:nvSpPr>
        <p:spPr/>
        <p:txBody>
          <a:bodyPr numCol="1"/>
          <a:lstStyle/>
          <a:p>
            <a:r>
              <a:rPr lang="en-US" dirty="0"/>
              <a:t>We clearly have enough data to make several important statements about survival probability. For example, the median survival time is 61 days because roughly half of the flies had died before this day.</a:t>
            </a:r>
          </a:p>
          <a:p>
            <a:endParaRPr lang="en-US" dirty="0"/>
          </a:p>
          <a:p>
            <a:r>
              <a:rPr lang="en-US" dirty="0"/>
              <a:t>By the way, you might be tempted to ignore the ten flies who escaped. But that would seriously bias your results. The median survival time, for example, of the 15 flies who did not escape, for example, is only 54 days which is much smaller than the actual median.</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10</a:t>
            </a:fld>
            <a:endParaRPr lang="en-US"/>
          </a:p>
        </p:txBody>
      </p:sp>
      <p:sp>
        <p:nvSpPr>
          <p:cNvPr id="6" name="Text Placeholder 5"/>
          <p:cNvSpPr>
            <a:spLocks noGrp="1"/>
          </p:cNvSpPr>
          <p:nvPr>
            <p:ph type="body" sz="quarter" idx="12"/>
          </p:nvPr>
        </p:nvSpPr>
        <p:spPr/>
        <p:txBody>
          <a:bodyPr/>
          <a:lstStyle/>
          <a:p>
            <a:r>
              <a:rPr lang="en-US" dirty="0"/>
              <a:t>What you can still estimate</a:t>
            </a:r>
          </a:p>
        </p:txBody>
      </p:sp>
    </p:spTree>
    <p:extLst>
      <p:ext uri="{BB962C8B-B14F-4D97-AF65-F5344CB8AC3E}">
        <p14:creationId xmlns:p14="http://schemas.microsoft.com/office/powerpoint/2010/main" val="1635598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3" name="Text Placeholder 2"/>
          <p:cNvSpPr>
            <a:spLocks noGrp="1"/>
          </p:cNvSpPr>
          <p:nvPr>
            <p:ph type="body" idx="1"/>
          </p:nvPr>
        </p:nvSpPr>
        <p:spPr/>
        <p:txBody>
          <a:bodyPr numCol="1"/>
          <a:lstStyle/>
          <a:p>
            <a:r>
              <a:rPr lang="en-US" dirty="0"/>
              <a:t>Let's look at a third experiment, where the screen cover is left open and all but four of the remaining flies escape. It turns out that those four remaining flies who didn't bug out will allow us to still get reasonable estimates of survival probabilities beyond 70 days. Here is the data and the survival probabilities.</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11</a:t>
            </a:fld>
            <a:endParaRPr lang="en-US"/>
          </a:p>
        </p:txBody>
      </p:sp>
      <p:sp>
        <p:nvSpPr>
          <p:cNvPr id="6" name="Text Placeholder 5"/>
          <p:cNvSpPr>
            <a:spLocks noGrp="1"/>
          </p:cNvSpPr>
          <p:nvPr>
            <p:ph type="body" sz="quarter" idx="12"/>
          </p:nvPr>
        </p:nvSpPr>
        <p:spPr/>
        <p:txBody>
          <a:bodyPr/>
          <a:lstStyle/>
          <a:p>
            <a:r>
              <a:rPr lang="en-US" dirty="0"/>
              <a:t>Another change to the data</a:t>
            </a:r>
          </a:p>
        </p:txBody>
      </p:sp>
    </p:spTree>
    <p:extLst>
      <p:ext uri="{BB962C8B-B14F-4D97-AF65-F5344CB8AC3E}">
        <p14:creationId xmlns:p14="http://schemas.microsoft.com/office/powerpoint/2010/main" val="3500808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3" name="Text Placeholder 2"/>
          <p:cNvSpPr>
            <a:spLocks noGrp="1"/>
          </p:cNvSpPr>
          <p:nvPr>
            <p:ph type="body" idx="1"/>
          </p:nvPr>
        </p:nvSpPr>
        <p:spPr/>
        <p:txBody>
          <a:bodyPr numCol="4"/>
          <a:lstStyle/>
          <a:p>
            <a:r>
              <a:rPr lang="en-US" dirty="0"/>
              <a:t> 37 96%</a:t>
            </a:r>
            <a:br>
              <a:rPr lang="en-US" dirty="0"/>
            </a:br>
            <a:r>
              <a:rPr lang="en-US" dirty="0"/>
              <a:t> 40 92%</a:t>
            </a:r>
            <a:br>
              <a:rPr lang="en-US" dirty="0"/>
            </a:br>
            <a:r>
              <a:rPr lang="en-US" dirty="0"/>
              <a:t> 43 88%</a:t>
            </a:r>
            <a:br>
              <a:rPr lang="en-US" dirty="0"/>
            </a:br>
            <a:r>
              <a:rPr lang="en-US" dirty="0"/>
              <a:t> 44 84%</a:t>
            </a:r>
            <a:br>
              <a:rPr lang="en-US" dirty="0"/>
            </a:br>
            <a:r>
              <a:rPr lang="en-US" dirty="0"/>
              <a:t> 45 80%</a:t>
            </a:r>
            <a:br>
              <a:rPr lang="en-US" dirty="0"/>
            </a:br>
            <a:r>
              <a:rPr lang="en-US" dirty="0"/>
              <a:t> 47 76%</a:t>
            </a:r>
            <a:br>
              <a:rPr lang="en-US" dirty="0"/>
            </a:br>
            <a:r>
              <a:rPr lang="en-US" dirty="0"/>
              <a:t> 49 72%</a:t>
            </a:r>
            <a:br>
              <a:rPr lang="en-US" dirty="0"/>
            </a:br>
            <a:r>
              <a:rPr lang="en-US" dirty="0"/>
              <a:t> 54 68%</a:t>
            </a:r>
            <a:br>
              <a:rPr lang="en-US" dirty="0"/>
            </a:br>
            <a:r>
              <a:rPr lang="en-US" dirty="0"/>
              <a:t> 56 64%</a:t>
            </a:r>
            <a:br>
              <a:rPr lang="en-US" dirty="0"/>
            </a:br>
            <a:r>
              <a:rPr lang="en-US" dirty="0"/>
              <a:t> 58 60%</a:t>
            </a:r>
            <a:br>
              <a:rPr lang="en-US" dirty="0"/>
            </a:br>
            <a:r>
              <a:rPr lang="en-US" dirty="0"/>
              <a:t> 59 56%</a:t>
            </a:r>
            <a:br>
              <a:rPr lang="en-US" dirty="0"/>
            </a:br>
            <a:r>
              <a:rPr lang="en-US" dirty="0"/>
              <a:t> 60 52%</a:t>
            </a:r>
            <a:br>
              <a:rPr lang="en-US" dirty="0"/>
            </a:br>
            <a:r>
              <a:rPr lang="en-US" dirty="0"/>
              <a:t> 61 48%</a:t>
            </a:r>
            <a:br>
              <a:rPr lang="en-US" dirty="0"/>
            </a:br>
            <a:r>
              <a:rPr lang="en-US" dirty="0"/>
              <a:t> 62 44%</a:t>
            </a:r>
            <a:br>
              <a:rPr lang="en-US" dirty="0"/>
            </a:br>
            <a:r>
              <a:rPr lang="en-US" dirty="0"/>
              <a:t> 68 40%</a:t>
            </a:r>
            <a:br>
              <a:rPr lang="en-US" dirty="0"/>
            </a:br>
            <a:r>
              <a:rPr lang="en-US" dirty="0"/>
              <a:t> 70+ ?</a:t>
            </a:r>
            <a:br>
              <a:rPr lang="en-US" dirty="0"/>
            </a:br>
            <a:r>
              <a:rPr lang="en-US" dirty="0"/>
              <a:t> 71 30%</a:t>
            </a:r>
            <a:br>
              <a:rPr lang="en-US" dirty="0"/>
            </a:br>
            <a:r>
              <a:rPr lang="en-US" dirty="0"/>
              <a:t> 70+ ?</a:t>
            </a:r>
            <a:br>
              <a:rPr lang="en-US" dirty="0"/>
            </a:br>
            <a:r>
              <a:rPr lang="en-US" dirty="0"/>
              <a:t> 70+ ?</a:t>
            </a:r>
            <a:br>
              <a:rPr lang="en-US" dirty="0"/>
            </a:br>
            <a:r>
              <a:rPr lang="en-US" dirty="0"/>
              <a:t> 75 20%</a:t>
            </a:r>
            <a:br>
              <a:rPr lang="en-US" dirty="0"/>
            </a:br>
            <a:r>
              <a:rPr lang="en-US" dirty="0"/>
              <a:t> 70+ ?</a:t>
            </a:r>
            <a:br>
              <a:rPr lang="en-US" dirty="0"/>
            </a:br>
            <a:r>
              <a:rPr lang="en-US" dirty="0"/>
              <a:t> 70+ ?</a:t>
            </a:r>
            <a:br>
              <a:rPr lang="en-US" dirty="0"/>
            </a:br>
            <a:r>
              <a:rPr lang="en-US" dirty="0"/>
              <a:t> 89 10%</a:t>
            </a:r>
            <a:br>
              <a:rPr lang="en-US" dirty="0"/>
            </a:br>
            <a:r>
              <a:rPr lang="en-US" dirty="0"/>
              <a:t> 70+ ?</a:t>
            </a:r>
            <a:br>
              <a:rPr lang="en-US" dirty="0"/>
            </a:br>
            <a:r>
              <a:rPr lang="en-US" dirty="0"/>
              <a:t> 96  0% </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12</a:t>
            </a:fld>
            <a:endParaRPr lang="en-US"/>
          </a:p>
        </p:txBody>
      </p:sp>
      <p:sp>
        <p:nvSpPr>
          <p:cNvPr id="6" name="Text Placeholder 5"/>
          <p:cNvSpPr>
            <a:spLocks noGrp="1"/>
          </p:cNvSpPr>
          <p:nvPr>
            <p:ph type="body" sz="quarter" idx="12"/>
          </p:nvPr>
        </p:nvSpPr>
        <p:spPr/>
        <p:txBody>
          <a:bodyPr/>
          <a:lstStyle/>
          <a:p>
            <a:r>
              <a:rPr lang="en-US" dirty="0"/>
              <a:t>Here are the estimated survival probabilities</a:t>
            </a:r>
          </a:p>
        </p:txBody>
      </p:sp>
    </p:spTree>
    <p:extLst>
      <p:ext uri="{BB962C8B-B14F-4D97-AF65-F5344CB8AC3E}">
        <p14:creationId xmlns:p14="http://schemas.microsoft.com/office/powerpoint/2010/main" val="575067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13</a:t>
            </a:fld>
            <a:endParaRPr lang="en-US"/>
          </a:p>
        </p:txBody>
      </p:sp>
      <p:sp>
        <p:nvSpPr>
          <p:cNvPr id="6" name="Text Placeholder 5"/>
          <p:cNvSpPr>
            <a:spLocks noGrp="1"/>
          </p:cNvSpPr>
          <p:nvPr>
            <p:ph type="body" sz="quarter" idx="12"/>
          </p:nvPr>
        </p:nvSpPr>
        <p:spPr/>
        <p:txBody>
          <a:bodyPr/>
          <a:lstStyle/>
          <a:p>
            <a:r>
              <a:rPr lang="en-US" dirty="0"/>
              <a:t>Here is a graph of the survival probabilities</a:t>
            </a:r>
          </a:p>
        </p:txBody>
      </p:sp>
      <p:pic>
        <p:nvPicPr>
          <p:cNvPr id="3074" name="Picture 2" descr="http://www.pmean.com/08/images/Simple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1427" y="2425921"/>
            <a:ext cx="4947745" cy="3526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958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Introduction to Kaplan-Meier Curves</a:t>
            </a:r>
          </a:p>
        </p:txBody>
      </p:sp>
      <p:sp>
        <p:nvSpPr>
          <p:cNvPr id="3" name="Text Placeholder 2"/>
          <p:cNvSpPr>
            <a:spLocks noGrp="1"/>
          </p:cNvSpPr>
          <p:nvPr>
            <p:ph type="body" idx="1"/>
          </p:nvPr>
        </p:nvSpPr>
        <p:spPr/>
        <p:txBody>
          <a:bodyPr numCol="1"/>
          <a:lstStyle/>
          <a:p>
            <a:r>
              <a:rPr lang="en-US" dirty="0"/>
              <a:t>What you do with the six escaped flies is to allocate their survival probabilities equally among the four flies who didn't bug out. This places a great responsibility among each of those four remaining flies since each one is now responsible for 10% of the remaining survival probability, their original 4% plus 6% more which represents a fourth of the 24% survival probability that was lost with the six escaping flies.</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14</a:t>
            </a:fld>
            <a:endParaRPr lang="en-US"/>
          </a:p>
        </p:txBody>
      </p:sp>
      <p:sp>
        <p:nvSpPr>
          <p:cNvPr id="6" name="Text Placeholder 5"/>
          <p:cNvSpPr>
            <a:spLocks noGrp="1"/>
          </p:cNvSpPr>
          <p:nvPr>
            <p:ph type="body" sz="quarter" idx="12"/>
          </p:nvPr>
        </p:nvSpPr>
        <p:spPr/>
        <p:txBody>
          <a:bodyPr/>
          <a:lstStyle/>
          <a:p>
            <a:r>
              <a:rPr lang="en-US" dirty="0"/>
              <a:t>Fruit fly data (round 3)</a:t>
            </a:r>
          </a:p>
        </p:txBody>
      </p:sp>
    </p:spTree>
    <p:extLst>
      <p:ext uri="{BB962C8B-B14F-4D97-AF65-F5344CB8AC3E}">
        <p14:creationId xmlns:p14="http://schemas.microsoft.com/office/powerpoint/2010/main" val="1770233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3" name="Text Placeholder 2"/>
          <p:cNvSpPr>
            <a:spLocks noGrp="1"/>
          </p:cNvSpPr>
          <p:nvPr>
            <p:ph type="body" idx="1"/>
          </p:nvPr>
        </p:nvSpPr>
        <p:spPr/>
        <p:txBody>
          <a:bodyPr numCol="1"/>
          <a:lstStyle/>
          <a:p>
            <a:r>
              <a:rPr lang="en-US" dirty="0"/>
              <a:t>If the censoring mechanism were somehow related to survival prognosis, then you would have the possibility of serious bias in your estimates. Suppose for example, that only the toughest of flies (those with the most days left in their short lives) would have been able to escape. The flies destined to kick the bucket on days 70, 71, 72, and 73, were already on their deathbeds and unable to fly at all, much less make a difficult escape. Then these censored values would not be randomly interspersed among the remaining survival times, but would constitute some of the larger values. But since these larger values would remain unobserved, you would underestimate survival probabilities beyond the 70th day.</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15</a:t>
            </a:fld>
            <a:endParaRPr lang="en-US"/>
          </a:p>
        </p:txBody>
      </p:sp>
      <p:sp>
        <p:nvSpPr>
          <p:cNvPr id="6" name="Text Placeholder 5"/>
          <p:cNvSpPr>
            <a:spLocks noGrp="1"/>
          </p:cNvSpPr>
          <p:nvPr>
            <p:ph type="body" sz="quarter" idx="12"/>
          </p:nvPr>
        </p:nvSpPr>
        <p:spPr/>
        <p:txBody>
          <a:bodyPr/>
          <a:lstStyle/>
          <a:p>
            <a:r>
              <a:rPr lang="en-US" dirty="0"/>
              <a:t>Informative censoring</a:t>
            </a:r>
          </a:p>
        </p:txBody>
      </p:sp>
    </p:spTree>
    <p:extLst>
      <p:ext uri="{BB962C8B-B14F-4D97-AF65-F5344CB8AC3E}">
        <p14:creationId xmlns:p14="http://schemas.microsoft.com/office/powerpoint/2010/main" val="200865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16</a:t>
            </a:fld>
            <a:endParaRPr lang="en-US"/>
          </a:p>
        </p:txBody>
      </p:sp>
      <p:sp>
        <p:nvSpPr>
          <p:cNvPr id="6" name="Text Placeholder 5"/>
          <p:cNvSpPr>
            <a:spLocks noGrp="1"/>
          </p:cNvSpPr>
          <p:nvPr>
            <p:ph type="body" sz="quarter" idx="12"/>
          </p:nvPr>
        </p:nvSpPr>
        <p:spPr/>
        <p:txBody>
          <a:bodyPr/>
          <a:lstStyle/>
          <a:p>
            <a:r>
              <a:rPr lang="en-US" dirty="0"/>
              <a:t>Interpretation: 50th percentile = 61</a:t>
            </a:r>
          </a:p>
        </p:txBody>
      </p:sp>
      <p:pic>
        <p:nvPicPr>
          <p:cNvPr id="4098" name="Picture 2" descr="http://www.pmean.com/08/images/Simple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2342569"/>
            <a:ext cx="5181600" cy="3693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462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17</a:t>
            </a:fld>
            <a:endParaRPr lang="en-US"/>
          </a:p>
        </p:txBody>
      </p:sp>
      <p:sp>
        <p:nvSpPr>
          <p:cNvPr id="6" name="Text Placeholder 5"/>
          <p:cNvSpPr>
            <a:spLocks noGrp="1"/>
          </p:cNvSpPr>
          <p:nvPr>
            <p:ph type="body" sz="quarter" idx="12"/>
          </p:nvPr>
        </p:nvSpPr>
        <p:spPr/>
        <p:txBody>
          <a:bodyPr/>
          <a:lstStyle/>
          <a:p>
            <a:r>
              <a:rPr lang="en-US" dirty="0"/>
              <a:t>Interpretation: 80 week survival probability = 20%</a:t>
            </a:r>
          </a:p>
        </p:txBody>
      </p:sp>
      <p:pic>
        <p:nvPicPr>
          <p:cNvPr id="5122" name="Picture 2" descr="http://www.pmean.com/08/images/Simple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2339941"/>
            <a:ext cx="5181600" cy="3693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99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 calculation of Kaplan-Meier curve</a:t>
            </a:r>
          </a:p>
        </p:txBody>
      </p:sp>
      <p:sp>
        <p:nvSpPr>
          <p:cNvPr id="3" name="Text Placeholder 2"/>
          <p:cNvSpPr>
            <a:spLocks noGrp="1"/>
          </p:cNvSpPr>
          <p:nvPr>
            <p:ph type="body" idx="1"/>
          </p:nvPr>
        </p:nvSpPr>
        <p:spPr/>
        <p:txBody>
          <a:bodyPr numCol="1"/>
          <a:lstStyle/>
          <a:p>
            <a:endParaRPr lang="en-US" dirty="0"/>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18</a:t>
            </a:fld>
            <a:endParaRPr lang="en-US"/>
          </a:p>
        </p:txBody>
      </p:sp>
      <p:sp>
        <p:nvSpPr>
          <p:cNvPr id="6" name="Text Placeholder 5"/>
          <p:cNvSpPr>
            <a:spLocks noGrp="1"/>
          </p:cNvSpPr>
          <p:nvPr>
            <p:ph type="body" sz="quarter" idx="12"/>
          </p:nvPr>
        </p:nvSpPr>
        <p:spPr/>
        <p:txBody>
          <a:bodyPr/>
          <a:lstStyle/>
          <a:p>
            <a:r>
              <a:rPr lang="en-US" dirty="0"/>
              <a:t>Table 2.1 of Hosmer, </a:t>
            </a:r>
            <a:r>
              <a:rPr lang="en-US" dirty="0" err="1"/>
              <a:t>Lemeshow</a:t>
            </a:r>
            <a:r>
              <a:rPr lang="en-US" dirty="0"/>
              <a:t>, and May</a:t>
            </a:r>
          </a:p>
        </p:txBody>
      </p:sp>
      <p:pic>
        <p:nvPicPr>
          <p:cNvPr id="8" name="Picture 7">
            <a:extLst>
              <a:ext uri="{FF2B5EF4-FFF2-40B4-BE49-F238E27FC236}">
                <a16:creationId xmlns:a16="http://schemas.microsoft.com/office/drawing/2014/main" id="{148AF32C-92B2-4BB1-9F06-73AC1F9D7E28}"/>
              </a:ext>
            </a:extLst>
          </p:cNvPr>
          <p:cNvPicPr>
            <a:picLocks noChangeAspect="1"/>
          </p:cNvPicPr>
          <p:nvPr/>
        </p:nvPicPr>
        <p:blipFill>
          <a:blip r:embed="rId2"/>
          <a:stretch>
            <a:fillRect/>
          </a:stretch>
        </p:blipFill>
        <p:spPr>
          <a:xfrm>
            <a:off x="488879" y="2514600"/>
            <a:ext cx="2552700" cy="2667000"/>
          </a:xfrm>
          <a:prstGeom prst="rect">
            <a:avLst/>
          </a:prstGeom>
        </p:spPr>
      </p:pic>
    </p:spTree>
    <p:extLst>
      <p:ext uri="{BB962C8B-B14F-4D97-AF65-F5344CB8AC3E}">
        <p14:creationId xmlns:p14="http://schemas.microsoft.com/office/powerpoint/2010/main" val="920492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 calculation of Kaplan-Meier curve</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19</a:t>
            </a:fld>
            <a:endParaRPr lang="en-US"/>
          </a:p>
        </p:txBody>
      </p:sp>
      <p:sp>
        <p:nvSpPr>
          <p:cNvPr id="6" name="Text Placeholder 5"/>
          <p:cNvSpPr>
            <a:spLocks noGrp="1"/>
          </p:cNvSpPr>
          <p:nvPr>
            <p:ph type="body" sz="quarter" idx="12"/>
          </p:nvPr>
        </p:nvSpPr>
        <p:spPr/>
        <p:txBody>
          <a:bodyPr/>
          <a:lstStyle/>
          <a:p>
            <a:r>
              <a:rPr lang="en-US" dirty="0"/>
              <a:t>Calculate number at risk (</a:t>
            </a:r>
            <a:r>
              <a:rPr lang="en-US" dirty="0" err="1"/>
              <a:t>ni</a:t>
            </a:r>
            <a:r>
              <a:rPr lang="en-US" dirty="0"/>
              <a:t>) and deaths (di) at time=</a:t>
            </a:r>
            <a:r>
              <a:rPr lang="en-US" dirty="0" err="1"/>
              <a:t>i</a:t>
            </a:r>
            <a:r>
              <a:rPr lang="en-US" dirty="0"/>
              <a:t>. </a:t>
            </a:r>
          </a:p>
        </p:txBody>
      </p:sp>
      <p:pic>
        <p:nvPicPr>
          <p:cNvPr id="8" name="Picture 7">
            <a:extLst>
              <a:ext uri="{FF2B5EF4-FFF2-40B4-BE49-F238E27FC236}">
                <a16:creationId xmlns:a16="http://schemas.microsoft.com/office/drawing/2014/main" id="{997F2816-8DDE-4679-9177-6ADBB26C9F6C}"/>
              </a:ext>
            </a:extLst>
          </p:cNvPr>
          <p:cNvPicPr>
            <a:picLocks noChangeAspect="1"/>
          </p:cNvPicPr>
          <p:nvPr/>
        </p:nvPicPr>
        <p:blipFill>
          <a:blip r:embed="rId2"/>
          <a:stretch>
            <a:fillRect/>
          </a:stretch>
        </p:blipFill>
        <p:spPr>
          <a:xfrm>
            <a:off x="477748" y="2505075"/>
            <a:ext cx="4000500" cy="2752725"/>
          </a:xfrm>
          <a:prstGeom prst="rect">
            <a:avLst/>
          </a:prstGeom>
        </p:spPr>
      </p:pic>
    </p:spTree>
    <p:extLst>
      <p:ext uri="{BB962C8B-B14F-4D97-AF65-F5344CB8AC3E}">
        <p14:creationId xmlns:p14="http://schemas.microsoft.com/office/powerpoint/2010/main" val="2973840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Introduction to Kaplan-Meier Curves</a:t>
            </a:r>
          </a:p>
        </p:txBody>
      </p:sp>
      <p:sp>
        <p:nvSpPr>
          <p:cNvPr id="3" name="Text Placeholder 2"/>
          <p:cNvSpPr>
            <a:spLocks noGrp="1"/>
          </p:cNvSpPr>
          <p:nvPr>
            <p:ph type="body" idx="1"/>
          </p:nvPr>
        </p:nvSpPr>
        <p:spPr/>
        <p:txBody>
          <a:bodyPr/>
          <a:lstStyle/>
          <a:p>
            <a:r>
              <a:rPr lang="en-US" dirty="0"/>
              <a:t>Survival data models provide interpretation of data representing the time until an event occurs. In many situations, the event is death, but it can also represent the time to other bad events such as cancer relapse or failure of a medical device. It can also be used to denote time to positive events such as pregnancy. Often patients are lost to follow-up prior to death, but you can still use the information about them while they were in your study to better estimate the survival probability over time.</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a:t>
            </a:fld>
            <a:endParaRPr lang="en-US"/>
          </a:p>
        </p:txBody>
      </p:sp>
      <p:sp>
        <p:nvSpPr>
          <p:cNvPr id="6" name="Text Placeholder 5"/>
          <p:cNvSpPr>
            <a:spLocks noGrp="1"/>
          </p:cNvSpPr>
          <p:nvPr>
            <p:ph type="body" sz="quarter" idx="12"/>
          </p:nvPr>
        </p:nvSpPr>
        <p:spPr/>
        <p:txBody>
          <a:bodyPr/>
          <a:lstStyle/>
          <a:p>
            <a:r>
              <a:rPr lang="en-US" dirty="0"/>
              <a:t>Abstract</a:t>
            </a:r>
          </a:p>
        </p:txBody>
      </p:sp>
    </p:spTree>
    <p:extLst>
      <p:ext uri="{BB962C8B-B14F-4D97-AF65-F5344CB8AC3E}">
        <p14:creationId xmlns:p14="http://schemas.microsoft.com/office/powerpoint/2010/main" val="3091858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 calculation of Kaplan-Meier curve</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20</a:t>
            </a:fld>
            <a:endParaRPr lang="en-US"/>
          </a:p>
        </p:txBody>
      </p:sp>
      <p:sp>
        <p:nvSpPr>
          <p:cNvPr id="6" name="Text Placeholder 5"/>
          <p:cNvSpPr>
            <a:spLocks noGrp="1"/>
          </p:cNvSpPr>
          <p:nvPr>
            <p:ph type="body" sz="quarter" idx="12"/>
          </p:nvPr>
        </p:nvSpPr>
        <p:spPr/>
        <p:txBody>
          <a:bodyPr/>
          <a:lstStyle/>
          <a:p>
            <a:r>
              <a:rPr lang="en-US" dirty="0"/>
              <a:t>Calculate the conditional probability of survival. </a:t>
            </a:r>
          </a:p>
        </p:txBody>
      </p:sp>
      <p:pic>
        <p:nvPicPr>
          <p:cNvPr id="3" name="Picture 2">
            <a:extLst>
              <a:ext uri="{FF2B5EF4-FFF2-40B4-BE49-F238E27FC236}">
                <a16:creationId xmlns:a16="http://schemas.microsoft.com/office/drawing/2014/main" id="{7B71AA63-BB8F-42DF-BFD7-2A6C4B265B1A}"/>
              </a:ext>
            </a:extLst>
          </p:cNvPr>
          <p:cNvPicPr>
            <a:picLocks noChangeAspect="1"/>
          </p:cNvPicPr>
          <p:nvPr/>
        </p:nvPicPr>
        <p:blipFill>
          <a:blip r:embed="rId2"/>
          <a:stretch>
            <a:fillRect/>
          </a:stretch>
        </p:blipFill>
        <p:spPr>
          <a:xfrm>
            <a:off x="457200" y="2476500"/>
            <a:ext cx="5372100" cy="2781300"/>
          </a:xfrm>
          <a:prstGeom prst="rect">
            <a:avLst/>
          </a:prstGeom>
        </p:spPr>
      </p:pic>
    </p:spTree>
    <p:extLst>
      <p:ext uri="{BB962C8B-B14F-4D97-AF65-F5344CB8AC3E}">
        <p14:creationId xmlns:p14="http://schemas.microsoft.com/office/powerpoint/2010/main" val="2039869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 calculation of Kaplan-Meier curve</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21</a:t>
            </a:fld>
            <a:endParaRPr lang="en-US"/>
          </a:p>
        </p:txBody>
      </p:sp>
      <p:sp>
        <p:nvSpPr>
          <p:cNvPr id="6" name="Text Placeholder 5"/>
          <p:cNvSpPr>
            <a:spLocks noGrp="1"/>
          </p:cNvSpPr>
          <p:nvPr>
            <p:ph type="body" sz="quarter" idx="12"/>
          </p:nvPr>
        </p:nvSpPr>
        <p:spPr/>
        <p:txBody>
          <a:bodyPr/>
          <a:lstStyle/>
          <a:p>
            <a:r>
              <a:rPr lang="en-US" dirty="0"/>
              <a:t>Compute the cumulative product. </a:t>
            </a:r>
          </a:p>
        </p:txBody>
      </p:sp>
      <p:pic>
        <p:nvPicPr>
          <p:cNvPr id="11" name="Picture 10">
            <a:extLst>
              <a:ext uri="{FF2B5EF4-FFF2-40B4-BE49-F238E27FC236}">
                <a16:creationId xmlns:a16="http://schemas.microsoft.com/office/drawing/2014/main" id="{9E885AC8-7B7E-4DB5-B014-D4E7136ABB96}"/>
              </a:ext>
            </a:extLst>
          </p:cNvPr>
          <p:cNvPicPr>
            <a:picLocks noChangeAspect="1"/>
          </p:cNvPicPr>
          <p:nvPr/>
        </p:nvPicPr>
        <p:blipFill>
          <a:blip r:embed="rId2"/>
          <a:stretch>
            <a:fillRect/>
          </a:stretch>
        </p:blipFill>
        <p:spPr>
          <a:xfrm>
            <a:off x="533400" y="2494480"/>
            <a:ext cx="8248650" cy="2781300"/>
          </a:xfrm>
          <a:prstGeom prst="rect">
            <a:avLst/>
          </a:prstGeom>
        </p:spPr>
      </p:pic>
    </p:spTree>
    <p:extLst>
      <p:ext uri="{BB962C8B-B14F-4D97-AF65-F5344CB8AC3E}">
        <p14:creationId xmlns:p14="http://schemas.microsoft.com/office/powerpoint/2010/main" val="171827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 calculation of Kaplan-Meier curve</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22</a:t>
            </a:fld>
            <a:endParaRPr lang="en-US"/>
          </a:p>
        </p:txBody>
      </p:sp>
      <p:sp>
        <p:nvSpPr>
          <p:cNvPr id="6" name="Text Placeholder 5"/>
          <p:cNvSpPr>
            <a:spLocks noGrp="1"/>
          </p:cNvSpPr>
          <p:nvPr>
            <p:ph type="body" sz="quarter" idx="12"/>
          </p:nvPr>
        </p:nvSpPr>
        <p:spPr/>
        <p:txBody>
          <a:bodyPr/>
          <a:lstStyle/>
          <a:p>
            <a:r>
              <a:rPr lang="en-US" dirty="0"/>
              <a:t>Here’s a Kaplan-Meier graph, similar to Figure 2.2</a:t>
            </a:r>
          </a:p>
        </p:txBody>
      </p:sp>
      <p:sp>
        <p:nvSpPr>
          <p:cNvPr id="3" name="AutoShape 2" descr="data:image/png;base64,iVBORw0KGgoAAAANSUhEUgAABUAAAAPACAMAAADDuCPrAAAAwFBMVEUAAAAAADoAAGYAOjoAOmYAOpAAZrY6AAA6OgA6Ojo6OmY6ZmY6ZpA6ZrY6kLY6kNtmAABmOgBmOjpmZjpmZmZmZpBmkLZmkNtmtttmtv+QOgCQOjqQZjqQZmaQkDqQkLaQtraQttuQtv+Q2/+2ZgC2Zjq2kDq2kGa2tpC2tra2ttu227a229u22/+2///bkDrbkGbbtmbbtpDbtrbb25Db27bb29vb2//b////tmb/25D/27b/29v//7b//9v///9BX8b9AAAACXBIWXMAAB2HAAAdhwGP5fFlAAAgAElEQVR4nO3dfXsT172oYTklOLT0AK1KIZueQ06cEmVDXMLGwRik7/+t9ozkl7HNeDILrZn1ct//gHXFmt9Slh8kayQtNgAEWcw9AECuBBQgkIACBBJQgEACChBIQAECCShAIAEFCCSgAIEEFCCQgAIEElCAQAIKEEhAAQIJKEAgAQUIJKAAgQQUIJCAAgQSUIBAAgoQSEABAgkoQCABBQgkoACBBBQgkIACBBJQgEACChBIQAECCShAIAEFCCSgAIEEFCCQgAIEElCAQAIKEEhAAQIJKEAgAQUIJKAAgQQUIJCAAgQSUIBAAgoQSEABAgkoQCABBQgkoACBBBQgkIACBBJQgEACChBIQAECCShAIAEFCCSgAIEEFCCQgAIEElCAQAIKEEhAAQIJKEAgAQUIJKAAgQQUIJCAAgQSUIBAAgoQSEABAgkoQCABBQgkoACBBBQgkIACBBJQgEACChBIQAECCShAIAEFCCSgAIEEFCCQgAIEElCAQAIKEEhAAQIJKEAgAQUIJKAAgQQUIJCAAgQSUIBAAgoQSEABAgkoQCABBQgkoACBBBQgkIACBBJQgEACChBIQAECCShAIAEFCCSgAIEEFCCQgAIEElCAQAIKEEhAAQIJKEAgAQUIJKAAgQQUIJCAAgQSUIBAAgoQSEABAgkoQCABBQgkoACBBBQgkIACBBJQgEACChBIQAECCShAIAEFCCSgAIEEFCCQgAIEElCAQAIKEEhAAQIJKEAgAQUIJKAAgQQUIJCAAgQSUIBAAgoQSEABAgkoQCABBQgkoACBBBQgkIACBBJQgEACChBIQAECCShAIAEFCCSgAIEEFCCQgAIESjugC4C92X+i9n6NezT3rQ2UZe+N2vcV3rQ+ebdarX45+RDwvRH+wQCqlVtA37/otP/h67HfLqDA/uQV0LMnN+4+3/tx3BUIKLA/WQX09LCN5oPlznftFwfPR12DgAL7k1NAPz9ugvlD54LfmqB+8+uYqxBQYH9yCujxrVy2SX005ioEFNifjAK6/n6xuPmA/XSx+HbMs/ECCuxPRgFt7m7eerz+pcvuIqDA/ggoQKCMAto8hD+4edaSh/DAfDIK6OboVi3bX4veH3MVAgrsT04B/XjYFPRN54Kzpp+37pTeSUCB/ckpoO15TE0xly9XrZ93Z9KPOotJQIE9yiqgm7eHN17KefBs3BUIKLA/eQV0s37VTejB07HvyCSgwP5kFtDG+v3q1XK5fLp6HfB+dgIK7E9+Af0qAgrsj4ACBBJQgEACChAo84De/Vr4/X541CgT3gbAXARUQIFARQf0tonKJqBQhcwDuvl08vuY/1xAgf3JPaAjCSiwPwKa8WGAeQloxocB5iWgGR8GmJeAZnwYYF4CmvFhgHkJaMaHAeYloBkfBphXRgH9/PiLL5r0SiRgJgIag4BCFTIK6ObsiYACCckpoJv192M/xvgmAQX2J6uAbgv6/GuuQECB/ckroKPfvu4mAQX2J7OAbk6/7kG8gAL7k1tAmwfxX3MXVECB/cktoJuPy+X/D/9uAQX2J7uAfh0BBfZHQDM+DDAvAc34MMC8BDTjwwDzEtCMDwPMS0AzPgwwLwHN+DDAvAQ048MA8xLQjA8DzEtAMz4MMC8BzfgwwLwENOPDAPMS0IwPA8xLQDM+DDAvAc34MMC8BDTjwwDzEtCMDwPMS0AzPgwwLwHN+DDAvAQ048MA8xLQjA8DzEtAMz4MMC8BzfgwwLwENOPDAPMS0IwPA8xLQDM+DDAvAc34MMC8BDTjwwDzEtCMDwPMS0AzPgwwLwHN+DDAvAQ048MA8xLQjA8DzEtAMz4MMC8BzfgwwLwENOPDAPMS0IwPA8xLQDM+DDAvAc34MMC8BDTjwwDzEtCMDwPMS0AzPgwwLwHN+DDAvAQ048MA8xLQjA8DzEtAMz4MMC8BzfgwwLwENOPDAPMS0IwPA8xLQDM+DDAvAc34MMC8BDTjwwDzEtCMDwPMS0AzPgwwLwHN+DDAvAQ048MA8xLQjA8DzEtAMz4MMC8BzfgwwLwENOPDAPMS0IwPA8xLQDM+DDAvAc34MMC8BDTjwwDzEtCMDwPMS0AzPgwwLwHN+DDAvAQ048MA8xLQjA8DzEtAMz4MMC8BzfgwwLwENOPDAPPKN6Dr97/8PvqbBBTYn9wC+m61etP+efZk0Tj458hvF1Bgf/IK6NvDNpvffticbv+y+/sYAgrsT1YBPT6v5v3Pj5t7n8vld+3fR12DgAL7k1NAPzZ3O++9/Ll58P73xeJRe0lb1OdjrkJAgf3JKaBHu0fs6++v7ngejbwLKqDA/mQU0Dac27ubp83j9x93lzV3Skf9FlRAgf3JKKCfHy+++fXaX6799Q8RUGB/BDQGAYUqZBTQ5iH87pF787jdQ3hgfhkF9PIZo+bP3ZPw26fhPYkEzCSngJ424fzryclPi8WDq/uiTmMC5pJTQLd3PbcvP/qfJpwPV6sXo1+KJKDA/mQV0PVP23429z4vXpM07ikkAQX2KauAbjbv//Xgz0/b+5z/2b0Y/uG4l8ILKLBHmQX0yvrdv5YvR7+fnYAC+5NtQMMIKLA/AprxYYB5CWjGhwHmJaAZHwaYV+YBvfu18IsvmGSsLx14JpOsFyoloDFMXck7TLJeqFTRAb2ttqDUtl6YVuYB3Xw6GXUuaG1BqW29MK3cAzpSbUGpbb0wLQEtWm3rhWkJaNFqWy9MK8OArk/erVarX05Gvo/IVm1BqW29MK3cAvr+RecUnYevx357bUGpbb0wrbwCevbkxlmO934cdwW1BaW29cK0sgro6fZNQB8sd75rvzgY9Yke1QWltvXCtHIK6OfHTTB/6Fzw2+HYt6SvLSi1rRemlVNAj2/lsk3qozFXUVtQalsvTCujgK6/v/0RnKcjP1WutqDUtl6YVkYB/dLr3r0W/m61rRemJaBFq229MK2MAto8hD+4edaSh/B3q229MK2MAro5ulXL9tei98dcRW1BqW29MK2cAvrxsCnom84FZ00/b90pvVNtQaltvTCtnALansfUFHP5ctX6eXcm/aizmKoLSm3rhWllFdDN28MbL+U8eDbuCmoLSm3rhWnlFdDN+lU3oQdPx74jU21BqW29MK3MAtpYv1+9Wi6XT1evA97Prrag1LZemFZ+Af0qtQWltvXCtAS0aLWtF6YloEWrbb0wLQEtWm3rhWkJaNFqWy9MS0CLVtt6YVoCWrTa1gvTEtCi1bZemJaAFq229cK0BLRota0XpiWgRattvTAtAS1abeuFaQlo0WpbL0xLQItW23phWgJatNrWC9MS0KLVtl6YloAWrbb1wrQEtGi1rRemJaBFq229MC0BLVpt64VpCWjRalsvTEtAi1bbemFaAlq02tYL0xLQotW2XpiWgBattvXCtAS0aLWtF6YloEWrbb0wLQEtWm3rhWkJaNFqWy9MS0CLVtt6YVoCWrTa1gvTEtCi1bZemJaAFq229cK0BLRota0XpiWgRattvTAtAS1abeuFaQlo0WpbL0xLQItW23phWgJatNrWC9MS0KLVtl6YloAWrbb1wrQEtGi1rRemJaBFq229MC0BLVpt64VpCWjRalsvTEtAi1bbemFaAlq02tYL0xLQotW2XpiWgBattvXCtAS0aLWtF6YloEWrbb0wLQEtWm3rhWkJaNFqWy9MS0CLVtt6YVoCWrTa1gvTEtCi1bZemJaAFq229cK0BLRota0XpiWgRattvTAtAS1abeuFaQlo0WpbL0xLQItW23phWgJatNrWC9MS0KLVtl6YloAWrbb1wrQEtGi1rRemJaBFq229MC0BLVpt64VpCWjRalsvTCvbgH56t3r9YfR31RaU2tYL08osoO//9s2vzR/rV4eL1r0fRn5/bUGpbb0wrawCun6xWLQBXX+/uPDXcfdCawtKbeuFaeUU0G03m4Bu/zxYLpft3dD7o66itqDUtl6YVk4BPW16+X8+7P581F6w/ncT0h/HXEVtQaltvTCtnAJ6dN7No6v7nUcj74LWFpTa1gvTyiignx/v7m5e/Nn6eLj4dsxvQWsLSm3rhWnlFdDtU/AXf25u/P2PqC0ota0XppVhQNffC+gfVdt6YVoZBbR98v15+5ejq4fwpwsP4e9S23phWhkFdHO8Owu0/cXn+TNHbVMfjbmK2oJS23phWjkFtHm8vrj3ZrMt6e40pp+cxnS32tYL08opoJvT9sz5P788Ofl3U9KnP784XIy8A1pdUGpbL0wrq4C2D95vGNfP6oJS23phWnkF9PJdRM55M5EBta0XppVZQBuffl7+7UHjz/946e3shtS2XphWfgH9KrUFpbb1wrQEtGi1rRemJaBFq229MC0BLVpt64VpZR7Qu18Lf/Ocp9aEwyXgS7cAlZl7ExZNQIs29c8qCZp7Exat6IDeZjdRGVs+qswDuvl08vuY/9xuojK2fFS5B3Qku4nK2PJRCSiUzJaPSkChZLZ8VBkGdH3ybrVa/XIy/pXwdhPVseWjyi2g7190zs94+Hrst9tNVMaWjyqvgJ49uXGK271R70dvN1EdWz6qrAK6fUf6xYPlznftFwfPR12D3URlbPmocgpo+5lIB923UP7tcDHuPHq7idrY8lHlFNDjW7lsk+pTOaGfLR9VRgG9/Fz4Dp8LD3ey5aPKKKBfet2718LDnWz5qAQUSmbLR5VRQJuH8Ac3z1ryEB7uZMtHlVFAN0e3atn+WvT+mKuwm6iMLR9VTgH9eNgU9E3ngrOmn7fulN7JbqIytnxUOQW0PY+pKeby5ar18+5M+lFnMdlN1MaWjyqrgG7eHt54KefBs3FXYDdRGVs+qrwCulm/6ib04OnYd2Sym6iMLR9VZgFtrN+vXi2Xy6er1wHvZ2c3URlbPqr8AvpV7CYqY8tHJaBQMls+KgGFktnyUQkolMyWj0pAoWS2fFQCCiWz5aMSUCiZLR+VgELJbPmoBBRKZstHJaBQMls+KgGFktnyUQkolMyWj0pAoWS2fFQCCiWz5aMSUCiZLR+VgELJbPmoBBRKZstHJaBQMls+KgGFktnyUQkolMyWj0pAoWS2fFQCCiWz5aMSUCiZLR+VgELJbPmoBBRKZstHJaBQMls+KgGFktnyUQkolMyWj0pAoWS2fFQCCiWz5aMSUCiZLR+VgELJbPmoBBRKZstHJaBQMls+KgGFktnyUQkolMyWj0pAoWS2fFQCCiWz5aMSUCiZLR+VgELJbPmoBBRKZstHJaBQMls+KgGFktnyUQkolMyWj0pAoWS2fFQCCiWz5aMSUCiZLR+VgELJbPmoBBRKZstHJaBQMls+KgGFktnyUQkolMyWj0pAoWS2fFQCCiWz5aMSUCiZLR+VgELJbPmoBBRKZstHJaBQMls+KgGFktnyUQkolMyWj0pAoWS2fFQCCiWz5aMSUCiZLR+VgELJbPmoBBRKZstHJaBQMls+KgGFktnyUQkolMyWj0pAoWS2fFT5BnT9bvXLh7HfZDdRGVs+qnwD+vnx4ptfx36T3URlbPmoBBRKZstHlVNAP510vW8C+rr58/cxV2E3URlbPqqMAtrc5fySUXdD7SYqY8tHJaBQMls+qowCunl7uFgcLC/8/XBx8Jfmz3+MeSrebqIytnxUOQV0c/b9YnHvzfkXnkSCYbZ8VFkFdLP5T3O385+7vwooDLPlo8osoJuzJ4vFt9s7oQIKw2z5qHIL6Gb978Xi4NlGQOGPsOWjyi6gm83H5k7oww8CCn+ALR9VhgHdrH9q7oT+IKAwzJaPKseA7k5o+suhgMIQWz6qPAO6PaFp5Dn0W3YTlbHlo8o0oNsTmgQUhtjyUWUb0M3Zv8a9CGnLbqIytnxU+QY0iN1EZWz5qAQUSmbLRyWgUDJbPqrMA3r3yaBfeve7CYeD+dnyUQkolMyWj6rogN5mN1EZWz6qzAO6+eQzkeAOtnxUuQd0JLuJytjyUQkolMyWj0pAoWS2fFQZBnR98m61Wv1yMvp1nBu7ierY8lHlFtD3LzqnJD18Pfbb7SYqY8tHlVdA209Euubej+OuwG6iMrZ8VFkF9PSwjeaD8w+G/6794uD5qGuwm6iMLR9VTgH9/Lj9KI/OBb+Nfk9Qu4nK2PJR5RTQ41u5bJP6aMxV2E1UxpaPKqOArr9fLG4+YD9dLL4d82y83URlbPmoMgrol1737rXwcCdbPioBhZLZ8lFlFNDmIfzBzbOWPISHO9nyUWUU0M3RrVq2vxa9P+Yq7CYqY8tHlVNAPx42BX3TuaD9dPhbd0rvZDdRGVs+qpwC2p7H1BRz+XLV+nl3Jv2os5jsJmpjy0eVVUA3bw9vvJTz4Nm4K7CbqIwtH1VeAd2sX3UTevB07Dsy2U1UxpaPKrOANtbvV6+Wy+XT1euA97Ozm6iMLR9VfgH9KnYTlbHloxJQKJktH5WAQsls+agEFEpmy0cloFAyWz4qAYWS2fJRCSiUzJaPSkChZLZ8VAIKJbPloxJQKJktH5WAQsls+agEFEpmy0cloFAyWz4qAYWS2fJRCSiUzJaPSkChZLZ8VAIKJbPloxJQKJktH5WAQsls+agEFEpmy0cloFAyWz4qAYWS2fJRCSiUzJaPSkChZLZ8VAIKJbPloxJQKJktH5WAQsls+agEFEpmy0cloFAyWz4qAYWS2fJRCSiUzJaPSkChZLZ8VAIKJbPloxJQKJktH5WAQskWBBhx8+79f9i+r3CfBJTKzJ2iPI24eff+P2zfV7hPAgoMENA+AgoMENA+AgoMENA+AgoMENA+AgoMENA+AgoMENA+AgoMENA+AgoMENA+AgoMENA+AgoMENA+AgoMENA+AgoMENA+AgoMENA+AgoMENA+AgoMENA+AgoMENA+AgoMENA+AgoMENA+AgoMENA+AgoMENA+AgoMENA+AgoMENA+AgoMENA+AgoMENA+AgoMENA+AgoMENA+AgoMENA+AgoMENA+AgoMENA+AgoMENA+AgoMENA+AgoMENA+AgoMENA+AgoMENA+AgoMKDeg61d/e/CX//fh8uvPjxff/Dri+wUUGFBsQP9zuGgdPL1IqIACe1ZqQI8XF749L6iAAntWaEA/Nvc/7/1wcvJT++cumwIK7FmhAT2+uOd59uSioAIK7FmZAV1/v1g8v/rrtqUCCuxZmQHtxrIt6P2NgAJ7V35A2y8WjwQU2LsKAto+o3Two4AC+1ZmQDu/A22dLhbfvBFQYM/KDGj7LPz9619+898CCuxXoQFtzwN9+PvV10fbc+oFFNinQgO6fSVSt5c/CSiwb6UGdPP28Hovm68FFNirYgO6Wf/2jw/Xvv7pUECBfSo3oF9LQIEBAtpHQIEBAtpHQIEBAtpHQIEB9QT07lciLb5gwuGAHAnojoACowloHwEFBtQT0M2nk9+H/6MrAgoMqCigIwkoMEBA+wgoMEBA+wgoMKDsgK5P3q1Wq19OPgz/p7cIKDCg4IC+f9E5Jenh67HfLqDAgGID2n4g/DX3fhx3BQIKDCg1oKeHbTQfLHe+a784eD78bR0CCgwoNKDtRxkf/NC54Lex76csoMCQQgN6fCuX558O/8cJKDCgzIDe+FjjrdPF4tsxz8YLKDCgzIB+6XXvXgsP7JmA9hFQYECZAW0ewh/cPGvJQ3hgz8oM6OboVi3bX4veH3MVAgoMKDSgHw+bgr7pXHDW9PPWndI7CSgwoNCAtucxNcVcvly1ft6dST/qLCYBBYaUGtDN28MbL+U8eDbuCgQUGFBsQDfrV92EHjwd+45MAgoMKDegjfX71avlcvl09Trg/ewEFBhQdEC/io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8oO6Prk3Wq1+uXkQ8D3CigwoOCAvn+xuPLw9dhvF1BgQLEBPXuyuO7ej+OuQECBAaUG9PSwjeaD5c537RcHz0ddg4ACAwoN6OfHTTB/6FzwWxPUb34dcxUCCgwoNKDHt3LZJvXRmKsQUGBAmQFdf79Y3HzAfrpYfDvm2XgBBQaUGdDm7uatx+tfuuwuAgoMENA+AgoMKDOgzUP4g5tnLXkID+xZmQHdHN2qZftr0ftjrkJAgQGFBvTjYVPQN50Lzpp+3rpTeicBBQYUGtD2PKammMuXq9bPuzPpR53FJKDAkFIDunl7eOOlnAfPxl2BgAIDig3oZv2qm9CDp2PfkUlAgQHlBrSxfr96tVwun65eB7yfnYACA4oO6FcRUGCAgPYRUGCAgPYRUGCAgPYRUGBAPQG9+7Xwiy+YcDggRwK6I6DAaALaR0CB/ck8oJtPJ7+P+c8FFNif3AM6koAC+yOgAIEEFCBQhgFdn7xbrVa/nAS8FF5AgT3KLaDvX3ROSXr4euy3CyiwP3kF9OzJjbM67416P3oBBfYpq4Cebt8M9MFyZ/uG9Ac3Pyn+bgIK7E9OAf38uAnmD50LfmuCOuo8egEF9iingB7fymWb1FEfiiSgwP5kFND2M4xvPmD3ufDAfDIK6Jde9+618MB8BBQgUEYBbR7CH9w8a8lDeGA+GQV0c3Srlu2vRe+PuQoBBfYnp4B+PGwK+qZzwVnTz1t3Su8koMD+5BTQ9jymppjLl6vWz7sz6UedxSSgwB5lFdDN28MbL+U8eDbuCgQU2J+8ArpZv+om9ODp2HdkElBgfzILaGP9fvVquVw+Xb0OeD87AQX2J7+AfpUvfU4nQKi9N2rfV7hPc9/YQFn23qh9X+E+ZfQQPqNRc5o1o1HNGkfioyY9XeK3XVdGo+Y0a0ajmjWOxEdNerrEb7uujEbNadaMRjVrHImPmvR0id92XRmNmtOsGY1q1jgSHzXp6RK/7boyGjWnWTMa1axxJD5q0tMlftt1ZTRqTrNmNKpZ40h81KSnS/y268po1JxmzWhUs8aR+KhJT5f4bdeV0ag5zZrRqGaNI/FRk54u8duuK6NRc5o1o1HNGkfioyY9XeK3XVdGo+Y0a0ajmjWOxEdNerrEb7uujEbNadaMRjVrHImPmvR0id92XRmNmtOsGY1q1jgSHzXp6RK/7boyGjWnWTMa1axxJD5q0tMlftt1ZTRqTrNmNKpZ40h81KSnS/y268po1JxmzWhUs8aR+KhJT5f4bdeV0ag5zZrRqGaNI/FRk54u8duuK6NRc5o1o1HNGkfioyY9XeK3XVdGo+Y0a0ajmjWOxEdNerrEb7uujEbNadaMRjVrHImPmvZ0AAkTUIBAAgoQSEABAgkoQCABBQgkoACBBBQgkIACBBJQgEACChBIQAECCShAIAEFCCSgAIEEFCCQgAIEElCAQAIKEEhAAQIJKEAgAQUIJKAAgQQUIJCAAgQSUIBAAgoQKN2Anr04XCwOHr6Ze467fX78za9XXyU78/rVg8Vi8afuZMnO+tvf2lGffri6JNlRdz4eLp5ffpHqrOvvF5cupk111s36bbtdHzy72gPJjppsQN8e7v5nH/xz7knu0mzLTkCTnflisMXirzcvSm3Wyx/0g8sopTrquc+Pr5KU7qztlDcCmuysHy+2672Ln61kR002oKe3/71M0Ppo0QlosjN3Blvcv3VRUrN+4Y5SqqNeOOoMlu6s3T3w/OYlac162c/F4tvdfdBkR002oO2/l/ea++vvn3QLlZrtT/vleMnOvB3s9WY32cGPlxelOOtxM2H76P1/nlz89CQ76rnTzo91wrMe32xPsrO2gx08a3/t1IT00cUlSY66STagxxc/Pm2jHs09TY/ftv9SXv4fTXbm08v7ne1k27+mOmszzq7w7Q/N7m+pjnpu99D4vE0Jz3p0Mz3Jznp8+TN1ej5isqNuUg3o1c9Re3/+2w93/9fzOGv+OVw8fHK5L9Od+ejqzsf5ZMnO2kxz3vqLu0zJjrrT/hL8/17cvgnP2ox2fZ5kZ+0Mdv7XZEdtpRnQ5p/1i9upc+ulpX2w+azzJFIOM18MmcOs59lPfNQ285ePjhOetRnt/s0L0py182/ouWRHbaUZ0KsHndfuPyXl+OCvH7rPwucw88VezGDWZtLtLZv2qM1P+6OrXy8mPGsz2vOz9vywP/9weUGas57eepSe7KitZAN6eSPe+u13Ij61/yheD2jyM1/sxeRn3T6BsB0r6VF3D4y7AU111uPFwd/Pn8d+uL03l+ys22G2p33+6dnukmRHbaUZ0O7NdPtfpIR0AprDzBfPzCQ+69H2lL/dj0/Sox5tb87LEROe9ahzFtPFEzNpztrepsfXzgNNdtSWgH6VvALanrZ68SR8yrNuf9r/tHsdSsqjns+TQUDbp6+3p4edvVjcGHqT2KxHV/eVz5+OT3bUloB+lawCenXaf9qzrv/rwd8Ok7+ndPXkRgYBvTwp7PIsoVRn3b2Son3N5qefzl/3keqoWwL6VXIK6PZeyO6nKPlZd2eJJf7Tc3Tzn3UgCPsAAAPfSURBVKOEZ73SboPn6c66Dej5NKeL678i2aQ16paAfpWMAnp2+TKk9Gdtnd9pSnfU291Md9au4+1kyc56tLg61fMo6dZvpRnQpJ9368rnWfj27Rgu35sh8Vl3dj/oyY56db5iDs/Cd5ymfbsedQZLfNRWsgFN98yvrmzOA22f1/zr5Ws40p713OVPT5qjHi+uS3nWa9K/XW8HNM1RW2kGNOnXHnTl8kqknxbXHvokPeuF3U9PsqN+IaDJznrN7k5csrN2c3mc/s2aZkCTfvVrVyegKc98vLi+75KdtXv3Y3dnI+VRbwY02Vm7t+v575aTnbWZ5vJtTxLfAq00A5r0+690dd9QOd2Zm3/Uv7n+Xt6pztr8gNw43SbZUa9c/V4u2VmvqtQ9FzjNWdsBd5F8m8EWSDSgF29hmeI7AHZ1A5rszJ2TADsXJTnr9lSrZ90TvpMd9cpVQJOd9fJ2vfGWsCnO2r6fcjvYp59y2AKJBjTl96DuuvaRHqnOfP3B5u7HJ9VZzzqfPJH4m+df6jwznOysnXd575xlmeasnf3qHemD/SfZT0Hpuv6ZSGnO3P2UjMuAJjrr+dusbl2eNJDqqBe6p9YkO+vHi9v1arJkZ70Y7Px9TzYJj5puQNP9HL6u6wFNc+bux4ldBTTNWVu7T+XM4gNEd66dm5jsrOvzTzv9/eqiZGf99Oq7ZrA/v766JNlR0w0oQOIEFCCQgAIEElCAQAIKEEhAAQIJKEAgAQUIJKAAgQQUIJCAAgQSUIBAAgoQSEABAgkoQCABBQgkoACBBBQgkIACBBJQgEACChBIQAECCShAIAEFCCSgAIEEFCCQgAIEElCAQAIKEEhAAQIJKEAgAQUIJKAAgQQUIJCAAgQSUIBAAgoQSEABAgkoQCABBQgkoACBBBQgkIACBBJQgEACChBIQAECCShAIAEFCCSgAIEEFCCQgAIEElCAQAIKEEhAAQIJKEAgAQUIJKAAgQQUIJCAAgQSUIBAAgoQSEABAgkoQCABBQgkoACBBBQgkIACBBJQgEACChBIQAECCShAIAEFCCSgAIEEFCCQgAIEElCAQAIKEEhAAQIJKEAgAQUIJKAAgQQUIJCAAgQSUIBAAgoQSEABAgkoQCABBQgkoACBBBQgkIACBBJQgEACChBIQAECCShAIAEFCCSgAIEEFCCQgAIEElCAQAIKEEhAAQIJKEAgAQUIJKAAgQQUIJCAAgQSUIBAAgoQSEABAgkoQCABBQgkoACBBBQgkIACBBJQgEACChBIQAECCShAIAEFCCSgAIEEFCCQgAIEElCAQAIKEEhAAQL9L6VEyS9hppU1AAAAAElFTkSuQmCC">
            <a:extLst>
              <a:ext uri="{FF2B5EF4-FFF2-40B4-BE49-F238E27FC236}">
                <a16:creationId xmlns:a16="http://schemas.microsoft.com/office/drawing/2014/main" id="{3EDB870F-4CF5-4028-8001-943E0DEF12DC}"/>
              </a:ext>
            </a:extLst>
          </p:cNvPr>
          <p:cNvSpPr>
            <a:spLocks noChangeAspect="1" noChangeArrowheads="1"/>
          </p:cNvSpPr>
          <p:nvPr/>
        </p:nvSpPr>
        <p:spPr bwMode="auto">
          <a:xfrm>
            <a:off x="1371600" y="228600"/>
            <a:ext cx="6400800" cy="6400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97A55E7F-30F9-428C-82BE-459076D117D9}"/>
              </a:ext>
            </a:extLst>
          </p:cNvPr>
          <p:cNvPicPr>
            <a:picLocks noChangeAspect="1"/>
          </p:cNvPicPr>
          <p:nvPr/>
        </p:nvPicPr>
        <p:blipFill>
          <a:blip r:embed="rId2"/>
          <a:stretch>
            <a:fillRect/>
          </a:stretch>
        </p:blipFill>
        <p:spPr>
          <a:xfrm>
            <a:off x="838200" y="2122712"/>
            <a:ext cx="5562600" cy="3973287"/>
          </a:xfrm>
          <a:prstGeom prst="rect">
            <a:avLst/>
          </a:prstGeom>
        </p:spPr>
      </p:pic>
    </p:spTree>
    <p:extLst>
      <p:ext uri="{BB962C8B-B14F-4D97-AF65-F5344CB8AC3E}">
        <p14:creationId xmlns:p14="http://schemas.microsoft.com/office/powerpoint/2010/main" val="1190231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23</a:t>
            </a:fld>
            <a:endParaRPr lang="en-US"/>
          </a:p>
        </p:txBody>
      </p:sp>
      <p:sp>
        <p:nvSpPr>
          <p:cNvPr id="6" name="Text Placeholder 5"/>
          <p:cNvSpPr>
            <a:spLocks noGrp="1"/>
          </p:cNvSpPr>
          <p:nvPr>
            <p:ph type="body" sz="quarter" idx="12"/>
          </p:nvPr>
        </p:nvSpPr>
        <p:spPr/>
        <p:txBody>
          <a:bodyPr/>
          <a:lstStyle/>
          <a:p>
            <a:r>
              <a:rPr lang="en-US" dirty="0"/>
              <a:t>WHAS100 data, first six rows</a:t>
            </a:r>
          </a:p>
        </p:txBody>
      </p:sp>
      <p:sp>
        <p:nvSpPr>
          <p:cNvPr id="7" name="Rectangle 1">
            <a:extLst>
              <a:ext uri="{FF2B5EF4-FFF2-40B4-BE49-F238E27FC236}">
                <a16:creationId xmlns:a16="http://schemas.microsoft.com/office/drawing/2014/main" id="{400B2F56-8097-4823-8EF9-08861A6E262D}"/>
              </a:ext>
            </a:extLst>
          </p:cNvPr>
          <p:cNvSpPr>
            <a:spLocks noGrp="1" noChangeArrowheads="1"/>
          </p:cNvSpPr>
          <p:nvPr>
            <p:ph type="body" idx="1"/>
          </p:nvPr>
        </p:nvSpPr>
        <p:spPr bwMode="auto">
          <a:xfrm>
            <a:off x="457200" y="2801878"/>
            <a:ext cx="7652736" cy="17876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urier New" panose="02070309020205020404" pitchFamily="49" charset="0"/>
              </a:rPr>
              <a:t>id  </a:t>
            </a:r>
            <a:r>
              <a:rPr kumimoji="0" lang="en-US" altLang="en-US" sz="1600" b="0" i="0" u="none" strike="noStrike" cap="none" normalizeH="0" baseline="0" dirty="0" err="1">
                <a:ln>
                  <a:noFill/>
                </a:ln>
                <a:solidFill>
                  <a:srgbClr val="333333"/>
                </a:solidFill>
                <a:effectLst/>
                <a:latin typeface="Courier New" panose="02070309020205020404" pitchFamily="49" charset="0"/>
              </a:rPr>
              <a:t>admitdate</a:t>
            </a:r>
            <a:r>
              <a:rPr kumimoji="0" lang="en-US" altLang="en-US" sz="1600" b="0" i="0" u="none" strike="noStrike" cap="none" normalizeH="0" baseline="0" dirty="0">
                <a:ln>
                  <a:noFill/>
                </a:ln>
                <a:solidFill>
                  <a:srgbClr val="333333"/>
                </a:solidFill>
                <a:effectLst/>
                <a:latin typeface="Courier New" panose="02070309020205020404" pitchFamily="49" charset="0"/>
              </a:rPr>
              <a:t>    </a:t>
            </a:r>
            <a:r>
              <a:rPr kumimoji="0" lang="en-US" altLang="en-US" sz="1600" b="0" i="0" u="none" strike="noStrike" cap="none" normalizeH="0" baseline="0" dirty="0" err="1">
                <a:ln>
                  <a:noFill/>
                </a:ln>
                <a:solidFill>
                  <a:srgbClr val="333333"/>
                </a:solidFill>
                <a:effectLst/>
                <a:latin typeface="Courier New" panose="02070309020205020404" pitchFamily="49" charset="0"/>
              </a:rPr>
              <a:t>foldate</a:t>
            </a:r>
            <a:r>
              <a:rPr kumimoji="0" lang="en-US" altLang="en-US" sz="1600" b="0" i="0" u="none" strike="noStrike" cap="none" normalizeH="0" baseline="0" dirty="0">
                <a:ln>
                  <a:noFill/>
                </a:ln>
                <a:solidFill>
                  <a:srgbClr val="333333"/>
                </a:solidFill>
                <a:effectLst/>
                <a:latin typeface="Courier New" panose="02070309020205020404" pitchFamily="49" charset="0"/>
              </a:rPr>
              <a:t> </a:t>
            </a:r>
            <a:r>
              <a:rPr kumimoji="0" lang="en-US" altLang="en-US" sz="1600" b="0" i="0" u="none" strike="noStrike" cap="none" normalizeH="0" baseline="0" dirty="0" err="1">
                <a:ln>
                  <a:noFill/>
                </a:ln>
                <a:solidFill>
                  <a:srgbClr val="333333"/>
                </a:solidFill>
                <a:effectLst/>
                <a:latin typeface="Courier New" panose="02070309020205020404" pitchFamily="49" charset="0"/>
              </a:rPr>
              <a:t>los</a:t>
            </a:r>
            <a:r>
              <a:rPr kumimoji="0" lang="en-US" altLang="en-US" sz="1600" b="0" i="0" u="none" strike="noStrike" cap="none" normalizeH="0" baseline="0" dirty="0">
                <a:ln>
                  <a:noFill/>
                </a:ln>
                <a:solidFill>
                  <a:srgbClr val="333333"/>
                </a:solidFill>
                <a:effectLst/>
                <a:latin typeface="Courier New" panose="02070309020205020404" pitchFamily="49" charset="0"/>
              </a:rPr>
              <a:t> </a:t>
            </a:r>
            <a:r>
              <a:rPr kumimoji="0" lang="en-US" altLang="en-US" sz="1600" b="0" i="0" u="none" strike="noStrike" cap="none" normalizeH="0" baseline="0" dirty="0" err="1">
                <a:ln>
                  <a:noFill/>
                </a:ln>
                <a:solidFill>
                  <a:srgbClr val="333333"/>
                </a:solidFill>
                <a:effectLst/>
                <a:latin typeface="Courier New" panose="02070309020205020404" pitchFamily="49" charset="0"/>
              </a:rPr>
              <a:t>lenfol</a:t>
            </a:r>
            <a:r>
              <a:rPr kumimoji="0" lang="en-US" altLang="en-US" sz="1600" b="0" i="0" u="none" strike="noStrike" cap="none" normalizeH="0" baseline="0" dirty="0">
                <a:ln>
                  <a:noFill/>
                </a:ln>
                <a:solidFill>
                  <a:srgbClr val="333333"/>
                </a:solidFill>
                <a:effectLst/>
                <a:latin typeface="Courier New" panose="02070309020205020404" pitchFamily="49" charset="0"/>
              </a:rPr>
              <a:t> </a:t>
            </a:r>
            <a:r>
              <a:rPr kumimoji="0" lang="en-US" altLang="en-US" sz="1600" b="0" i="0" u="none" strike="noStrike" cap="none" normalizeH="0" baseline="0" dirty="0" err="1">
                <a:ln>
                  <a:noFill/>
                </a:ln>
                <a:solidFill>
                  <a:srgbClr val="333333"/>
                </a:solidFill>
                <a:effectLst/>
                <a:latin typeface="Courier New" panose="02070309020205020404" pitchFamily="49" charset="0"/>
              </a:rPr>
              <a:t>fstat</a:t>
            </a:r>
            <a:r>
              <a:rPr kumimoji="0" lang="en-US" altLang="en-US" sz="1600" b="0" i="0" u="none" strike="noStrike" cap="none" normalizeH="0" baseline="0" dirty="0">
                <a:ln>
                  <a:noFill/>
                </a:ln>
                <a:solidFill>
                  <a:srgbClr val="333333"/>
                </a:solidFill>
                <a:effectLst/>
                <a:latin typeface="Courier New" panose="02070309020205020404" pitchFamily="49" charset="0"/>
              </a:rPr>
              <a:t> age gender      </a:t>
            </a:r>
            <a:r>
              <a:rPr kumimoji="0" lang="en-US" altLang="en-US" sz="1600" b="0" i="0" u="none" strike="noStrike" cap="none" normalizeH="0" baseline="0" dirty="0" err="1">
                <a:ln>
                  <a:noFill/>
                </a:ln>
                <a:solidFill>
                  <a:srgbClr val="333333"/>
                </a:solidFill>
                <a:effectLst/>
                <a:latin typeface="Courier New" panose="02070309020205020404" pitchFamily="49" charset="0"/>
              </a:rPr>
              <a:t>bmi</a:t>
            </a:r>
            <a:endParaRPr kumimoji="0" lang="en-US" altLang="en-US" sz="1600" b="0" i="0" u="none" strike="noStrike" cap="none" normalizeH="0" baseline="0" dirty="0">
              <a:ln>
                <a:noFill/>
              </a:ln>
              <a:solidFill>
                <a:srgbClr val="333333"/>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urier New" panose="02070309020205020404" pitchFamily="49" charset="0"/>
              </a:rPr>
              <a:t> 1 03/13/1995 03/19/1995   4      6     1  65      0 31.38134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urier New" panose="02070309020205020404" pitchFamily="49" charset="0"/>
              </a:rPr>
              <a:t> 2 01/14/1995 01/23/1996   5    374     1  88      1 22.65790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urier New" panose="02070309020205020404" pitchFamily="49" charset="0"/>
              </a:rPr>
              <a:t> 3 02/17/1995 10/04/2001   5   2421     1  77      0 27.87892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urier New" panose="02070309020205020404" pitchFamily="49" charset="0"/>
              </a:rPr>
              <a:t> 4 04/07/1995 07/14/1995   9     98     1  81      1 21.47878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urier New" panose="02070309020205020404" pitchFamily="49" charset="0"/>
              </a:rPr>
              <a:t> 5 02/09/1995 05/29/1998   4   1205     1  78      0 30.70601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urier New" panose="02070309020205020404" pitchFamily="49" charset="0"/>
              </a:rPr>
              <a:t> 6 01/16/1995 09/11/2000   7   2065     1  82      1 26.45294</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35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24</a:t>
            </a:fld>
            <a:endParaRPr lang="en-US"/>
          </a:p>
        </p:txBody>
      </p:sp>
      <p:sp>
        <p:nvSpPr>
          <p:cNvPr id="6" name="Text Placeholder 5"/>
          <p:cNvSpPr>
            <a:spLocks noGrp="1"/>
          </p:cNvSpPr>
          <p:nvPr>
            <p:ph type="body" sz="quarter" idx="12"/>
          </p:nvPr>
        </p:nvSpPr>
        <p:spPr/>
        <p:txBody>
          <a:bodyPr/>
          <a:lstStyle/>
          <a:p>
            <a:r>
              <a:rPr lang="en-US" dirty="0"/>
              <a:t>Data dictionary for WHAS100</a:t>
            </a:r>
          </a:p>
        </p:txBody>
      </p:sp>
      <p:sp>
        <p:nvSpPr>
          <p:cNvPr id="9" name="Rectangle 8">
            <a:extLst>
              <a:ext uri="{FF2B5EF4-FFF2-40B4-BE49-F238E27FC236}">
                <a16:creationId xmlns:a16="http://schemas.microsoft.com/office/drawing/2014/main" id="{A7DC106C-1FAA-40F2-A00E-58FBBFB0C539}"/>
              </a:ext>
            </a:extLst>
          </p:cNvPr>
          <p:cNvSpPr/>
          <p:nvPr/>
        </p:nvSpPr>
        <p:spPr>
          <a:xfrm>
            <a:off x="457200" y="2514600"/>
            <a:ext cx="8229600" cy="3139321"/>
          </a:xfrm>
          <a:prstGeom prst="rect">
            <a:avLst/>
          </a:prstGeom>
        </p:spPr>
        <p:txBody>
          <a:bodyPr wrap="square">
            <a:spAutoFit/>
          </a:bodyPr>
          <a:lstStyle/>
          <a:p>
            <a:r>
              <a:rPr lang="en-US" dirty="0"/>
              <a:t>This is a tab delimited file with 100 rows and 9 columns of data.</a:t>
            </a:r>
          </a:p>
          <a:p>
            <a:endParaRPr lang="en-US" dirty="0"/>
          </a:p>
          <a:p>
            <a:r>
              <a:rPr lang="en-US" dirty="0"/>
              <a:t>id, a sequential code from 1 to 100</a:t>
            </a:r>
          </a:p>
          <a:p>
            <a:r>
              <a:rPr lang="en-US" dirty="0" err="1"/>
              <a:t>admitdate</a:t>
            </a:r>
            <a:r>
              <a:rPr lang="en-US" dirty="0"/>
              <a:t>, Admission Date, formatted as mm/</a:t>
            </a:r>
            <a:r>
              <a:rPr lang="en-US" dirty="0" err="1"/>
              <a:t>dd</a:t>
            </a:r>
            <a:r>
              <a:rPr lang="en-US" dirty="0"/>
              <a:t>/</a:t>
            </a:r>
            <a:r>
              <a:rPr lang="en-US" dirty="0" err="1"/>
              <a:t>yyyy</a:t>
            </a:r>
            <a:endParaRPr lang="en-US" dirty="0"/>
          </a:p>
          <a:p>
            <a:r>
              <a:rPr lang="en-US" dirty="0" err="1"/>
              <a:t>foldate</a:t>
            </a:r>
            <a:r>
              <a:rPr lang="en-US" dirty="0"/>
              <a:t>, Follow Up Date, formatted as mm/</a:t>
            </a:r>
            <a:r>
              <a:rPr lang="en-US" dirty="0" err="1"/>
              <a:t>dd</a:t>
            </a:r>
            <a:r>
              <a:rPr lang="en-US" dirty="0"/>
              <a:t>/</a:t>
            </a:r>
            <a:r>
              <a:rPr lang="en-US" dirty="0" err="1"/>
              <a:t>yyyy</a:t>
            </a:r>
            <a:endParaRPr lang="en-US" dirty="0"/>
          </a:p>
          <a:p>
            <a:r>
              <a:rPr lang="en-US" dirty="0" err="1"/>
              <a:t>los</a:t>
            </a:r>
            <a:r>
              <a:rPr lang="en-US" dirty="0"/>
              <a:t>, Length of Hospital Stay in Days</a:t>
            </a:r>
          </a:p>
          <a:p>
            <a:r>
              <a:rPr lang="en-US" dirty="0" err="1"/>
              <a:t>lenfol</a:t>
            </a:r>
            <a:r>
              <a:rPr lang="en-US" dirty="0"/>
              <a:t>, Follow Up Time in Days</a:t>
            </a:r>
          </a:p>
          <a:p>
            <a:r>
              <a:rPr lang="en-US" dirty="0" err="1"/>
              <a:t>fstat</a:t>
            </a:r>
            <a:r>
              <a:rPr lang="en-US" dirty="0"/>
              <a:t>, Vital </a:t>
            </a:r>
            <a:r>
              <a:rPr lang="en-US" dirty="0" err="1"/>
              <a:t>Satus</a:t>
            </a:r>
            <a:r>
              <a:rPr lang="en-US" dirty="0"/>
              <a:t>, 1 = Dead, 0 = Alive</a:t>
            </a:r>
          </a:p>
          <a:p>
            <a:r>
              <a:rPr lang="en-US" dirty="0"/>
              <a:t>age, Age at Admission in years</a:t>
            </a:r>
          </a:p>
          <a:p>
            <a:r>
              <a:rPr lang="en-US" dirty="0"/>
              <a:t>gender, 0 = Male, 1 = Female</a:t>
            </a:r>
          </a:p>
          <a:p>
            <a:r>
              <a:rPr lang="en-US" dirty="0" err="1"/>
              <a:t>bmi</a:t>
            </a:r>
            <a:r>
              <a:rPr lang="en-US" dirty="0"/>
              <a:t>, Body Mass Index, kg/m^2</a:t>
            </a:r>
          </a:p>
        </p:txBody>
      </p:sp>
    </p:spTree>
    <p:extLst>
      <p:ext uri="{BB962C8B-B14F-4D97-AF65-F5344CB8AC3E}">
        <p14:creationId xmlns:p14="http://schemas.microsoft.com/office/powerpoint/2010/main" val="4189896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25</a:t>
            </a:fld>
            <a:endParaRPr lang="en-US"/>
          </a:p>
        </p:txBody>
      </p:sp>
      <p:sp>
        <p:nvSpPr>
          <p:cNvPr id="6" name="Text Placeholder 5"/>
          <p:cNvSpPr>
            <a:spLocks noGrp="1"/>
          </p:cNvSpPr>
          <p:nvPr>
            <p:ph type="body" sz="quarter" idx="12"/>
          </p:nvPr>
        </p:nvSpPr>
        <p:spPr/>
        <p:txBody>
          <a:bodyPr/>
          <a:lstStyle/>
          <a:p>
            <a:r>
              <a:rPr lang="en-US" dirty="0"/>
              <a:t>The overall Kaplan-Meier curve (SAS)</a:t>
            </a:r>
          </a:p>
        </p:txBody>
      </p:sp>
      <p:pic>
        <p:nvPicPr>
          <p:cNvPr id="8" name="Picture 7">
            <a:extLst>
              <a:ext uri="{FF2B5EF4-FFF2-40B4-BE49-F238E27FC236}">
                <a16:creationId xmlns:a16="http://schemas.microsoft.com/office/drawing/2014/main" id="{612D5714-FCF6-4FA2-969E-CC1F863CFD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512375"/>
            <a:ext cx="4648200" cy="3486150"/>
          </a:xfrm>
          <a:prstGeom prst="rect">
            <a:avLst/>
          </a:prstGeom>
        </p:spPr>
      </p:pic>
    </p:spTree>
    <p:extLst>
      <p:ext uri="{BB962C8B-B14F-4D97-AF65-F5344CB8AC3E}">
        <p14:creationId xmlns:p14="http://schemas.microsoft.com/office/powerpoint/2010/main" val="100189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26</a:t>
            </a:fld>
            <a:endParaRPr lang="en-US"/>
          </a:p>
        </p:txBody>
      </p:sp>
      <p:sp>
        <p:nvSpPr>
          <p:cNvPr id="6" name="Text Placeholder 5"/>
          <p:cNvSpPr>
            <a:spLocks noGrp="1"/>
          </p:cNvSpPr>
          <p:nvPr>
            <p:ph type="body" sz="quarter" idx="12"/>
          </p:nvPr>
        </p:nvSpPr>
        <p:spPr/>
        <p:txBody>
          <a:bodyPr/>
          <a:lstStyle/>
          <a:p>
            <a:r>
              <a:rPr lang="en-US" dirty="0"/>
              <a:t>Formula for confidence limits</a:t>
            </a:r>
          </a:p>
        </p:txBody>
      </p:sp>
      <p:sp>
        <p:nvSpPr>
          <p:cNvPr id="9" name="Rectangle 8">
            <a:extLst>
              <a:ext uri="{FF2B5EF4-FFF2-40B4-BE49-F238E27FC236}">
                <a16:creationId xmlns:a16="http://schemas.microsoft.com/office/drawing/2014/main" id="{A7DC106C-1FAA-40F2-A00E-58FBBFB0C539}"/>
              </a:ext>
            </a:extLst>
          </p:cNvPr>
          <p:cNvSpPr/>
          <p:nvPr/>
        </p:nvSpPr>
        <p:spPr>
          <a:xfrm>
            <a:off x="457200" y="2514600"/>
            <a:ext cx="8229600" cy="3139321"/>
          </a:xfrm>
          <a:prstGeom prst="rect">
            <a:avLst/>
          </a:prstGeom>
        </p:spPr>
        <p:txBody>
          <a:bodyPr wrap="square">
            <a:spAutoFit/>
          </a:bodyPr>
          <a:lstStyle/>
          <a:p>
            <a:r>
              <a:rPr lang="en-US" dirty="0"/>
              <a:t>Since the Kaplan-Meier curve is a product of conditional probabilities, you can, with relative ease, compute the variance on a log scale and then transform back to the original scale.</a:t>
            </a:r>
          </a:p>
          <a:p>
            <a:endParaRPr lang="en-US" dirty="0"/>
          </a:p>
          <a:p>
            <a:endParaRPr lang="en-US" dirty="0"/>
          </a:p>
          <a:p>
            <a:endParaRPr lang="en-US" dirty="0"/>
          </a:p>
          <a:p>
            <a:endParaRPr lang="en-US" dirty="0"/>
          </a:p>
          <a:p>
            <a:r>
              <a:rPr lang="en-US" dirty="0"/>
              <a:t>The full derivation requires knowledge of change of variable methods that you might have learned in your mathematical statistics class. Details are on pages 28-29 of Hosmer, </a:t>
            </a:r>
            <a:r>
              <a:rPr lang="en-US" dirty="0" err="1"/>
              <a:t>Lemeshow</a:t>
            </a:r>
            <a:r>
              <a:rPr lang="en-US" dirty="0"/>
              <a:t>, and May. There are other formulas for calculating confidence limits, but the limits based on the variance shown above works well in practice.</a:t>
            </a:r>
          </a:p>
        </p:txBody>
      </p:sp>
      <p:pic>
        <p:nvPicPr>
          <p:cNvPr id="3" name="Picture 2">
            <a:extLst>
              <a:ext uri="{FF2B5EF4-FFF2-40B4-BE49-F238E27FC236}">
                <a16:creationId xmlns:a16="http://schemas.microsoft.com/office/drawing/2014/main" id="{7511FA4E-228A-46F6-9E4A-7736453C73FB}"/>
              </a:ext>
            </a:extLst>
          </p:cNvPr>
          <p:cNvPicPr>
            <a:picLocks noChangeAspect="1"/>
          </p:cNvPicPr>
          <p:nvPr/>
        </p:nvPicPr>
        <p:blipFill>
          <a:blip r:embed="rId2"/>
          <a:stretch>
            <a:fillRect/>
          </a:stretch>
        </p:blipFill>
        <p:spPr>
          <a:xfrm>
            <a:off x="457200" y="3733800"/>
            <a:ext cx="2447925" cy="409575"/>
          </a:xfrm>
          <a:prstGeom prst="rect">
            <a:avLst/>
          </a:prstGeom>
        </p:spPr>
      </p:pic>
    </p:spTree>
    <p:extLst>
      <p:ext uri="{BB962C8B-B14F-4D97-AF65-F5344CB8AC3E}">
        <p14:creationId xmlns:p14="http://schemas.microsoft.com/office/powerpoint/2010/main" val="1226969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27</a:t>
            </a:fld>
            <a:endParaRPr lang="en-US"/>
          </a:p>
        </p:txBody>
      </p:sp>
      <p:sp>
        <p:nvSpPr>
          <p:cNvPr id="6" name="Text Placeholder 5"/>
          <p:cNvSpPr>
            <a:spLocks noGrp="1"/>
          </p:cNvSpPr>
          <p:nvPr>
            <p:ph type="body" sz="quarter" idx="12"/>
          </p:nvPr>
        </p:nvSpPr>
        <p:spPr/>
        <p:txBody>
          <a:bodyPr/>
          <a:lstStyle/>
          <a:p>
            <a:r>
              <a:rPr lang="en-US" dirty="0"/>
              <a:t>Confidence limits (R)</a:t>
            </a:r>
          </a:p>
        </p:txBody>
      </p:sp>
      <p:pic>
        <p:nvPicPr>
          <p:cNvPr id="11" name="Picture 10">
            <a:extLst>
              <a:ext uri="{FF2B5EF4-FFF2-40B4-BE49-F238E27FC236}">
                <a16:creationId xmlns:a16="http://schemas.microsoft.com/office/drawing/2014/main" id="{E4B40CE2-2359-4851-8581-483BBC471B35}"/>
              </a:ext>
            </a:extLst>
          </p:cNvPr>
          <p:cNvPicPr>
            <a:picLocks noChangeAspect="1"/>
          </p:cNvPicPr>
          <p:nvPr/>
        </p:nvPicPr>
        <p:blipFill>
          <a:blip r:embed="rId2"/>
          <a:stretch>
            <a:fillRect/>
          </a:stretch>
        </p:blipFill>
        <p:spPr>
          <a:xfrm>
            <a:off x="457200" y="2359025"/>
            <a:ext cx="8229600" cy="3657600"/>
          </a:xfrm>
          <a:prstGeom prst="rect">
            <a:avLst/>
          </a:prstGeom>
        </p:spPr>
      </p:pic>
    </p:spTree>
    <p:extLst>
      <p:ext uri="{BB962C8B-B14F-4D97-AF65-F5344CB8AC3E}">
        <p14:creationId xmlns:p14="http://schemas.microsoft.com/office/powerpoint/2010/main" val="3906627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28</a:t>
            </a:fld>
            <a:endParaRPr lang="en-US"/>
          </a:p>
        </p:txBody>
      </p:sp>
      <p:sp>
        <p:nvSpPr>
          <p:cNvPr id="6" name="Text Placeholder 5"/>
          <p:cNvSpPr>
            <a:spLocks noGrp="1"/>
          </p:cNvSpPr>
          <p:nvPr>
            <p:ph type="body" sz="quarter" idx="12"/>
          </p:nvPr>
        </p:nvSpPr>
        <p:spPr/>
        <p:txBody>
          <a:bodyPr/>
          <a:lstStyle/>
          <a:p>
            <a:r>
              <a:rPr lang="en-US" dirty="0"/>
              <a:t>Quartile confidence limits</a:t>
            </a:r>
          </a:p>
        </p:txBody>
      </p:sp>
      <p:sp>
        <p:nvSpPr>
          <p:cNvPr id="9" name="Rectangle 8">
            <a:extLst>
              <a:ext uri="{FF2B5EF4-FFF2-40B4-BE49-F238E27FC236}">
                <a16:creationId xmlns:a16="http://schemas.microsoft.com/office/drawing/2014/main" id="{A7DC106C-1FAA-40F2-A00E-58FBBFB0C539}"/>
              </a:ext>
            </a:extLst>
          </p:cNvPr>
          <p:cNvSpPr/>
          <p:nvPr/>
        </p:nvSpPr>
        <p:spPr>
          <a:xfrm>
            <a:off x="457200" y="2514600"/>
            <a:ext cx="8229600" cy="1754326"/>
          </a:xfrm>
          <a:prstGeom prst="rect">
            <a:avLst/>
          </a:prstGeom>
        </p:spPr>
        <p:txBody>
          <a:bodyPr wrap="square">
            <a:spAutoFit/>
          </a:bodyPr>
          <a:lstStyle/>
          <a:p>
            <a:r>
              <a:rPr lang="en-US" dirty="0"/>
              <a:t>You can get confidence limits for the median survival time, the quartiles or any other survival percentile by extrapolating horizontally along the confidence limits of the Kaplan-Meier curve.</a:t>
            </a:r>
          </a:p>
          <a:p>
            <a:endParaRPr lang="en-US" dirty="0"/>
          </a:p>
          <a:p>
            <a:r>
              <a:rPr lang="en-US" dirty="0"/>
              <a:t>For some percentiles, the horizontal line may not ever cross the upper confidence limit. In that case, you can set the upper confidence limit to plus infinity.</a:t>
            </a:r>
          </a:p>
        </p:txBody>
      </p:sp>
    </p:spTree>
    <p:extLst>
      <p:ext uri="{BB962C8B-B14F-4D97-AF65-F5344CB8AC3E}">
        <p14:creationId xmlns:p14="http://schemas.microsoft.com/office/powerpoint/2010/main" val="1427585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29</a:t>
            </a:fld>
            <a:endParaRPr lang="en-US"/>
          </a:p>
        </p:txBody>
      </p:sp>
      <p:sp>
        <p:nvSpPr>
          <p:cNvPr id="6" name="Text Placeholder 5"/>
          <p:cNvSpPr>
            <a:spLocks noGrp="1"/>
          </p:cNvSpPr>
          <p:nvPr>
            <p:ph type="body" sz="quarter" idx="12"/>
          </p:nvPr>
        </p:nvSpPr>
        <p:spPr/>
        <p:txBody>
          <a:bodyPr/>
          <a:lstStyle/>
          <a:p>
            <a:r>
              <a:rPr lang="en-US" dirty="0"/>
              <a:t>How you can visualize quartile confidence limits.</a:t>
            </a:r>
          </a:p>
        </p:txBody>
      </p:sp>
      <p:pic>
        <p:nvPicPr>
          <p:cNvPr id="9" name="Picture 8">
            <a:extLst>
              <a:ext uri="{FF2B5EF4-FFF2-40B4-BE49-F238E27FC236}">
                <a16:creationId xmlns:a16="http://schemas.microsoft.com/office/drawing/2014/main" id="{47766570-B06A-4366-BFA1-9616339ADCE7}"/>
              </a:ext>
            </a:extLst>
          </p:cNvPr>
          <p:cNvPicPr>
            <a:picLocks noChangeAspect="1"/>
          </p:cNvPicPr>
          <p:nvPr/>
        </p:nvPicPr>
        <p:blipFill>
          <a:blip r:embed="rId2"/>
          <a:stretch>
            <a:fillRect/>
          </a:stretch>
        </p:blipFill>
        <p:spPr>
          <a:xfrm>
            <a:off x="477748" y="2286000"/>
            <a:ext cx="8229600" cy="3657600"/>
          </a:xfrm>
          <a:prstGeom prst="rect">
            <a:avLst/>
          </a:prstGeom>
        </p:spPr>
      </p:pic>
    </p:spTree>
    <p:extLst>
      <p:ext uri="{BB962C8B-B14F-4D97-AF65-F5344CB8AC3E}">
        <p14:creationId xmlns:p14="http://schemas.microsoft.com/office/powerpoint/2010/main" val="98727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Introduction to Kaplan-Meier Curves</a:t>
            </a:r>
          </a:p>
        </p:txBody>
      </p:sp>
      <p:sp>
        <p:nvSpPr>
          <p:cNvPr id="3" name="Text Placeholder 2"/>
          <p:cNvSpPr>
            <a:spLocks noGrp="1"/>
          </p:cNvSpPr>
          <p:nvPr>
            <p:ph type="body" idx="1"/>
          </p:nvPr>
        </p:nvSpPr>
        <p:spPr/>
        <p:txBody>
          <a:bodyPr/>
          <a:lstStyle/>
          <a:p>
            <a:r>
              <a:rPr lang="en-US" dirty="0"/>
              <a:t>This is done using the Kaplan-Meier curve, an approach developed by Edward Kaplan and Paul Meier in 1958. In this talk, you will see a simple example using fruit fly data and learn how to interpret the Kaplan-Meier curve to estimate survival probabilities and survival percentiles.</a:t>
            </a:r>
          </a:p>
          <a:p>
            <a:endParaRPr lang="en-US" dirty="0"/>
          </a:p>
          <a:p>
            <a:r>
              <a:rPr lang="en-US" dirty="0"/>
              <a:t>Most of this talk is based on a web page I wrote in 2008: </a:t>
            </a:r>
            <a:br>
              <a:rPr lang="en-US" dirty="0"/>
            </a:br>
            <a:r>
              <a:rPr lang="en-US" dirty="0"/>
              <a:t>    http://www.pmean.com/08/SimpleKm.html</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a:t>
            </a:fld>
            <a:endParaRPr lang="en-US"/>
          </a:p>
        </p:txBody>
      </p:sp>
      <p:sp>
        <p:nvSpPr>
          <p:cNvPr id="6" name="Text Placeholder 5"/>
          <p:cNvSpPr>
            <a:spLocks noGrp="1"/>
          </p:cNvSpPr>
          <p:nvPr>
            <p:ph type="body" sz="quarter" idx="12"/>
          </p:nvPr>
        </p:nvSpPr>
        <p:spPr/>
        <p:txBody>
          <a:bodyPr/>
          <a:lstStyle/>
          <a:p>
            <a:r>
              <a:rPr lang="en-US" dirty="0"/>
              <a:t>Abstract (continued)</a:t>
            </a:r>
          </a:p>
        </p:txBody>
      </p:sp>
    </p:spTree>
    <p:extLst>
      <p:ext uri="{BB962C8B-B14F-4D97-AF65-F5344CB8AC3E}">
        <p14:creationId xmlns:p14="http://schemas.microsoft.com/office/powerpoint/2010/main" val="32069629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30</a:t>
            </a:fld>
            <a:endParaRPr lang="en-US"/>
          </a:p>
        </p:txBody>
      </p:sp>
      <p:sp>
        <p:nvSpPr>
          <p:cNvPr id="6" name="Text Placeholder 5"/>
          <p:cNvSpPr>
            <a:spLocks noGrp="1"/>
          </p:cNvSpPr>
          <p:nvPr>
            <p:ph type="body" sz="quarter" idx="12"/>
          </p:nvPr>
        </p:nvSpPr>
        <p:spPr/>
        <p:txBody>
          <a:bodyPr/>
          <a:lstStyle/>
          <a:p>
            <a:r>
              <a:rPr lang="en-US" dirty="0"/>
              <a:t>Quartile confidence limits (SAS)</a:t>
            </a:r>
          </a:p>
        </p:txBody>
      </p:sp>
      <p:sp>
        <p:nvSpPr>
          <p:cNvPr id="9" name="Rectangle 8">
            <a:extLst>
              <a:ext uri="{FF2B5EF4-FFF2-40B4-BE49-F238E27FC236}">
                <a16:creationId xmlns:a16="http://schemas.microsoft.com/office/drawing/2014/main" id="{A7DC106C-1FAA-40F2-A00E-58FBBFB0C539}"/>
              </a:ext>
            </a:extLst>
          </p:cNvPr>
          <p:cNvSpPr/>
          <p:nvPr/>
        </p:nvSpPr>
        <p:spPr>
          <a:xfrm>
            <a:off x="457200" y="2514600"/>
            <a:ext cx="8229600" cy="646331"/>
          </a:xfrm>
          <a:prstGeom prst="rect">
            <a:avLst/>
          </a:prstGeom>
        </p:spPr>
        <p:txBody>
          <a:bodyPr wrap="square">
            <a:spAutoFit/>
          </a:bodyPr>
          <a:lstStyle/>
          <a:p>
            <a:r>
              <a:rPr lang="en-US" dirty="0"/>
              <a:t>SAS produces quartile confidence limits and estimated mean by default. The mean estimate is biased if the last observation is censored.</a:t>
            </a:r>
          </a:p>
        </p:txBody>
      </p:sp>
      <p:pic>
        <p:nvPicPr>
          <p:cNvPr id="3" name="Picture 2">
            <a:extLst>
              <a:ext uri="{FF2B5EF4-FFF2-40B4-BE49-F238E27FC236}">
                <a16:creationId xmlns:a16="http://schemas.microsoft.com/office/drawing/2014/main" id="{7792EF6A-678D-4BD8-8E21-A7BB52A2CEA3}"/>
              </a:ext>
            </a:extLst>
          </p:cNvPr>
          <p:cNvPicPr>
            <a:picLocks noChangeAspect="1"/>
          </p:cNvPicPr>
          <p:nvPr/>
        </p:nvPicPr>
        <p:blipFill>
          <a:blip r:embed="rId2"/>
          <a:stretch>
            <a:fillRect/>
          </a:stretch>
        </p:blipFill>
        <p:spPr>
          <a:xfrm>
            <a:off x="446926" y="3364051"/>
            <a:ext cx="3019425" cy="2571750"/>
          </a:xfrm>
          <a:prstGeom prst="rect">
            <a:avLst/>
          </a:prstGeom>
        </p:spPr>
      </p:pic>
    </p:spTree>
    <p:extLst>
      <p:ext uri="{BB962C8B-B14F-4D97-AF65-F5344CB8AC3E}">
        <p14:creationId xmlns:p14="http://schemas.microsoft.com/office/powerpoint/2010/main" val="27852679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3" name="Text Placeholder 2"/>
          <p:cNvSpPr>
            <a:spLocks noGrp="1"/>
          </p:cNvSpPr>
          <p:nvPr>
            <p:ph type="body" idx="1"/>
          </p:nvPr>
        </p:nvSpPr>
        <p:spPr/>
        <p:txBody>
          <a:bodyPr/>
          <a:lstStyle/>
          <a:p>
            <a:r>
              <a:rPr lang="en-US" dirty="0"/>
              <a:t>If you want to compare the survival curves for two subgroups, you should first draw the two subgroup Kaplan-Meier curves on the same graph.</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31</a:t>
            </a:fld>
            <a:endParaRPr lang="en-US"/>
          </a:p>
        </p:txBody>
      </p:sp>
      <p:sp>
        <p:nvSpPr>
          <p:cNvPr id="6" name="Text Placeholder 5"/>
          <p:cNvSpPr>
            <a:spLocks noGrp="1"/>
          </p:cNvSpPr>
          <p:nvPr>
            <p:ph type="body" sz="quarter" idx="12"/>
          </p:nvPr>
        </p:nvSpPr>
        <p:spPr/>
        <p:txBody>
          <a:bodyPr/>
          <a:lstStyle/>
          <a:p>
            <a:r>
              <a:rPr lang="en-US" dirty="0"/>
              <a:t>Comparing two or more Kaplan-Meier curves</a:t>
            </a:r>
          </a:p>
        </p:txBody>
      </p:sp>
    </p:spTree>
    <p:extLst>
      <p:ext uri="{BB962C8B-B14F-4D97-AF65-F5344CB8AC3E}">
        <p14:creationId xmlns:p14="http://schemas.microsoft.com/office/powerpoint/2010/main" val="14722250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32</a:t>
            </a:fld>
            <a:endParaRPr lang="en-US"/>
          </a:p>
        </p:txBody>
      </p:sp>
      <p:sp>
        <p:nvSpPr>
          <p:cNvPr id="6" name="Text Placeholder 5"/>
          <p:cNvSpPr>
            <a:spLocks noGrp="1"/>
          </p:cNvSpPr>
          <p:nvPr>
            <p:ph type="body" sz="quarter" idx="12"/>
          </p:nvPr>
        </p:nvSpPr>
        <p:spPr/>
        <p:txBody>
          <a:bodyPr/>
          <a:lstStyle/>
          <a:p>
            <a:r>
              <a:rPr lang="en-US" dirty="0"/>
              <a:t>Comparing two or more Kaplan-Meier curves</a:t>
            </a:r>
          </a:p>
        </p:txBody>
      </p:sp>
      <p:pic>
        <p:nvPicPr>
          <p:cNvPr id="8" name="Picture 7">
            <a:extLst>
              <a:ext uri="{FF2B5EF4-FFF2-40B4-BE49-F238E27FC236}">
                <a16:creationId xmlns:a16="http://schemas.microsoft.com/office/drawing/2014/main" id="{370049FB-F9D0-42EB-97A6-05338D3E3151}"/>
              </a:ext>
            </a:extLst>
          </p:cNvPr>
          <p:cNvPicPr>
            <a:picLocks noChangeAspect="1"/>
          </p:cNvPicPr>
          <p:nvPr/>
        </p:nvPicPr>
        <p:blipFill>
          <a:blip r:embed="rId2"/>
          <a:stretch>
            <a:fillRect/>
          </a:stretch>
        </p:blipFill>
        <p:spPr>
          <a:xfrm>
            <a:off x="457200" y="2133600"/>
            <a:ext cx="8229600" cy="3657600"/>
          </a:xfrm>
          <a:prstGeom prst="rect">
            <a:avLst/>
          </a:prstGeom>
        </p:spPr>
      </p:pic>
    </p:spTree>
    <p:extLst>
      <p:ext uri="{BB962C8B-B14F-4D97-AF65-F5344CB8AC3E}">
        <p14:creationId xmlns:p14="http://schemas.microsoft.com/office/powerpoint/2010/main" val="31329918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log-rank test</a:t>
            </a:r>
          </a:p>
        </p:txBody>
      </p:sp>
      <p:sp>
        <p:nvSpPr>
          <p:cNvPr id="3" name="Text Placeholder 2"/>
          <p:cNvSpPr>
            <a:spLocks noGrp="1"/>
          </p:cNvSpPr>
          <p:nvPr>
            <p:ph type="body" idx="1"/>
          </p:nvPr>
        </p:nvSpPr>
        <p:spPr/>
        <p:txBody>
          <a:bodyPr/>
          <a:lstStyle/>
          <a:p>
            <a:r>
              <a:rPr lang="en-US" dirty="0"/>
              <a:t>The formulation of the log-rank test, as described in Hosmer, </a:t>
            </a:r>
            <a:r>
              <a:rPr lang="en-US" dirty="0" err="1"/>
              <a:t>Lemeshow</a:t>
            </a:r>
            <a:r>
              <a:rPr lang="en-US" dirty="0"/>
              <a:t>, and May is a bit opaque.</a:t>
            </a:r>
          </a:p>
          <a:p>
            <a:endParaRPr lang="en-US" dirty="0"/>
          </a:p>
          <a:p>
            <a:r>
              <a:rPr lang="en-US" dirty="0" err="1"/>
              <a:t>d</a:t>
            </a:r>
            <a:r>
              <a:rPr lang="en-US" baseline="-25000" dirty="0" err="1"/>
              <a:t>ij</a:t>
            </a:r>
            <a:r>
              <a:rPr lang="en-US" dirty="0"/>
              <a:t> is the number of events in the </a:t>
            </a:r>
            <a:r>
              <a:rPr lang="en-US" dirty="0" err="1"/>
              <a:t>i</a:t>
            </a:r>
            <a:r>
              <a:rPr lang="en-US" baseline="30000" dirty="0" err="1"/>
              <a:t>th</a:t>
            </a:r>
            <a:r>
              <a:rPr lang="en-US" dirty="0"/>
              <a:t> group at time </a:t>
            </a:r>
            <a:r>
              <a:rPr lang="en-US" dirty="0" err="1"/>
              <a:t>t</a:t>
            </a:r>
            <a:r>
              <a:rPr lang="en-US" baseline="-25000" dirty="0" err="1"/>
              <a:t>j</a:t>
            </a:r>
            <a:r>
              <a:rPr lang="en-US" dirty="0"/>
              <a:t> (</a:t>
            </a:r>
            <a:r>
              <a:rPr lang="en-US" dirty="0" err="1"/>
              <a:t>i</a:t>
            </a:r>
            <a:r>
              <a:rPr lang="en-US" dirty="0"/>
              <a:t>=1,2)</a:t>
            </a:r>
          </a:p>
          <a:p>
            <a:r>
              <a:rPr lang="en-US" dirty="0" err="1"/>
              <a:t>n</a:t>
            </a:r>
            <a:r>
              <a:rPr lang="en-US" baseline="-25000" dirty="0" err="1"/>
              <a:t>ij</a:t>
            </a:r>
            <a:r>
              <a:rPr lang="en-US" dirty="0"/>
              <a:t> is the number of patients at risk in the </a:t>
            </a:r>
            <a:r>
              <a:rPr lang="en-US" dirty="0" err="1"/>
              <a:t>i</a:t>
            </a:r>
            <a:r>
              <a:rPr lang="en-US" baseline="30000" dirty="0" err="1"/>
              <a:t>th</a:t>
            </a:r>
            <a:r>
              <a:rPr lang="en-US" dirty="0"/>
              <a:t> group at time </a:t>
            </a:r>
            <a:r>
              <a:rPr lang="en-US" dirty="0" err="1"/>
              <a:t>t</a:t>
            </a:r>
            <a:r>
              <a:rPr lang="en-US" baseline="-25000" dirty="0" err="1"/>
              <a:t>j</a:t>
            </a:r>
            <a:endParaRPr lang="en-US" baseline="-25000" dirty="0"/>
          </a:p>
          <a:p>
            <a:r>
              <a:rPr lang="en-US" dirty="0" err="1"/>
              <a:t>d</a:t>
            </a:r>
            <a:r>
              <a:rPr lang="en-US" baseline="-25000" dirty="0" err="1"/>
              <a:t>j</a:t>
            </a:r>
            <a:r>
              <a:rPr lang="en-US" dirty="0"/>
              <a:t> = d</a:t>
            </a:r>
            <a:r>
              <a:rPr lang="en-US" baseline="-25000" dirty="0"/>
              <a:t>1j</a:t>
            </a:r>
            <a:r>
              <a:rPr lang="en-US" dirty="0"/>
              <a:t> + d</a:t>
            </a:r>
            <a:r>
              <a:rPr lang="en-US" baseline="-25000" dirty="0"/>
              <a:t>2j</a:t>
            </a:r>
            <a:r>
              <a:rPr lang="en-US" dirty="0"/>
              <a:t>;  </a:t>
            </a:r>
            <a:r>
              <a:rPr lang="en-US" dirty="0" err="1"/>
              <a:t>n</a:t>
            </a:r>
            <a:r>
              <a:rPr lang="en-US" baseline="-25000" dirty="0" err="1"/>
              <a:t>j</a:t>
            </a:r>
            <a:r>
              <a:rPr lang="en-US" dirty="0"/>
              <a:t> = n</a:t>
            </a:r>
            <a:r>
              <a:rPr lang="en-US" baseline="-25000" dirty="0"/>
              <a:t>1j</a:t>
            </a:r>
            <a:r>
              <a:rPr lang="en-US" dirty="0"/>
              <a:t> + n</a:t>
            </a:r>
            <a:r>
              <a:rPr lang="en-US" baseline="-25000" dirty="0"/>
              <a:t>2j</a:t>
            </a:r>
            <a:endParaRPr lang="en-US" dirty="0"/>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33</a:t>
            </a:fld>
            <a:endParaRPr lang="en-US"/>
          </a:p>
        </p:txBody>
      </p:sp>
      <p:sp>
        <p:nvSpPr>
          <p:cNvPr id="6" name="Text Placeholder 5"/>
          <p:cNvSpPr>
            <a:spLocks noGrp="1"/>
          </p:cNvSpPr>
          <p:nvPr>
            <p:ph type="body" sz="quarter" idx="12"/>
          </p:nvPr>
        </p:nvSpPr>
        <p:spPr/>
        <p:txBody>
          <a:bodyPr/>
          <a:lstStyle/>
          <a:p>
            <a:r>
              <a:rPr lang="en-US" dirty="0"/>
              <a:t>Formulation</a:t>
            </a:r>
          </a:p>
        </p:txBody>
      </p:sp>
    </p:spTree>
    <p:extLst>
      <p:ext uri="{BB962C8B-B14F-4D97-AF65-F5344CB8AC3E}">
        <p14:creationId xmlns:p14="http://schemas.microsoft.com/office/powerpoint/2010/main" val="202066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log-rank test</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34</a:t>
            </a:fld>
            <a:endParaRPr lang="en-US"/>
          </a:p>
        </p:txBody>
      </p:sp>
      <p:sp>
        <p:nvSpPr>
          <p:cNvPr id="6" name="Text Placeholder 5"/>
          <p:cNvSpPr>
            <a:spLocks noGrp="1"/>
          </p:cNvSpPr>
          <p:nvPr>
            <p:ph type="body" sz="quarter" idx="12"/>
          </p:nvPr>
        </p:nvSpPr>
        <p:spPr/>
        <p:txBody>
          <a:bodyPr/>
          <a:lstStyle/>
          <a:p>
            <a:r>
              <a:rPr lang="en-US" dirty="0"/>
              <a:t>Formulation found in Hosmer, </a:t>
            </a:r>
            <a:r>
              <a:rPr lang="en-US" dirty="0" err="1"/>
              <a:t>Lemeshow</a:t>
            </a:r>
            <a:r>
              <a:rPr lang="en-US" dirty="0"/>
              <a:t>, and May</a:t>
            </a:r>
          </a:p>
        </p:txBody>
      </p:sp>
      <p:pic>
        <p:nvPicPr>
          <p:cNvPr id="9" name="Picture 8">
            <a:extLst>
              <a:ext uri="{FF2B5EF4-FFF2-40B4-BE49-F238E27FC236}">
                <a16:creationId xmlns:a16="http://schemas.microsoft.com/office/drawing/2014/main" id="{CB61B82B-693B-4AA9-9F93-25D0D753C9CA}"/>
              </a:ext>
            </a:extLst>
          </p:cNvPr>
          <p:cNvPicPr>
            <a:picLocks noChangeAspect="1"/>
          </p:cNvPicPr>
          <p:nvPr/>
        </p:nvPicPr>
        <p:blipFill>
          <a:blip r:embed="rId2"/>
          <a:stretch>
            <a:fillRect/>
          </a:stretch>
        </p:blipFill>
        <p:spPr>
          <a:xfrm>
            <a:off x="533400" y="2569610"/>
            <a:ext cx="2571950" cy="2307190"/>
          </a:xfrm>
          <a:prstGeom prst="rect">
            <a:avLst/>
          </a:prstGeom>
        </p:spPr>
      </p:pic>
    </p:spTree>
    <p:extLst>
      <p:ext uri="{BB962C8B-B14F-4D97-AF65-F5344CB8AC3E}">
        <p14:creationId xmlns:p14="http://schemas.microsoft.com/office/powerpoint/2010/main" val="1088554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log-rank test</a:t>
            </a:r>
          </a:p>
        </p:txBody>
      </p:sp>
      <p:sp>
        <p:nvSpPr>
          <p:cNvPr id="3" name="Text Placeholder 2"/>
          <p:cNvSpPr>
            <a:spLocks noGrp="1"/>
          </p:cNvSpPr>
          <p:nvPr>
            <p:ph type="body" idx="1"/>
          </p:nvPr>
        </p:nvSpPr>
        <p:spPr/>
        <p:txBody>
          <a:bodyPr/>
          <a:lstStyle/>
          <a:p>
            <a:r>
              <a:rPr lang="en-US" dirty="0"/>
              <a:t>This looks a bit mystifying, but if you define</a:t>
            </a:r>
          </a:p>
          <a:p>
            <a:endParaRPr lang="en-US" dirty="0"/>
          </a:p>
          <a:p>
            <a:r>
              <a:rPr lang="en-US" dirty="0"/>
              <a:t>then e</a:t>
            </a:r>
            <a:r>
              <a:rPr lang="en-US" baseline="-25000" dirty="0"/>
              <a:t>1i</a:t>
            </a:r>
            <a:r>
              <a:rPr lang="en-US" dirty="0"/>
              <a:t> and v</a:t>
            </a:r>
            <a:r>
              <a:rPr lang="en-US" baseline="-25000" dirty="0"/>
              <a:t>1i</a:t>
            </a:r>
            <a:r>
              <a:rPr lang="en-US" dirty="0"/>
              <a:t> </a:t>
            </a:r>
          </a:p>
          <a:p>
            <a:endParaRPr lang="en-US" dirty="0"/>
          </a:p>
          <a:p>
            <a:endParaRPr lang="en-US" dirty="0"/>
          </a:p>
          <a:p>
            <a:endParaRPr lang="en-US" dirty="0"/>
          </a:p>
          <a:p>
            <a:r>
              <a:rPr lang="en-US" dirty="0"/>
              <a:t>are just the mean of a binomial distribution and the variance of a binomial distribution with a finite population correction factor. Equivalently, the latter is the variance of a hypergeometric distribution.</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35</a:t>
            </a:fld>
            <a:endParaRPr lang="en-US"/>
          </a:p>
        </p:txBody>
      </p:sp>
      <p:sp>
        <p:nvSpPr>
          <p:cNvPr id="6" name="Text Placeholder 5"/>
          <p:cNvSpPr>
            <a:spLocks noGrp="1"/>
          </p:cNvSpPr>
          <p:nvPr>
            <p:ph type="body" sz="quarter" idx="12"/>
          </p:nvPr>
        </p:nvSpPr>
        <p:spPr/>
        <p:txBody>
          <a:bodyPr/>
          <a:lstStyle/>
          <a:p>
            <a:r>
              <a:rPr lang="en-US" dirty="0"/>
              <a:t>A simpler formulation</a:t>
            </a:r>
          </a:p>
        </p:txBody>
      </p:sp>
      <p:pic>
        <p:nvPicPr>
          <p:cNvPr id="7" name="Picture 6">
            <a:extLst>
              <a:ext uri="{FF2B5EF4-FFF2-40B4-BE49-F238E27FC236}">
                <a16:creationId xmlns:a16="http://schemas.microsoft.com/office/drawing/2014/main" id="{3C6873B9-79DF-4F22-AFAF-4AF48B50C47F}"/>
              </a:ext>
            </a:extLst>
          </p:cNvPr>
          <p:cNvPicPr>
            <a:picLocks noChangeAspect="1"/>
          </p:cNvPicPr>
          <p:nvPr/>
        </p:nvPicPr>
        <p:blipFill>
          <a:blip r:embed="rId2"/>
          <a:stretch>
            <a:fillRect/>
          </a:stretch>
        </p:blipFill>
        <p:spPr>
          <a:xfrm>
            <a:off x="457200" y="2838253"/>
            <a:ext cx="1037859" cy="495694"/>
          </a:xfrm>
          <a:prstGeom prst="rect">
            <a:avLst/>
          </a:prstGeom>
        </p:spPr>
      </p:pic>
      <p:pic>
        <p:nvPicPr>
          <p:cNvPr id="8" name="Picture 7">
            <a:extLst>
              <a:ext uri="{FF2B5EF4-FFF2-40B4-BE49-F238E27FC236}">
                <a16:creationId xmlns:a16="http://schemas.microsoft.com/office/drawing/2014/main" id="{0EDCC60E-A183-42AA-A57D-29A64D4B6F76}"/>
              </a:ext>
            </a:extLst>
          </p:cNvPr>
          <p:cNvPicPr>
            <a:picLocks noChangeAspect="1"/>
          </p:cNvPicPr>
          <p:nvPr/>
        </p:nvPicPr>
        <p:blipFill>
          <a:blip r:embed="rId3"/>
          <a:stretch>
            <a:fillRect/>
          </a:stretch>
        </p:blipFill>
        <p:spPr>
          <a:xfrm>
            <a:off x="457199" y="3657599"/>
            <a:ext cx="1370445" cy="495693"/>
          </a:xfrm>
          <a:prstGeom prst="rect">
            <a:avLst/>
          </a:prstGeom>
        </p:spPr>
      </p:pic>
      <p:pic>
        <p:nvPicPr>
          <p:cNvPr id="9" name="Picture 8">
            <a:extLst>
              <a:ext uri="{FF2B5EF4-FFF2-40B4-BE49-F238E27FC236}">
                <a16:creationId xmlns:a16="http://schemas.microsoft.com/office/drawing/2014/main" id="{47088DC1-A114-4939-B529-23688CC53B78}"/>
              </a:ext>
            </a:extLst>
          </p:cNvPr>
          <p:cNvPicPr>
            <a:picLocks noChangeAspect="1"/>
          </p:cNvPicPr>
          <p:nvPr/>
        </p:nvPicPr>
        <p:blipFill>
          <a:blip r:embed="rId4"/>
          <a:stretch>
            <a:fillRect/>
          </a:stretch>
        </p:blipFill>
        <p:spPr>
          <a:xfrm>
            <a:off x="449492" y="4208463"/>
            <a:ext cx="2815167" cy="533400"/>
          </a:xfrm>
          <a:prstGeom prst="rect">
            <a:avLst/>
          </a:prstGeom>
        </p:spPr>
      </p:pic>
    </p:spTree>
    <p:extLst>
      <p:ext uri="{BB962C8B-B14F-4D97-AF65-F5344CB8AC3E}">
        <p14:creationId xmlns:p14="http://schemas.microsoft.com/office/powerpoint/2010/main" val="34816450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 rank test</a:t>
            </a:r>
          </a:p>
        </p:txBody>
      </p:sp>
      <p:pic>
        <p:nvPicPr>
          <p:cNvPr id="7" name="Picture 6">
            <a:extLst>
              <a:ext uri="{FF2B5EF4-FFF2-40B4-BE49-F238E27FC236}">
                <a16:creationId xmlns:a16="http://schemas.microsoft.com/office/drawing/2014/main" id="{0A7995AE-5C83-4EF0-9C9F-A69B872F09AA}"/>
              </a:ext>
            </a:extLst>
          </p:cNvPr>
          <p:cNvPicPr>
            <a:picLocks noChangeAspect="1"/>
          </p:cNvPicPr>
          <p:nvPr/>
        </p:nvPicPr>
        <p:blipFill>
          <a:blip r:embed="rId2"/>
          <a:stretch>
            <a:fillRect/>
          </a:stretch>
        </p:blipFill>
        <p:spPr>
          <a:xfrm>
            <a:off x="457200" y="3108325"/>
            <a:ext cx="3343275" cy="2409825"/>
          </a:xfrm>
          <a:prstGeom prst="rect">
            <a:avLst/>
          </a:prstGeom>
        </p:spPr>
      </p:pic>
      <p:sp>
        <p:nvSpPr>
          <p:cNvPr id="3" name="Text Placeholder 2"/>
          <p:cNvSpPr>
            <a:spLocks noGrp="1"/>
          </p:cNvSpPr>
          <p:nvPr>
            <p:ph type="body" idx="1"/>
          </p:nvPr>
        </p:nvSpPr>
        <p:spPr/>
        <p:txBody>
          <a:bodyPr/>
          <a:lstStyle/>
          <a:p>
            <a:r>
              <a:rPr lang="en-US" dirty="0"/>
              <a:t>Calculate the number of deaths and the number at risk at each time point.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36</a:t>
            </a:fld>
            <a:endParaRPr lang="en-US"/>
          </a:p>
        </p:txBody>
      </p:sp>
      <p:sp>
        <p:nvSpPr>
          <p:cNvPr id="6" name="Text Placeholder 5"/>
          <p:cNvSpPr>
            <a:spLocks noGrp="1"/>
          </p:cNvSpPr>
          <p:nvPr>
            <p:ph type="body" sz="quarter" idx="12"/>
          </p:nvPr>
        </p:nvSpPr>
        <p:spPr/>
        <p:txBody>
          <a:bodyPr/>
          <a:lstStyle/>
          <a:p>
            <a:r>
              <a:rPr lang="en-US" dirty="0"/>
              <a:t>Hand calculation on a small data set</a:t>
            </a:r>
          </a:p>
        </p:txBody>
      </p:sp>
    </p:spTree>
    <p:extLst>
      <p:ext uri="{BB962C8B-B14F-4D97-AF65-F5344CB8AC3E}">
        <p14:creationId xmlns:p14="http://schemas.microsoft.com/office/powerpoint/2010/main" val="28239544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 rank test</a:t>
            </a:r>
          </a:p>
        </p:txBody>
      </p:sp>
      <p:sp>
        <p:nvSpPr>
          <p:cNvPr id="3" name="Text Placeholder 2"/>
          <p:cNvSpPr>
            <a:spLocks noGrp="1"/>
          </p:cNvSpPr>
          <p:nvPr>
            <p:ph type="body" idx="1"/>
          </p:nvPr>
        </p:nvSpPr>
        <p:spPr/>
        <p:txBody>
          <a:bodyPr/>
          <a:lstStyle/>
          <a:p>
            <a:r>
              <a:rPr lang="en-US" dirty="0"/>
              <a:t>Compute the expected value and variance at each time point.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37</a:t>
            </a:fld>
            <a:endParaRPr lang="en-US"/>
          </a:p>
        </p:txBody>
      </p:sp>
      <p:sp>
        <p:nvSpPr>
          <p:cNvPr id="6" name="Text Placeholder 5"/>
          <p:cNvSpPr>
            <a:spLocks noGrp="1"/>
          </p:cNvSpPr>
          <p:nvPr>
            <p:ph type="body" sz="quarter" idx="12"/>
          </p:nvPr>
        </p:nvSpPr>
        <p:spPr/>
        <p:txBody>
          <a:bodyPr/>
          <a:lstStyle/>
          <a:p>
            <a:r>
              <a:rPr lang="en-US" dirty="0"/>
              <a:t>Hand calculation on a small data set</a:t>
            </a:r>
          </a:p>
        </p:txBody>
      </p:sp>
      <p:pic>
        <p:nvPicPr>
          <p:cNvPr id="10" name="Picture 9">
            <a:extLst>
              <a:ext uri="{FF2B5EF4-FFF2-40B4-BE49-F238E27FC236}">
                <a16:creationId xmlns:a16="http://schemas.microsoft.com/office/drawing/2014/main" id="{7D2A59DB-99EA-49CC-A5C9-3A0F57967019}"/>
              </a:ext>
            </a:extLst>
          </p:cNvPr>
          <p:cNvPicPr>
            <a:picLocks noChangeAspect="1"/>
          </p:cNvPicPr>
          <p:nvPr/>
        </p:nvPicPr>
        <p:blipFill>
          <a:blip r:embed="rId2"/>
          <a:stretch>
            <a:fillRect/>
          </a:stretch>
        </p:blipFill>
        <p:spPr>
          <a:xfrm>
            <a:off x="457200" y="3124200"/>
            <a:ext cx="6600825" cy="2295525"/>
          </a:xfrm>
          <a:prstGeom prst="rect">
            <a:avLst/>
          </a:prstGeom>
        </p:spPr>
      </p:pic>
    </p:spTree>
    <p:extLst>
      <p:ext uri="{BB962C8B-B14F-4D97-AF65-F5344CB8AC3E}">
        <p14:creationId xmlns:p14="http://schemas.microsoft.com/office/powerpoint/2010/main" val="23439705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 rank test</a:t>
            </a:r>
          </a:p>
        </p:txBody>
      </p:sp>
      <p:pic>
        <p:nvPicPr>
          <p:cNvPr id="7" name="Picture 6">
            <a:extLst>
              <a:ext uri="{FF2B5EF4-FFF2-40B4-BE49-F238E27FC236}">
                <a16:creationId xmlns:a16="http://schemas.microsoft.com/office/drawing/2014/main" id="{C63A2173-ACB1-46A4-AB7A-DA16D43E546D}"/>
              </a:ext>
            </a:extLst>
          </p:cNvPr>
          <p:cNvPicPr>
            <a:picLocks noChangeAspect="1"/>
          </p:cNvPicPr>
          <p:nvPr/>
        </p:nvPicPr>
        <p:blipFill>
          <a:blip r:embed="rId2"/>
          <a:stretch>
            <a:fillRect/>
          </a:stretch>
        </p:blipFill>
        <p:spPr>
          <a:xfrm>
            <a:off x="3348037" y="3324225"/>
            <a:ext cx="2447925" cy="1504950"/>
          </a:xfrm>
          <a:prstGeom prst="rect">
            <a:avLst/>
          </a:prstGeom>
        </p:spPr>
      </p:pic>
      <p:sp>
        <p:nvSpPr>
          <p:cNvPr id="3" name="Text Placeholder 2"/>
          <p:cNvSpPr>
            <a:spLocks noGrp="1"/>
          </p:cNvSpPr>
          <p:nvPr>
            <p:ph type="body" idx="1"/>
          </p:nvPr>
        </p:nvSpPr>
        <p:spPr>
          <a:xfrm>
            <a:off x="457200" y="2514600"/>
            <a:ext cx="8229600" cy="1177925"/>
          </a:xfrm>
        </p:spPr>
        <p:txBody>
          <a:bodyPr/>
          <a:lstStyle/>
          <a:p>
            <a:r>
              <a:rPr lang="en-US" sz="1600" dirty="0">
                <a:latin typeface="+mn-lt"/>
                <a:cs typeface="Courier New" panose="02070309020205020404" pitchFamily="49" charset="0"/>
              </a:rPr>
              <a:t>Ignore the covariance statistics that SAS produces. They are of limited relevance for more complex settings, but are totally useless for a two group test.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38</a:t>
            </a:fld>
            <a:endParaRPr lang="en-US"/>
          </a:p>
        </p:txBody>
      </p:sp>
      <p:sp>
        <p:nvSpPr>
          <p:cNvPr id="6" name="Text Placeholder 5"/>
          <p:cNvSpPr>
            <a:spLocks noGrp="1"/>
          </p:cNvSpPr>
          <p:nvPr>
            <p:ph type="body" sz="quarter" idx="12"/>
          </p:nvPr>
        </p:nvSpPr>
        <p:spPr/>
        <p:txBody>
          <a:bodyPr/>
          <a:lstStyle/>
          <a:p>
            <a:r>
              <a:rPr lang="en-US" dirty="0"/>
              <a:t>Log rank test (SAS)</a:t>
            </a:r>
          </a:p>
        </p:txBody>
      </p:sp>
      <p:pic>
        <p:nvPicPr>
          <p:cNvPr id="8" name="Picture 7">
            <a:extLst>
              <a:ext uri="{FF2B5EF4-FFF2-40B4-BE49-F238E27FC236}">
                <a16:creationId xmlns:a16="http://schemas.microsoft.com/office/drawing/2014/main" id="{19AD255D-322E-46D7-B530-7DE865BBA701}"/>
              </a:ext>
            </a:extLst>
          </p:cNvPr>
          <p:cNvPicPr>
            <a:picLocks noChangeAspect="1"/>
          </p:cNvPicPr>
          <p:nvPr/>
        </p:nvPicPr>
        <p:blipFill>
          <a:blip r:embed="rId3"/>
          <a:stretch>
            <a:fillRect/>
          </a:stretch>
        </p:blipFill>
        <p:spPr>
          <a:xfrm>
            <a:off x="978694" y="3695700"/>
            <a:ext cx="1847850" cy="1133475"/>
          </a:xfrm>
          <a:prstGeom prst="rect">
            <a:avLst/>
          </a:prstGeom>
        </p:spPr>
      </p:pic>
    </p:spTree>
    <p:extLst>
      <p:ext uri="{BB962C8B-B14F-4D97-AF65-F5344CB8AC3E}">
        <p14:creationId xmlns:p14="http://schemas.microsoft.com/office/powerpoint/2010/main" val="34140710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 rank test</a:t>
            </a:r>
          </a:p>
        </p:txBody>
      </p:sp>
      <p:sp>
        <p:nvSpPr>
          <p:cNvPr id="3" name="Text Placeholder 2"/>
          <p:cNvSpPr>
            <a:spLocks noGrp="1"/>
          </p:cNvSpPr>
          <p:nvPr>
            <p:ph type="body" idx="1"/>
          </p:nvPr>
        </p:nvSpPr>
        <p:spPr/>
        <p:txBody>
          <a:bodyPr/>
          <a:lstStyle/>
          <a:p>
            <a:r>
              <a:rPr lang="en-US" dirty="0"/>
              <a:t>The log rank test cannot easily handle continuous predictor variables. For these variables, you should really consider a more sophisticated model like a Cox proportional hazards model (coming up in the next lecture). But you can get a rough preliminary idea of what is going on with a continuous predictor by categorizing it using one or more cut-points. Here’s an example using age.</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39</a:t>
            </a:fld>
            <a:endParaRPr lang="en-US"/>
          </a:p>
        </p:txBody>
      </p:sp>
      <p:sp>
        <p:nvSpPr>
          <p:cNvPr id="6" name="Text Placeholder 5"/>
          <p:cNvSpPr>
            <a:spLocks noGrp="1"/>
          </p:cNvSpPr>
          <p:nvPr>
            <p:ph type="body" sz="quarter" idx="12"/>
          </p:nvPr>
        </p:nvSpPr>
        <p:spPr/>
        <p:txBody>
          <a:bodyPr/>
          <a:lstStyle/>
          <a:p>
            <a:r>
              <a:rPr lang="en-US" dirty="0"/>
              <a:t>How to handle continuous outcomes	</a:t>
            </a:r>
          </a:p>
        </p:txBody>
      </p:sp>
    </p:spTree>
    <p:extLst>
      <p:ext uri="{BB962C8B-B14F-4D97-AF65-F5344CB8AC3E}">
        <p14:creationId xmlns:p14="http://schemas.microsoft.com/office/powerpoint/2010/main" val="1806432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1)</a:t>
            </a:r>
          </a:p>
        </p:txBody>
      </p:sp>
      <p:sp>
        <p:nvSpPr>
          <p:cNvPr id="3" name="Text Placeholder 2"/>
          <p:cNvSpPr>
            <a:spLocks noGrp="1"/>
          </p:cNvSpPr>
          <p:nvPr>
            <p:ph type="body" idx="1"/>
          </p:nvPr>
        </p:nvSpPr>
        <p:spPr/>
        <p:txBody>
          <a:bodyPr/>
          <a:lstStyle/>
          <a:p>
            <a:r>
              <a:rPr lang="en-US" dirty="0"/>
              <a:t>The following data represents survival time for a group of fruit flies and is a subset of a larger data set found at the </a:t>
            </a:r>
            <a:r>
              <a:rPr lang="en-US" dirty="0">
                <a:hlinkClick r:id="rId2"/>
              </a:rPr>
              <a:t>Data and Story Library (DASL)</a:t>
            </a:r>
            <a:r>
              <a:rPr lang="en-US" dirty="0"/>
              <a:t>. The data set has been slightly modified to simplify some of these explanations.</a:t>
            </a:r>
          </a:p>
          <a:p>
            <a:r>
              <a:rPr lang="en-US" dirty="0"/>
              <a:t>There are 25 flies in the sample, with the first fly dying on day 37 and the last fly dying on day 96. If you wanted to estimate the survival probability for this data, you would draw a curve that decreases by 4% (1/25) every time a fly dies.</a:t>
            </a:r>
          </a:p>
          <a:p>
            <a:r>
              <a:rPr lang="en-US" dirty="0"/>
              <a:t>.</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a:t>
            </a:fld>
            <a:endParaRPr lang="en-US"/>
          </a:p>
        </p:txBody>
      </p:sp>
      <p:sp>
        <p:nvSpPr>
          <p:cNvPr id="6" name="Text Placeholder 5"/>
          <p:cNvSpPr>
            <a:spLocks noGrp="1"/>
          </p:cNvSpPr>
          <p:nvPr>
            <p:ph type="body" sz="quarter" idx="12"/>
          </p:nvPr>
        </p:nvSpPr>
        <p:spPr/>
        <p:txBody>
          <a:bodyPr/>
          <a:lstStyle/>
          <a:p>
            <a:r>
              <a:rPr lang="en-US" dirty="0"/>
              <a:t>Where does this data come from?</a:t>
            </a:r>
          </a:p>
        </p:txBody>
      </p:sp>
    </p:spTree>
    <p:extLst>
      <p:ext uri="{BB962C8B-B14F-4D97-AF65-F5344CB8AC3E}">
        <p14:creationId xmlns:p14="http://schemas.microsoft.com/office/powerpoint/2010/main" val="39453088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 rank test</a:t>
            </a:r>
          </a:p>
        </p:txBody>
      </p:sp>
      <p:pic>
        <p:nvPicPr>
          <p:cNvPr id="7" name="Picture 6">
            <a:extLst>
              <a:ext uri="{FF2B5EF4-FFF2-40B4-BE49-F238E27FC236}">
                <a16:creationId xmlns:a16="http://schemas.microsoft.com/office/drawing/2014/main" id="{7C56BD73-B8C4-4E39-9605-59F5D48B5239}"/>
              </a:ext>
            </a:extLst>
          </p:cNvPr>
          <p:cNvPicPr>
            <a:picLocks noChangeAspect="1"/>
          </p:cNvPicPr>
          <p:nvPr/>
        </p:nvPicPr>
        <p:blipFill>
          <a:blip r:embed="rId2"/>
          <a:stretch>
            <a:fillRect/>
          </a:stretch>
        </p:blipFill>
        <p:spPr>
          <a:xfrm>
            <a:off x="457200" y="2505182"/>
            <a:ext cx="4572000" cy="3429000"/>
          </a:xfrm>
          <a:prstGeom prst="rect">
            <a:avLst/>
          </a:prstGeom>
        </p:spPr>
      </p:pic>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40</a:t>
            </a:fld>
            <a:endParaRPr lang="en-US"/>
          </a:p>
        </p:txBody>
      </p:sp>
      <p:sp>
        <p:nvSpPr>
          <p:cNvPr id="6" name="Text Placeholder 5"/>
          <p:cNvSpPr>
            <a:spLocks noGrp="1"/>
          </p:cNvSpPr>
          <p:nvPr>
            <p:ph type="body" sz="quarter" idx="12"/>
          </p:nvPr>
        </p:nvSpPr>
        <p:spPr/>
        <p:txBody>
          <a:bodyPr/>
          <a:lstStyle/>
          <a:p>
            <a:r>
              <a:rPr lang="en-US" dirty="0"/>
              <a:t>How to handle continuous outcomes (SAS)	</a:t>
            </a:r>
          </a:p>
        </p:txBody>
      </p:sp>
    </p:spTree>
    <p:extLst>
      <p:ext uri="{BB962C8B-B14F-4D97-AF65-F5344CB8AC3E}">
        <p14:creationId xmlns:p14="http://schemas.microsoft.com/office/powerpoint/2010/main" val="1620514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 rank test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41</a:t>
            </a:fld>
            <a:endParaRPr lang="en-US"/>
          </a:p>
        </p:txBody>
      </p:sp>
      <p:sp>
        <p:nvSpPr>
          <p:cNvPr id="6" name="Text Placeholder 5"/>
          <p:cNvSpPr>
            <a:spLocks noGrp="1"/>
          </p:cNvSpPr>
          <p:nvPr>
            <p:ph type="body" sz="quarter" idx="12"/>
          </p:nvPr>
        </p:nvSpPr>
        <p:spPr/>
        <p:txBody>
          <a:bodyPr/>
          <a:lstStyle/>
          <a:p>
            <a:r>
              <a:rPr lang="en-US" dirty="0"/>
              <a:t>How to handle continuous outcomes (SAS)	</a:t>
            </a:r>
          </a:p>
        </p:txBody>
      </p:sp>
      <p:pic>
        <p:nvPicPr>
          <p:cNvPr id="7" name="Picture 6">
            <a:extLst>
              <a:ext uri="{FF2B5EF4-FFF2-40B4-BE49-F238E27FC236}">
                <a16:creationId xmlns:a16="http://schemas.microsoft.com/office/drawing/2014/main" id="{F36A92A4-86B2-40FC-B43A-18407992FF14}"/>
              </a:ext>
            </a:extLst>
          </p:cNvPr>
          <p:cNvPicPr>
            <a:picLocks noChangeAspect="1"/>
          </p:cNvPicPr>
          <p:nvPr/>
        </p:nvPicPr>
        <p:blipFill>
          <a:blip r:embed="rId2"/>
          <a:stretch>
            <a:fillRect/>
          </a:stretch>
        </p:blipFill>
        <p:spPr>
          <a:xfrm>
            <a:off x="1143000" y="3258468"/>
            <a:ext cx="1628775" cy="1600200"/>
          </a:xfrm>
          <a:prstGeom prst="rect">
            <a:avLst/>
          </a:prstGeom>
        </p:spPr>
      </p:pic>
      <p:pic>
        <p:nvPicPr>
          <p:cNvPr id="8" name="Picture 7">
            <a:extLst>
              <a:ext uri="{FF2B5EF4-FFF2-40B4-BE49-F238E27FC236}">
                <a16:creationId xmlns:a16="http://schemas.microsoft.com/office/drawing/2014/main" id="{FF11DC20-BFC8-4D13-92DA-9290A2EFC0C0}"/>
              </a:ext>
            </a:extLst>
          </p:cNvPr>
          <p:cNvPicPr>
            <a:picLocks noChangeAspect="1"/>
          </p:cNvPicPr>
          <p:nvPr/>
        </p:nvPicPr>
        <p:blipFill>
          <a:blip r:embed="rId3"/>
          <a:stretch>
            <a:fillRect/>
          </a:stretch>
        </p:blipFill>
        <p:spPr>
          <a:xfrm>
            <a:off x="3386137" y="3267075"/>
            <a:ext cx="2371725" cy="1533525"/>
          </a:xfrm>
          <a:prstGeom prst="rect">
            <a:avLst/>
          </a:prstGeom>
        </p:spPr>
      </p:pic>
    </p:spTree>
    <p:extLst>
      <p:ext uri="{BB962C8B-B14F-4D97-AF65-F5344CB8AC3E}">
        <p14:creationId xmlns:p14="http://schemas.microsoft.com/office/powerpoint/2010/main" val="5046988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 rank test</a:t>
            </a:r>
          </a:p>
        </p:txBody>
      </p:sp>
      <p:sp>
        <p:nvSpPr>
          <p:cNvPr id="3" name="Text Placeholder 2"/>
          <p:cNvSpPr>
            <a:spLocks noGrp="1"/>
          </p:cNvSpPr>
          <p:nvPr>
            <p:ph type="body" idx="1"/>
          </p:nvPr>
        </p:nvSpPr>
        <p:spPr/>
        <p:txBody>
          <a:bodyPr/>
          <a:lstStyle/>
          <a:p>
            <a:r>
              <a:rPr lang="en-US" dirty="0"/>
              <a:t>The log rank test for more than two groups treats the groups in a nominal fashion—order is not important. For this particular data set, and many others, you might prefer a test for trend. This is available in most statistical packages, but we will not show the details here.</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42</a:t>
            </a:fld>
            <a:endParaRPr lang="en-US"/>
          </a:p>
        </p:txBody>
      </p:sp>
      <p:sp>
        <p:nvSpPr>
          <p:cNvPr id="6" name="Text Placeholder 5"/>
          <p:cNvSpPr>
            <a:spLocks noGrp="1"/>
          </p:cNvSpPr>
          <p:nvPr>
            <p:ph type="body" sz="quarter" idx="12"/>
          </p:nvPr>
        </p:nvSpPr>
        <p:spPr/>
        <p:txBody>
          <a:bodyPr/>
          <a:lstStyle/>
          <a:p>
            <a:r>
              <a:rPr lang="en-US" dirty="0"/>
              <a:t>Test for trend</a:t>
            </a:r>
          </a:p>
        </p:txBody>
      </p:sp>
    </p:spTree>
    <p:extLst>
      <p:ext uri="{BB962C8B-B14F-4D97-AF65-F5344CB8AC3E}">
        <p14:creationId xmlns:p14="http://schemas.microsoft.com/office/powerpoint/2010/main" val="42329119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 rank test</a:t>
            </a:r>
          </a:p>
        </p:txBody>
      </p:sp>
      <p:sp>
        <p:nvSpPr>
          <p:cNvPr id="3" name="Text Placeholder 2"/>
          <p:cNvSpPr>
            <a:spLocks noGrp="1"/>
          </p:cNvSpPr>
          <p:nvPr>
            <p:ph type="body" idx="1"/>
          </p:nvPr>
        </p:nvSpPr>
        <p:spPr/>
        <p:txBody>
          <a:bodyPr/>
          <a:lstStyle/>
          <a:p>
            <a:r>
              <a:rPr lang="en-US" dirty="0"/>
              <a:t>The log rank test</a:t>
            </a:r>
          </a:p>
          <a:p>
            <a:pPr lvl="1"/>
            <a:r>
              <a:rPr lang="en-US" dirty="0"/>
              <a:t> works well when you’re comparing a treatment group to a control group</a:t>
            </a:r>
          </a:p>
          <a:p>
            <a:pPr lvl="1"/>
            <a:r>
              <a:rPr lang="en-US" dirty="0"/>
              <a:t>you can also use it when you have three or more groups.</a:t>
            </a:r>
          </a:p>
          <a:p>
            <a:r>
              <a:rPr lang="en-US" dirty="0"/>
              <a:t> But the log rank test does not extend beyond this:</a:t>
            </a:r>
          </a:p>
          <a:p>
            <a:pPr lvl="1"/>
            <a:r>
              <a:rPr lang="en-US" dirty="0"/>
              <a:t>you cannot include a continuous predictor,</a:t>
            </a:r>
          </a:p>
          <a:p>
            <a:pPr lvl="1"/>
            <a:r>
              <a:rPr lang="en-US" dirty="0"/>
              <a:t>you cannot analyze data with multiple predictors, and</a:t>
            </a:r>
          </a:p>
          <a:p>
            <a:pPr lvl="1"/>
            <a:r>
              <a:rPr lang="en-US" dirty="0"/>
              <a:t>you cannot do risk adjustment.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43</a:t>
            </a:fld>
            <a:endParaRPr lang="en-US"/>
          </a:p>
        </p:txBody>
      </p:sp>
      <p:sp>
        <p:nvSpPr>
          <p:cNvPr id="6" name="Text Placeholder 5"/>
          <p:cNvSpPr>
            <a:spLocks noGrp="1"/>
          </p:cNvSpPr>
          <p:nvPr>
            <p:ph type="body" sz="quarter" idx="12"/>
          </p:nvPr>
        </p:nvSpPr>
        <p:spPr/>
        <p:txBody>
          <a:bodyPr/>
          <a:lstStyle/>
          <a:p>
            <a:r>
              <a:rPr lang="en-US" dirty="0"/>
              <a:t>Limitations</a:t>
            </a:r>
          </a:p>
        </p:txBody>
      </p:sp>
    </p:spTree>
    <p:extLst>
      <p:ext uri="{BB962C8B-B14F-4D97-AF65-F5344CB8AC3E}">
        <p14:creationId xmlns:p14="http://schemas.microsoft.com/office/powerpoint/2010/main" val="221147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1)</a:t>
            </a:r>
          </a:p>
        </p:txBody>
      </p:sp>
      <p:sp>
        <p:nvSpPr>
          <p:cNvPr id="3" name="Text Placeholder 2"/>
          <p:cNvSpPr>
            <a:spLocks noGrp="1"/>
          </p:cNvSpPr>
          <p:nvPr>
            <p:ph type="body" idx="1"/>
          </p:nvPr>
        </p:nvSpPr>
        <p:spPr/>
        <p:txBody>
          <a:bodyPr numCol="4"/>
          <a:lstStyle/>
          <a:p>
            <a:r>
              <a:rPr lang="en-US" dirty="0"/>
              <a:t> 37 96%</a:t>
            </a:r>
            <a:br>
              <a:rPr lang="en-US" dirty="0"/>
            </a:br>
            <a:r>
              <a:rPr lang="en-US" dirty="0"/>
              <a:t> 40 92%</a:t>
            </a:r>
            <a:br>
              <a:rPr lang="en-US" dirty="0"/>
            </a:br>
            <a:r>
              <a:rPr lang="en-US" dirty="0"/>
              <a:t> 43 88%</a:t>
            </a:r>
            <a:br>
              <a:rPr lang="en-US" dirty="0"/>
            </a:br>
            <a:r>
              <a:rPr lang="en-US" dirty="0"/>
              <a:t> 44 84%</a:t>
            </a:r>
            <a:br>
              <a:rPr lang="en-US" dirty="0"/>
            </a:br>
            <a:r>
              <a:rPr lang="en-US" dirty="0"/>
              <a:t> 45 80%</a:t>
            </a:r>
            <a:br>
              <a:rPr lang="en-US" dirty="0"/>
            </a:br>
            <a:r>
              <a:rPr lang="en-US" dirty="0"/>
              <a:t> 47 76%</a:t>
            </a:r>
            <a:br>
              <a:rPr lang="en-US" dirty="0"/>
            </a:br>
            <a:r>
              <a:rPr lang="en-US" dirty="0"/>
              <a:t> 49 72%</a:t>
            </a:r>
            <a:br>
              <a:rPr lang="en-US" dirty="0"/>
            </a:br>
            <a:r>
              <a:rPr lang="en-US" dirty="0"/>
              <a:t> 54 68%</a:t>
            </a:r>
            <a:br>
              <a:rPr lang="en-US" dirty="0"/>
            </a:br>
            <a:r>
              <a:rPr lang="en-US" dirty="0"/>
              <a:t> 56 64%</a:t>
            </a:r>
            <a:br>
              <a:rPr lang="en-US" dirty="0"/>
            </a:br>
            <a:r>
              <a:rPr lang="en-US" dirty="0"/>
              <a:t> 58 60%</a:t>
            </a:r>
            <a:br>
              <a:rPr lang="en-US" dirty="0"/>
            </a:br>
            <a:r>
              <a:rPr lang="en-US" dirty="0"/>
              <a:t> 59 56%</a:t>
            </a:r>
            <a:br>
              <a:rPr lang="en-US" dirty="0"/>
            </a:br>
            <a:r>
              <a:rPr lang="en-US" dirty="0"/>
              <a:t> 60 52%</a:t>
            </a:r>
            <a:br>
              <a:rPr lang="en-US" dirty="0"/>
            </a:br>
            <a:r>
              <a:rPr lang="en-US" dirty="0"/>
              <a:t> 61 48%</a:t>
            </a:r>
            <a:br>
              <a:rPr lang="en-US" dirty="0"/>
            </a:br>
            <a:r>
              <a:rPr lang="en-US" dirty="0"/>
              <a:t> 62 44%</a:t>
            </a:r>
            <a:br>
              <a:rPr lang="en-US" dirty="0"/>
            </a:br>
            <a:r>
              <a:rPr lang="en-US" dirty="0"/>
              <a:t> 68 40%</a:t>
            </a:r>
            <a:br>
              <a:rPr lang="en-US" dirty="0"/>
            </a:br>
            <a:r>
              <a:rPr lang="en-US" dirty="0"/>
              <a:t> 70 36%</a:t>
            </a:r>
            <a:br>
              <a:rPr lang="en-US" dirty="0"/>
            </a:br>
            <a:r>
              <a:rPr lang="en-US" dirty="0"/>
              <a:t> 71 32%</a:t>
            </a:r>
            <a:br>
              <a:rPr lang="en-US" dirty="0"/>
            </a:br>
            <a:r>
              <a:rPr lang="en-US" dirty="0"/>
              <a:t> 72 28%</a:t>
            </a:r>
            <a:br>
              <a:rPr lang="en-US" dirty="0"/>
            </a:br>
            <a:r>
              <a:rPr lang="en-US" dirty="0"/>
              <a:t> 73 24%</a:t>
            </a:r>
            <a:br>
              <a:rPr lang="en-US" dirty="0"/>
            </a:br>
            <a:r>
              <a:rPr lang="en-US" dirty="0"/>
              <a:t> 75 20%</a:t>
            </a:r>
            <a:br>
              <a:rPr lang="en-US" dirty="0"/>
            </a:br>
            <a:r>
              <a:rPr lang="en-US" dirty="0"/>
              <a:t> 77 16%</a:t>
            </a:r>
            <a:br>
              <a:rPr lang="en-US" dirty="0"/>
            </a:br>
            <a:r>
              <a:rPr lang="en-US" dirty="0"/>
              <a:t> 79 12%</a:t>
            </a:r>
            <a:br>
              <a:rPr lang="en-US" dirty="0"/>
            </a:br>
            <a:r>
              <a:rPr lang="en-US" dirty="0"/>
              <a:t> 89  8%</a:t>
            </a:r>
            <a:br>
              <a:rPr lang="en-US" dirty="0"/>
            </a:br>
            <a:r>
              <a:rPr lang="en-US" dirty="0"/>
              <a:t> 94  4%</a:t>
            </a:r>
            <a:br>
              <a:rPr lang="en-US" dirty="0"/>
            </a:br>
            <a:r>
              <a:rPr lang="en-US" dirty="0"/>
              <a:t> 96  0%.</a:t>
            </a:r>
          </a:p>
          <a:p>
            <a:r>
              <a:rPr lang="en-US" dirty="0"/>
              <a:t>.</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a:t>
            </a:fld>
            <a:endParaRPr lang="en-US"/>
          </a:p>
        </p:txBody>
      </p:sp>
      <p:sp>
        <p:nvSpPr>
          <p:cNvPr id="6" name="Text Placeholder 5"/>
          <p:cNvSpPr>
            <a:spLocks noGrp="1"/>
          </p:cNvSpPr>
          <p:nvPr>
            <p:ph type="body" sz="quarter" idx="12"/>
          </p:nvPr>
        </p:nvSpPr>
        <p:spPr/>
        <p:txBody>
          <a:bodyPr/>
          <a:lstStyle/>
          <a:p>
            <a:r>
              <a:rPr lang="en-US" dirty="0"/>
              <a:t>At each date, the survival probability drops by 1/25.</a:t>
            </a:r>
          </a:p>
        </p:txBody>
      </p:sp>
    </p:spTree>
    <p:extLst>
      <p:ext uri="{BB962C8B-B14F-4D97-AF65-F5344CB8AC3E}">
        <p14:creationId xmlns:p14="http://schemas.microsoft.com/office/powerpoint/2010/main" val="3845223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1)</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a:t>
            </a:fld>
            <a:endParaRPr lang="en-US"/>
          </a:p>
        </p:txBody>
      </p:sp>
      <p:sp>
        <p:nvSpPr>
          <p:cNvPr id="6" name="Text Placeholder 5"/>
          <p:cNvSpPr>
            <a:spLocks noGrp="1"/>
          </p:cNvSpPr>
          <p:nvPr>
            <p:ph type="body" sz="quarter" idx="12"/>
          </p:nvPr>
        </p:nvSpPr>
        <p:spPr/>
        <p:txBody>
          <a:bodyPr/>
          <a:lstStyle/>
          <a:p>
            <a:r>
              <a:rPr lang="en-US" dirty="0"/>
              <a:t>A graphical depiction of the survival probability</a:t>
            </a:r>
          </a:p>
        </p:txBody>
      </p:sp>
      <p:pic>
        <p:nvPicPr>
          <p:cNvPr id="1026" name="Picture 2" descr="http://www.pmean.com/08/images/Simple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9810" y="2360612"/>
            <a:ext cx="5130979" cy="3657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813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2)</a:t>
            </a:r>
          </a:p>
        </p:txBody>
      </p:sp>
      <p:sp>
        <p:nvSpPr>
          <p:cNvPr id="3" name="Text Placeholder 2"/>
          <p:cNvSpPr>
            <a:spLocks noGrp="1"/>
          </p:cNvSpPr>
          <p:nvPr>
            <p:ph type="body" idx="1"/>
          </p:nvPr>
        </p:nvSpPr>
        <p:spPr/>
        <p:txBody>
          <a:bodyPr numCol="1"/>
          <a:lstStyle/>
          <a:p>
            <a:r>
              <a:rPr lang="en-US" dirty="0"/>
              <a:t>Now let's alter the experiment. Suppose that totally by accident, a technician leaves the screen cover open on day 70 and all the flies escape. You're probably worried that the whole experiment has been ruined. But don't be so pessimistic. You still have complete information on survival of the fruit flies up to their 70th day of life. Here's how you would present the data and estimate the survival probabilities.</a:t>
            </a:r>
          </a:p>
          <a:p>
            <a:endParaRPr lang="en-US" dirty="0"/>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7</a:t>
            </a:fld>
            <a:endParaRPr lang="en-US"/>
          </a:p>
        </p:txBody>
      </p:sp>
      <p:sp>
        <p:nvSpPr>
          <p:cNvPr id="6" name="Text Placeholder 5"/>
          <p:cNvSpPr>
            <a:spLocks noGrp="1"/>
          </p:cNvSpPr>
          <p:nvPr>
            <p:ph type="body" sz="quarter" idx="12"/>
          </p:nvPr>
        </p:nvSpPr>
        <p:spPr/>
        <p:txBody>
          <a:bodyPr/>
          <a:lstStyle/>
          <a:p>
            <a:r>
              <a:rPr lang="en-US" dirty="0"/>
              <a:t>Let’s alter the experiment</a:t>
            </a:r>
          </a:p>
        </p:txBody>
      </p:sp>
    </p:spTree>
    <p:extLst>
      <p:ext uri="{BB962C8B-B14F-4D97-AF65-F5344CB8AC3E}">
        <p14:creationId xmlns:p14="http://schemas.microsoft.com/office/powerpoint/2010/main" val="3742639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2)</a:t>
            </a:r>
          </a:p>
        </p:txBody>
      </p:sp>
      <p:sp>
        <p:nvSpPr>
          <p:cNvPr id="3" name="Text Placeholder 2"/>
          <p:cNvSpPr>
            <a:spLocks noGrp="1"/>
          </p:cNvSpPr>
          <p:nvPr>
            <p:ph type="body" idx="1"/>
          </p:nvPr>
        </p:nvSpPr>
        <p:spPr/>
        <p:txBody>
          <a:bodyPr numCol="4"/>
          <a:lstStyle/>
          <a:p>
            <a:r>
              <a:rPr lang="en-US" dirty="0"/>
              <a:t> 37 96%</a:t>
            </a:r>
            <a:br>
              <a:rPr lang="en-US" dirty="0"/>
            </a:br>
            <a:r>
              <a:rPr lang="en-US" dirty="0"/>
              <a:t> 40 92%</a:t>
            </a:r>
            <a:br>
              <a:rPr lang="en-US" dirty="0"/>
            </a:br>
            <a:r>
              <a:rPr lang="en-US" dirty="0"/>
              <a:t> 43 88%</a:t>
            </a:r>
            <a:br>
              <a:rPr lang="en-US" dirty="0"/>
            </a:br>
            <a:r>
              <a:rPr lang="en-US" dirty="0"/>
              <a:t> 44 84%</a:t>
            </a:r>
            <a:br>
              <a:rPr lang="en-US" dirty="0"/>
            </a:br>
            <a:r>
              <a:rPr lang="en-US" dirty="0"/>
              <a:t> 45 80%</a:t>
            </a:r>
            <a:br>
              <a:rPr lang="en-US" dirty="0"/>
            </a:br>
            <a:r>
              <a:rPr lang="en-US" dirty="0"/>
              <a:t> 47 76%</a:t>
            </a:r>
            <a:br>
              <a:rPr lang="en-US" dirty="0"/>
            </a:br>
            <a:r>
              <a:rPr lang="en-US" dirty="0"/>
              <a:t> 49 72%</a:t>
            </a:r>
            <a:br>
              <a:rPr lang="en-US" dirty="0"/>
            </a:br>
            <a:r>
              <a:rPr lang="en-US" dirty="0"/>
              <a:t> 54 68%</a:t>
            </a:r>
            <a:br>
              <a:rPr lang="en-US" dirty="0"/>
            </a:br>
            <a:r>
              <a:rPr lang="en-US" dirty="0"/>
              <a:t> 56 64%</a:t>
            </a:r>
            <a:br>
              <a:rPr lang="en-US" dirty="0"/>
            </a:br>
            <a:r>
              <a:rPr lang="en-US" dirty="0"/>
              <a:t> 58 60%</a:t>
            </a:r>
            <a:br>
              <a:rPr lang="en-US" dirty="0"/>
            </a:br>
            <a:r>
              <a:rPr lang="en-US" dirty="0"/>
              <a:t> 59 56%</a:t>
            </a:r>
            <a:br>
              <a:rPr lang="en-US" dirty="0"/>
            </a:br>
            <a:r>
              <a:rPr lang="en-US" dirty="0"/>
              <a:t> 60 52%</a:t>
            </a:r>
            <a:br>
              <a:rPr lang="en-US" dirty="0"/>
            </a:br>
            <a:r>
              <a:rPr lang="en-US" dirty="0"/>
              <a:t> 61 48%</a:t>
            </a:r>
            <a:br>
              <a:rPr lang="en-US" dirty="0"/>
            </a:br>
            <a:r>
              <a:rPr lang="en-US" dirty="0"/>
              <a:t> 62 44%</a:t>
            </a:r>
            <a:br>
              <a:rPr lang="en-US" dirty="0"/>
            </a:br>
            <a:r>
              <a:rPr lang="en-US" dirty="0"/>
              <a:t> 68 40%</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p>
          <a:p>
            <a:r>
              <a:rPr lang="en-US" dirty="0"/>
              <a:t>.</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8</a:t>
            </a:fld>
            <a:endParaRPr lang="en-US"/>
          </a:p>
        </p:txBody>
      </p:sp>
      <p:sp>
        <p:nvSpPr>
          <p:cNvPr id="6" name="Text Placeholder 5"/>
          <p:cNvSpPr>
            <a:spLocks noGrp="1"/>
          </p:cNvSpPr>
          <p:nvPr>
            <p:ph type="body" sz="quarter" idx="12"/>
          </p:nvPr>
        </p:nvSpPr>
        <p:spPr/>
        <p:txBody>
          <a:bodyPr/>
          <a:lstStyle/>
          <a:p>
            <a:r>
              <a:rPr lang="en-US" dirty="0"/>
              <a:t>You can still estimate some survival probabilities</a:t>
            </a:r>
          </a:p>
        </p:txBody>
      </p:sp>
    </p:spTree>
    <p:extLst>
      <p:ext uri="{BB962C8B-B14F-4D97-AF65-F5344CB8AC3E}">
        <p14:creationId xmlns:p14="http://schemas.microsoft.com/office/powerpoint/2010/main" val="583063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2)</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9</a:t>
            </a:fld>
            <a:endParaRPr lang="en-US"/>
          </a:p>
        </p:txBody>
      </p:sp>
      <p:sp>
        <p:nvSpPr>
          <p:cNvPr id="6" name="Text Placeholder 5"/>
          <p:cNvSpPr>
            <a:spLocks noGrp="1"/>
          </p:cNvSpPr>
          <p:nvPr>
            <p:ph type="body" sz="quarter" idx="12"/>
          </p:nvPr>
        </p:nvSpPr>
        <p:spPr/>
        <p:txBody>
          <a:bodyPr/>
          <a:lstStyle/>
          <a:p>
            <a:r>
              <a:rPr lang="en-US" dirty="0"/>
              <a:t>Here is a graph of the survival probabilities</a:t>
            </a:r>
          </a:p>
        </p:txBody>
      </p:sp>
      <p:pic>
        <p:nvPicPr>
          <p:cNvPr id="7" name="Picture 6"/>
          <p:cNvPicPr>
            <a:picLocks noChangeAspect="1"/>
          </p:cNvPicPr>
          <p:nvPr/>
        </p:nvPicPr>
        <p:blipFill>
          <a:blip r:embed="rId2"/>
          <a:stretch>
            <a:fillRect/>
          </a:stretch>
        </p:blipFill>
        <p:spPr>
          <a:xfrm>
            <a:off x="1828800" y="2398712"/>
            <a:ext cx="5024084" cy="3581400"/>
          </a:xfrm>
          <a:prstGeom prst="rect">
            <a:avLst/>
          </a:prstGeom>
        </p:spPr>
      </p:pic>
    </p:spTree>
    <p:extLst>
      <p:ext uri="{BB962C8B-B14F-4D97-AF65-F5344CB8AC3E}">
        <p14:creationId xmlns:p14="http://schemas.microsoft.com/office/powerpoint/2010/main" val="2501511950"/>
      </p:ext>
    </p:extLst>
  </p:cSld>
  <p:clrMapOvr>
    <a:masterClrMapping/>
  </p:clrMapOvr>
</p:sld>
</file>

<file path=ppt/theme/theme1.xml><?xml version="1.0" encoding="utf-8"?>
<a:theme xmlns:a="http://schemas.openxmlformats.org/drawingml/2006/main" name="4_Default Design">
  <a:themeElements>
    <a:clrScheme name="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fontScheme name="4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33CC"/>
        </a:dk1>
        <a:lt1>
          <a:srgbClr val="FFFFFF"/>
        </a:lt1>
        <a:dk2>
          <a:srgbClr val="000000"/>
        </a:dk2>
        <a:lt2>
          <a:srgbClr val="808080"/>
        </a:lt2>
        <a:accent1>
          <a:srgbClr val="BBE0E3"/>
        </a:accent1>
        <a:accent2>
          <a:srgbClr val="333399"/>
        </a:accent2>
        <a:accent3>
          <a:srgbClr val="FFFFFF"/>
        </a:accent3>
        <a:accent4>
          <a:srgbClr val="002AAE"/>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Default Design 13">
        <a:dk1>
          <a:srgbClr val="0033CC"/>
        </a:dk1>
        <a:lt1>
          <a:srgbClr val="FFFFFF"/>
        </a:lt1>
        <a:dk2>
          <a:srgbClr val="000000"/>
        </a:dk2>
        <a:lt2>
          <a:srgbClr val="808080"/>
        </a:lt2>
        <a:accent1>
          <a:srgbClr val="BBE0E3"/>
        </a:accent1>
        <a:accent2>
          <a:srgbClr val="333399"/>
        </a:accent2>
        <a:accent3>
          <a:srgbClr val="FFFFFF"/>
        </a:accent3>
        <a:accent4>
          <a:srgbClr val="002AAE"/>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5">
        <a:dk1>
          <a:srgbClr val="2361A1"/>
        </a:dk1>
        <a:lt1>
          <a:srgbClr val="FFFFFF"/>
        </a:lt1>
        <a:dk2>
          <a:srgbClr val="000000"/>
        </a:dk2>
        <a:lt2>
          <a:srgbClr val="808080"/>
        </a:lt2>
        <a:accent1>
          <a:srgbClr val="BBE0E3"/>
        </a:accent1>
        <a:accent2>
          <a:srgbClr val="333399"/>
        </a:accent2>
        <a:accent3>
          <a:srgbClr val="FFFFFF"/>
        </a:accent3>
        <a:accent4>
          <a:srgbClr val="1C5289"/>
        </a:accent4>
        <a:accent5>
          <a:srgbClr val="DAEDEF"/>
        </a:accent5>
        <a:accent6>
          <a:srgbClr val="2D2D8A"/>
        </a:accent6>
        <a:hlink>
          <a:srgbClr val="009999"/>
        </a:hlink>
        <a:folHlink>
          <a:srgbClr val="A2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_Default Design 15">
    <a:dk1>
      <a:srgbClr val="2361A1"/>
    </a:dk1>
    <a:lt1>
      <a:srgbClr val="FFFFFF"/>
    </a:lt1>
    <a:dk2>
      <a:srgbClr val="000000"/>
    </a:dk2>
    <a:lt2>
      <a:srgbClr val="808080"/>
    </a:lt2>
    <a:accent1>
      <a:srgbClr val="BBE0E3"/>
    </a:accent1>
    <a:accent2>
      <a:srgbClr val="333399"/>
    </a:accent2>
    <a:accent3>
      <a:srgbClr val="FFFFFF"/>
    </a:accent3>
    <a:accent4>
      <a:srgbClr val="1C5289"/>
    </a:accent4>
    <a:accent5>
      <a:srgbClr val="DAEDEF"/>
    </a:accent5>
    <a:accent6>
      <a:srgbClr val="2D2D8A"/>
    </a:accent6>
    <a:hlink>
      <a:srgbClr val="009999"/>
    </a:hlink>
    <a:folHlink>
      <a:srgbClr val="A2B525"/>
    </a:folHlink>
  </a:clrScheme>
</a:themeOverride>
</file>

<file path=docProps/app.xml><?xml version="1.0" encoding="utf-8"?>
<Properties xmlns="http://schemas.openxmlformats.org/officeDocument/2006/extended-properties" xmlns:vt="http://schemas.openxmlformats.org/officeDocument/2006/docPropsVTypes">
  <Template/>
  <TotalTime>30796</TotalTime>
  <Words>2282</Words>
  <Application>Microsoft Office PowerPoint</Application>
  <PresentationFormat>On-screen Show (4:3)</PresentationFormat>
  <Paragraphs>293</Paragraphs>
  <Slides>43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Courier New</vt:lpstr>
      <vt:lpstr>4_Default Design</vt:lpstr>
      <vt:lpstr>  An Introduction to Kaplan-Meier Curves </vt:lpstr>
      <vt:lpstr>An Introduction to Kaplan-Meier Curves</vt:lpstr>
      <vt:lpstr>An Introduction to Kaplan-Meier Curves</vt:lpstr>
      <vt:lpstr>Fruit fly data (round 1)</vt:lpstr>
      <vt:lpstr>Fruit fly data (round 1)</vt:lpstr>
      <vt:lpstr>Fruit fly data (round 1)</vt:lpstr>
      <vt:lpstr>Fruit fly data (round 2)</vt:lpstr>
      <vt:lpstr>Fruit fly data (round 2)</vt:lpstr>
      <vt:lpstr>Fruit fly data (round 2)</vt:lpstr>
      <vt:lpstr>Fruit fly data (round 2)</vt:lpstr>
      <vt:lpstr>Fruit fly data (round 3)</vt:lpstr>
      <vt:lpstr>Fruit fly data (round 3)</vt:lpstr>
      <vt:lpstr>Fruit fly data (round 3)</vt:lpstr>
      <vt:lpstr>An Introduction to Kaplan-Meier Curves</vt:lpstr>
      <vt:lpstr>Fruit fly data (round 3)</vt:lpstr>
      <vt:lpstr>Fruit fly data (round 3)</vt:lpstr>
      <vt:lpstr>Fruit fly data (round 3)</vt:lpstr>
      <vt:lpstr>Hand calculation of Kaplan-Meier curve</vt:lpstr>
      <vt:lpstr>Hand calculation of Kaplan-Meier curve</vt:lpstr>
      <vt:lpstr>Hand calculation of Kaplan-Meier curve</vt:lpstr>
      <vt:lpstr>Hand calculation of Kaplan-Meier curve</vt:lpstr>
      <vt:lpstr>Hand calculation of Kaplan-Meier curve</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The log-rank test</vt:lpstr>
      <vt:lpstr>The log-rank test</vt:lpstr>
      <vt:lpstr>The log-rank test</vt:lpstr>
      <vt:lpstr>The log rank test</vt:lpstr>
      <vt:lpstr>The log rank test</vt:lpstr>
      <vt:lpstr>The log rank test</vt:lpstr>
      <vt:lpstr>The log rank test</vt:lpstr>
      <vt:lpstr>The log rank test</vt:lpstr>
      <vt:lpstr>The log rank test</vt:lpstr>
      <vt:lpstr>The log rank test</vt:lpstr>
      <vt:lpstr>The log rank test</vt:lpstr>
    </vt:vector>
  </TitlesOfParts>
  <Company>The Analysis Factor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Repeated Measures Data</dc:title>
  <dc:creator>Karen Grace-Martin</dc:creator>
  <cp:lastModifiedBy>Stephen Simon</cp:lastModifiedBy>
  <cp:revision>331</cp:revision>
  <dcterms:created xsi:type="dcterms:W3CDTF">2011-03-02T17:54:20Z</dcterms:created>
  <dcterms:modified xsi:type="dcterms:W3CDTF">2018-09-09T01:13:16Z</dcterms:modified>
</cp:coreProperties>
</file>