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427"/>
    <a:srgbClr val="236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-2406" y="-10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5433E47C-241B-4E11-AB19-57B40CAC15ED}" type="datetimeFigureOut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082800" y="6438900"/>
            <a:ext cx="4978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dirty="0" smtClean="0"/>
              <a:t>©2018 Your Name | https://TheAnalysisFactor.com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43890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F353F378-8247-43A4-BD9B-595771D4618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35" y="6384294"/>
            <a:ext cx="1524000" cy="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96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418D3-0359-4F30-9163-C2194203E287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FC2C6-1385-4E93-BAF5-89E0D30A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6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57350"/>
            <a:ext cx="7772400" cy="1102519"/>
          </a:xfrm>
        </p:spPr>
        <p:txBody>
          <a:bodyPr>
            <a:normAutofit/>
          </a:bodyPr>
          <a:lstStyle>
            <a:lvl1pPr>
              <a:defRPr sz="2800" b="1" baseline="0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6629400" y="3943350"/>
            <a:ext cx="1828800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Steve Simon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" t="26072" r="71833" b="28687"/>
          <a:stretch/>
        </p:blipFill>
        <p:spPr>
          <a:xfrm>
            <a:off x="4200699" y="1200150"/>
            <a:ext cx="742603" cy="5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5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8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8534400" cy="857250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3505200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Text size</a:t>
            </a:r>
          </a:p>
          <a:p>
            <a:pPr lvl="0"/>
            <a:r>
              <a:rPr lang="en-US" dirty="0" smtClean="0"/>
              <a:t>Text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5691"/>
            <a:ext cx="426363" cy="34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8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1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0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4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3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7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8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4857750"/>
            <a:ext cx="3733800" cy="273844"/>
          </a:xfrm>
        </p:spPr>
        <p:txBody>
          <a:bodyPr/>
          <a:lstStyle/>
          <a:p>
            <a:r>
              <a:rPr lang="en-US" dirty="0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3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05979"/>
            <a:ext cx="8534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00151"/>
            <a:ext cx="8534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7CC0E-1AB6-47FC-B157-5EBA9685C3FA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5775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©2018 Your Name | https://TheAnalysisFactor.com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E4F4E2-DEA3-44FD-BEC9-57866B7FA4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0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7350"/>
            <a:ext cx="7772400" cy="1524000"/>
          </a:xfrm>
        </p:spPr>
        <p:txBody>
          <a:bodyPr>
            <a:normAutofit/>
          </a:bodyPr>
          <a:lstStyle/>
          <a:p>
            <a:r>
              <a:rPr lang="en-US" dirty="0"/>
              <a:t>Cox </a:t>
            </a:r>
            <a:r>
              <a:rPr lang="en-US" dirty="0" smtClean="0"/>
              <a:t>Regression</a:t>
            </a:r>
            <a:br>
              <a:rPr lang="en-US" dirty="0" smtClean="0"/>
            </a:br>
            <a:r>
              <a:rPr lang="en-US" altLang="en-US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… and a review of the hazard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66200-41EB-4E1C-8FBC-A1466684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14" y="1039568"/>
            <a:ext cx="6324086" cy="351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1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</a:t>
            </a:r>
            <a:r>
              <a:rPr lang="en-US" dirty="0" smtClean="0"/>
              <a:t>Hazard Function Important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2875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Knowledge of the hazard function for an industrial product can help you decide on how and when to employ preventive maintenance.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can also help you extrapolate survival patterns beyond the range of observed values, such as for long-term reliability testing.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you are planning a new research study, the hazard function can help you decide how many patients to study and the length of follow-up for these patients.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Assumptions about the hazard function are critical for regression models of survival.</a:t>
            </a:r>
          </a:p>
        </p:txBody>
      </p:sp>
    </p:spTree>
    <p:extLst>
      <p:ext uri="{BB962C8B-B14F-4D97-AF65-F5344CB8AC3E}">
        <p14:creationId xmlns:p14="http://schemas.microsoft.com/office/powerpoint/2010/main" val="115160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Cumulative Hazard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28750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cumulative hazard function, H(t), is defined as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it has an interesting relationship to the survival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2D47F-98B3-45CB-A779-E01D80F1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885950"/>
            <a:ext cx="2000250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8DAD9-1FE4-4DDE-BC22-2BFBF46A3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124200"/>
            <a:ext cx="14382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1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Cumulative Hazard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28750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Calculation of the hazard function, h(t), from a set of data is quite difficult. Fortunately, you can calculate the cumulative hazard function, H(t), without much difficulty.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d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are the number of deaths and the number at risk at time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22522-2956-441E-AC74-560AA8D73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266950"/>
            <a:ext cx="17145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the Limitations of the Log Rank Test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2875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log rank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works </a:t>
            </a:r>
            <a:r>
              <a:rPr lang="en-US" dirty="0"/>
              <a:t>well when you’re comparing a treatment group to a control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also use it when you have three or more groups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But the log rank test does not extend beyond this: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cannot include a continuous predictor,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cannot analyze data with multiple predictors,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cannot do risk adjustment.</a:t>
            </a:r>
          </a:p>
        </p:txBody>
      </p:sp>
    </p:spTree>
    <p:extLst>
      <p:ext uri="{BB962C8B-B14F-4D97-AF65-F5344CB8AC3E}">
        <p14:creationId xmlns:p14="http://schemas.microsoft.com/office/powerpoint/2010/main" val="423989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Start with a Plot of Overall Survival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ED368-FCB7-4FFA-A47F-17697AE8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47750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3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a Kaplan-Meier </a:t>
            </a:r>
            <a:r>
              <a:rPr lang="en-US" dirty="0" smtClean="0"/>
              <a:t>Curve </a:t>
            </a:r>
            <a:r>
              <a:rPr lang="en-US" dirty="0"/>
              <a:t>by </a:t>
            </a:r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2D676-6F03-4FF3-B6CB-E024AF25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048207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35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 Rank Test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4606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buNone/>
            </a:pP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survdiff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time_yrs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fstat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"Dead") ~ gender, 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whas100)</a:t>
            </a:r>
          </a:p>
          <a:p>
            <a:pPr marL="0" indent="0">
              <a:buNone/>
            </a:pP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N Observed Expected (O-E)^2/E (O-E)^2/V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gender=Male   65       28     34.6      1.27      3.97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gender=Female 35       23     16.4      2.68      3.97</a:t>
            </a:r>
          </a:p>
          <a:p>
            <a:pPr marL="0" indent="0">
              <a:buNone/>
            </a:pP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4  on 1 degrees of freedom, p= 0.0463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Cox Regression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0" y="1392742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coxph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time_yrs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whas100$fstat == "Dead") ~ gender,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whas100)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n= 100, number of events= 51 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z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(&gt;|z|)  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genderFemale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0.5548    1.7416   0.2824 1.965   0.0494 *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43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Cox Regression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0" y="1392742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lower .95 upper .95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genderFemale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1.742     0.5742     1.001     3.029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Concordance= 0.565  (se = 0.035 )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Rsquare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0.037   (max possible= 0.985 )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test= 3.75  on 1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p=0.05293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Wald test            = 3.86  on 1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p=0.04945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Score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logrank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test = 3.96  on 1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p=0.04665</a:t>
            </a:r>
          </a:p>
        </p:txBody>
      </p:sp>
    </p:spTree>
    <p:extLst>
      <p:ext uri="{BB962C8B-B14F-4D97-AF65-F5344CB8AC3E}">
        <p14:creationId xmlns:p14="http://schemas.microsoft.com/office/powerpoint/2010/main" val="74697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you have data measuring the time to an event, you can examine the relationship between various predictor variables and the time to the event using a Cox proportional hazards model. In this talk, you will see what a hazard function is and describe the interpretations of increasing, decreasing, and constant hazard. Then you will examine the log rank test, a simple test closely tied to the Kaplan-Meier curve, and the Cox proportional hazards model.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8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Full Likelihood Approach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A772D-3942-4EF2-8572-9104AEE1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84" y="1333500"/>
            <a:ext cx="82581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97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Full Likelihood Approach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8E2EB-3AA0-4300-ADBD-879CDA974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1428750"/>
            <a:ext cx="83248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7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Hazards Assumption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44258-11F7-4643-BC78-F6AA19381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9225"/>
            <a:ext cx="80962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46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Via Partial Likelihood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3033A-38D6-4B14-A56C-C44429F3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8750"/>
            <a:ext cx="82296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51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Information Matrix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73164-7F39-4EBC-BD1E-5B6EDE2D9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8750"/>
            <a:ext cx="4762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46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93D58A-658E-46F7-B929-42F270DB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8750"/>
            <a:ext cx="8429625" cy="2762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Wald, </a:t>
            </a:r>
            <a:r>
              <a:rPr lang="en-US" dirty="0" smtClean="0"/>
              <a:t>Score</a:t>
            </a:r>
            <a:r>
              <a:rPr lang="en-US" dirty="0"/>
              <a:t>, and </a:t>
            </a:r>
            <a:r>
              <a:rPr lang="en-US" dirty="0" smtClean="0"/>
              <a:t>Likelihood Ratio Tests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27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93D58A-658E-46F7-B929-42F270DB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8750"/>
            <a:ext cx="8429625" cy="2762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Cox </a:t>
            </a:r>
            <a:r>
              <a:rPr lang="en-US" dirty="0" smtClean="0"/>
              <a:t>Regression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10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Cox </a:t>
            </a:r>
            <a:r>
              <a:rPr lang="en-US" dirty="0" smtClean="0"/>
              <a:t>Regression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50495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lower .95 upper .95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genderFemale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1.742     0.5742     1.001     3.029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Since you used an indicator variable for gender, the exponential of the coefficient, 1.742, is the hazard ratio. Women are at 74% greater risk of mortality in this data set than men.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998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Cox </a:t>
            </a:r>
            <a:r>
              <a:rPr lang="en-US" dirty="0" smtClean="0"/>
              <a:t>Regression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50495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 z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genderFemale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0.5548    1.7416   0.2824 1.965   0.0494 *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lower .95 upper .95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genderFemale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1.742     0.5742     1.001     3.029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95% confidence interval for the hazard ratio is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(0.5548 +/- 1.96*0.2824) = 1.001 to 3.029.</a:t>
            </a:r>
          </a:p>
        </p:txBody>
      </p:sp>
    </p:spTree>
    <p:extLst>
      <p:ext uri="{BB962C8B-B14F-4D97-AF65-F5344CB8AC3E}">
        <p14:creationId xmlns:p14="http://schemas.microsoft.com/office/powerpoint/2010/main" val="3708007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Cox </a:t>
            </a:r>
            <a:r>
              <a:rPr lang="en-US" dirty="0" smtClean="0"/>
              <a:t>Regression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50495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test= 3.75  on 1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p=0.05293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Wald test            = 3.86  on 1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p=0.04945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Score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logrank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test = 3.96  on 1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  p=0.04665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three different statistical tests all produce (more or less) the same result. Note that the Wald test here is a square of the Z value of 1.965, and you should compare this to a chi-squared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32236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</a:t>
            </a:r>
            <a:r>
              <a:rPr lang="en-US" dirty="0" smtClean="0"/>
              <a:t>Hazard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Rates versus </a:t>
            </a:r>
            <a:r>
              <a:rPr lang="en-US" dirty="0" smtClean="0"/>
              <a:t>proportions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is an important, but subtle distinction</a:t>
            </a:r>
          </a:p>
          <a:p>
            <a:r>
              <a:rPr lang="en-US" dirty="0"/>
              <a:t>Both proportions and rates involve division.</a:t>
            </a:r>
          </a:p>
          <a:p>
            <a:r>
              <a:rPr lang="en-US" dirty="0"/>
              <a:t>A proportion is a count divided by another count.</a:t>
            </a:r>
          </a:p>
          <a:p>
            <a:pPr lvl="1"/>
            <a:r>
              <a:rPr lang="en-US" dirty="0"/>
              <a:t>It can never be larger than 1.</a:t>
            </a:r>
          </a:p>
          <a:p>
            <a:r>
              <a:rPr lang="en-US" dirty="0"/>
              <a:t>A rate is a count divided by a measure of time (or sometimes area).</a:t>
            </a:r>
          </a:p>
          <a:p>
            <a:pPr lvl="1"/>
            <a:r>
              <a:rPr lang="en-US" dirty="0"/>
              <a:t>It can sometimes be larger than 1.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32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dirty="0" smtClean="0"/>
              <a:t>Can Plot </a:t>
            </a:r>
            <a:r>
              <a:rPr lang="en-US" dirty="0"/>
              <a:t>the </a:t>
            </a:r>
            <a:r>
              <a:rPr lang="en-US" dirty="0" smtClean="0"/>
              <a:t>Two Estimated Survival Curves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2F84F-3186-4DBA-94C4-74956DA4E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1048207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67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..and the </a:t>
            </a:r>
            <a:r>
              <a:rPr lang="en-US" dirty="0" smtClean="0"/>
              <a:t>Estimated Cumulative Hazard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AE244-2575-40D6-861A-F0EFEDD55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29" y="1048207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57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the </a:t>
            </a:r>
            <a:r>
              <a:rPr lang="en-US" dirty="0" smtClean="0"/>
              <a:t>Basic </a:t>
            </a:r>
            <a:r>
              <a:rPr lang="en-US" dirty="0"/>
              <a:t>Kaplan-Meier </a:t>
            </a:r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C6E5D-BFD1-428C-A821-30D5AA219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23" y="1048207"/>
            <a:ext cx="822857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28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 </a:t>
            </a:r>
            <a:r>
              <a:rPr lang="en-US" dirty="0" err="1" smtClean="0"/>
              <a:t>Logrank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42875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N Observed Expected (O-E)^2/E (O-E)^2/V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=&lt;60   25        8     15.5      3.64      5.29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=60-69 23        7     12.9      2.71      3.68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=70-79 22       14     10.2      1.39      1.76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=&gt;=80  30       22     12.3      7.57     10.18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15.6  on 3 degrees of freedom, p= 0.00139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91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are the Cox </a:t>
            </a:r>
            <a:r>
              <a:rPr lang="en-US" dirty="0" smtClean="0"/>
              <a:t>Regression Model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42875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z      p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age_group60-69 0.0472    1.0484   0.5186 0.09 0.9274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age_group70-79 0.9866    2.6820   0.4454 2.22 0.0267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&gt;=80  1.2634    3.5373   0.4155 3.04 0.0024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test=15.3  on 3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p=0.00155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n= 100, number of events= 5139</a:t>
            </a:r>
          </a:p>
        </p:txBody>
      </p:sp>
    </p:spTree>
    <p:extLst>
      <p:ext uri="{BB962C8B-B14F-4D97-AF65-F5344CB8AC3E}">
        <p14:creationId xmlns:p14="http://schemas.microsoft.com/office/powerpoint/2010/main" val="74271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are the Cox </a:t>
            </a:r>
            <a:r>
              <a:rPr lang="en-US" dirty="0" smtClean="0"/>
              <a:t>Regression Model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42875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lower .95 upper .95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age_group60-69     1.048     0.9539    0.3794     2.897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age_group70-79     2.682     0.3729    1.1204     6.420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age_group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&gt;=80      3.537     0.2827    1.5666     7.987</a:t>
            </a:r>
          </a:p>
        </p:txBody>
      </p:sp>
    </p:spTree>
    <p:extLst>
      <p:ext uri="{BB962C8B-B14F-4D97-AF65-F5344CB8AC3E}">
        <p14:creationId xmlns:p14="http://schemas.microsoft.com/office/powerpoint/2010/main" val="323057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</a:t>
            </a:r>
            <a:r>
              <a:rPr lang="en-US" dirty="0" smtClean="0"/>
              <a:t>You Can Include Age </a:t>
            </a:r>
            <a:r>
              <a:rPr lang="en-US" dirty="0"/>
              <a:t>as a </a:t>
            </a:r>
            <a:r>
              <a:rPr lang="en-US" dirty="0" smtClean="0"/>
              <a:t>Continuous Covariate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42875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 z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 0.04567   1.04673  0.01195 3.822 0.000132 ***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lower .95 upper .95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1.047     0.9554     1.022     1.072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Each additional year in age increases the risk of death by 4.7%.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Each additional decade increase in age leads to a hazard ratio of 1.047^10 = 1.579.</a:t>
            </a:r>
          </a:p>
        </p:txBody>
      </p:sp>
    </p:spTree>
    <p:extLst>
      <p:ext uri="{BB962C8B-B14F-4D97-AF65-F5344CB8AC3E}">
        <p14:creationId xmlns:p14="http://schemas.microsoft.com/office/powerpoint/2010/main" val="2539192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Have You Learned Today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42875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800" dirty="0">
                <a:cs typeface="Courier New" panose="02070309020205020404" pitchFamily="49" charset="0"/>
              </a:rPr>
              <a:t>The hazard function is the short term death rate among those patients surviving to a specific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cs typeface="Courier New" panose="02070309020205020404" pitchFamily="49" charset="0"/>
              </a:rPr>
              <a:t>The log rank test is a simple test for comparing two or more Kaplan-Meier curves.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cs typeface="Courier New" panose="02070309020205020404" pitchFamily="49" charset="0"/>
              </a:rPr>
              <a:t>The Cox regression model allows for continuous predictors and risk adjustment.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cs typeface="Courier New" panose="02070309020205020404" pitchFamily="49" charset="0"/>
              </a:rPr>
              <a:t>The Cox model assumes proportional hazard functions and compares groups using a hazard ratio.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804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</a:t>
            </a:r>
            <a:r>
              <a:rPr lang="en-US" dirty="0" smtClean="0"/>
              <a:t>Hazard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E4D91-5F08-4F26-9784-10AF382D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14" y="1022635"/>
            <a:ext cx="6628886" cy="36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6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57B5A-ADE8-4CA4-B3B8-66DEC4E8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47750"/>
            <a:ext cx="6629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8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5B11FF-079A-45F3-8B62-B6AA3DD7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47750"/>
            <a:ext cx="6629400" cy="36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8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27635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Are you comparing apples and oranges?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856422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Three problems with these comparisons</a:t>
            </a:r>
          </a:p>
          <a:p>
            <a:pPr marL="457200" indent="-457200">
              <a:buAutoNum type="arabicPeriod"/>
            </a:pPr>
            <a:r>
              <a:rPr lang="en-US" dirty="0"/>
              <a:t>The number of people alive at age 20 is much larger than the number of people alive at age 40.</a:t>
            </a:r>
          </a:p>
          <a:p>
            <a:pPr marL="457200" indent="-457200">
              <a:buAutoNum type="arabicPeriod"/>
            </a:pPr>
            <a:r>
              <a:rPr lang="en-US" dirty="0"/>
              <a:t>The probabilities are measured across different time ranges.</a:t>
            </a:r>
          </a:p>
          <a:p>
            <a:pPr marL="457200" indent="-457200">
              <a:buAutoNum type="arabicPeriod"/>
            </a:pPr>
            <a:r>
              <a:rPr lang="en-US" dirty="0"/>
              <a:t>The probabilities are quite </a:t>
            </a:r>
            <a:r>
              <a:rPr lang="en-US" dirty="0" err="1"/>
              <a:t>heterogenous</a:t>
            </a:r>
            <a:r>
              <a:rPr lang="en-US" dirty="0"/>
              <a:t> across the time intervals.</a:t>
            </a:r>
          </a:p>
        </p:txBody>
      </p:sp>
    </p:spTree>
    <p:extLst>
      <p:ext uri="{BB962C8B-B14F-4D97-AF65-F5344CB8AC3E}">
        <p14:creationId xmlns:p14="http://schemas.microsoft.com/office/powerpoint/2010/main" val="202835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27635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make a “fair” comparison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856422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Adjust by the probability of surviving up to age 20 or age 40.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a death rate by dividing by the time range.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over a narrow time interval, </a:t>
            </a:r>
            <a:r>
              <a:rPr lang="en-US" dirty="0" err="1"/>
              <a:t>Δt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025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Hazard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©2018 Steve Simon | https://TheAnalysisFactor.com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27635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Calculating a hazard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856422"/>
            <a:ext cx="815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hazard function is defined as</a:t>
            </a:r>
          </a:p>
          <a:p>
            <a:endParaRPr lang="en-US" dirty="0"/>
          </a:p>
          <a:p>
            <a:r>
              <a:rPr lang="en-US" dirty="0"/>
              <a:t>	h(t) = (P[t ≤ T ≤ </a:t>
            </a:r>
            <a:r>
              <a:rPr lang="en-US" dirty="0" err="1"/>
              <a:t>t+Δt</a:t>
            </a:r>
            <a:r>
              <a:rPr lang="en-US" dirty="0"/>
              <a:t>] / </a:t>
            </a:r>
            <a:r>
              <a:rPr lang="en-US" dirty="0" err="1"/>
              <a:t>Δt</a:t>
            </a:r>
            <a:r>
              <a:rPr lang="en-US" dirty="0"/>
              <a:t>) / P[T ≥t]</a:t>
            </a:r>
          </a:p>
          <a:p>
            <a:endParaRPr lang="en-US" dirty="0"/>
          </a:p>
          <a:p>
            <a:r>
              <a:rPr lang="en-US" dirty="0"/>
              <a:t>Key points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adjusted for the number surviving to that time (P[T ≥t]),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calculated as a rate (P[t ≤ T ≤ </a:t>
            </a:r>
            <a:r>
              <a:rPr lang="en-US" dirty="0" err="1"/>
              <a:t>T+Δt</a:t>
            </a:r>
            <a:r>
              <a:rPr lang="en-US" dirty="0"/>
              <a:t>] / </a:t>
            </a:r>
            <a:r>
              <a:rPr lang="en-US" dirty="0" err="1"/>
              <a:t>Δt</a:t>
            </a:r>
            <a:r>
              <a:rPr lang="en-US" dirty="0"/>
              <a:t>), not a probability, and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computed over a narrow time interval.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149"/>
      </p:ext>
    </p:extLst>
  </p:cSld>
  <p:clrMapOvr>
    <a:masterClrMapping/>
  </p:clrMapOvr>
</p:sld>
</file>

<file path=ppt/theme/theme1.xml><?xml version="1.0" encoding="utf-8"?>
<a:theme xmlns:a="http://schemas.openxmlformats.org/drawingml/2006/main" name="COSA-PPT-Wid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COSA-PPT-Wide-Template</Template>
  <TotalTime>1477</TotalTime>
  <Words>1550</Words>
  <Application>Microsoft Office PowerPoint</Application>
  <PresentationFormat>On-screen Show (16:9)</PresentationFormat>
  <Paragraphs>194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 New</vt:lpstr>
      <vt:lpstr>COSA-PPT-Wide-Template</vt:lpstr>
      <vt:lpstr>Cox Regression … and a review of the hazard function</vt:lpstr>
      <vt:lpstr>Abstract</vt:lpstr>
      <vt:lpstr>Defining the Hazard Function</vt:lpstr>
      <vt:lpstr>Defining the Hazard Function</vt:lpstr>
      <vt:lpstr>Defining the Hazard Function</vt:lpstr>
      <vt:lpstr>Defining the Hazard Function</vt:lpstr>
      <vt:lpstr>Defining the Hazard Function</vt:lpstr>
      <vt:lpstr>Defining the Hazard Function</vt:lpstr>
      <vt:lpstr>Defining the Hazard Function</vt:lpstr>
      <vt:lpstr>Defining the Hazard Function</vt:lpstr>
      <vt:lpstr>Why is the Hazard Function Important?</vt:lpstr>
      <vt:lpstr>The Cumulative Hazard Function</vt:lpstr>
      <vt:lpstr>The Cumulative Hazard Function</vt:lpstr>
      <vt:lpstr>Recall the Limitations of the Log Rank Test</vt:lpstr>
      <vt:lpstr>Always Start with a Plot of Overall Survival</vt:lpstr>
      <vt:lpstr>Then a Kaplan-Meier Curve by Groups</vt:lpstr>
      <vt:lpstr>The Log Rank Test</vt:lpstr>
      <vt:lpstr>The Cox Regression Model</vt:lpstr>
      <vt:lpstr>The Cox Regression Model</vt:lpstr>
      <vt:lpstr>A Full Likelihood Approach</vt:lpstr>
      <vt:lpstr>A Full Likelihood Approach</vt:lpstr>
      <vt:lpstr>Proportional Hazards Assumption</vt:lpstr>
      <vt:lpstr>Estimation Via Partial Likelihood</vt:lpstr>
      <vt:lpstr>The Information Matrix</vt:lpstr>
      <vt:lpstr>The Wald, Score, and Likelihood Ratio Tests</vt:lpstr>
      <vt:lpstr>Revisiting the Cox Regression Model</vt:lpstr>
      <vt:lpstr>Revisiting the Cox Regression Model</vt:lpstr>
      <vt:lpstr>Revisiting the Cox Regression Model</vt:lpstr>
      <vt:lpstr>Revisiting the Cox Regression Model</vt:lpstr>
      <vt:lpstr>You Can Plot the Two Estimated Survival Curves</vt:lpstr>
      <vt:lpstr>..and the Estimated Cumulative Hazard Functions</vt:lpstr>
      <vt:lpstr>Start with the Basic Kaplan-Meier Curves</vt:lpstr>
      <vt:lpstr>…and the Logrank Test</vt:lpstr>
      <vt:lpstr>Here are the Cox Regression Model Results</vt:lpstr>
      <vt:lpstr>Here are the Cox Regression Model Results</vt:lpstr>
      <vt:lpstr>But You Can Include Age as a Continuous Covariate</vt:lpstr>
      <vt:lpstr>What Have You Learned Today?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MikeH</dc:creator>
  <cp:lastModifiedBy>Simon, Stephen D.</cp:lastModifiedBy>
  <cp:revision>12</cp:revision>
  <dcterms:created xsi:type="dcterms:W3CDTF">2018-06-05T14:30:46Z</dcterms:created>
  <dcterms:modified xsi:type="dcterms:W3CDTF">2018-09-21T19:56:02Z</dcterms:modified>
</cp:coreProperties>
</file>