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notesMaster" Target="notesMasters/notesMaster1.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program</a:t>
            </a:r>
            <a:r>
              <a:rPr/>
              <a:t> </a:t>
            </a:r>
            <a:r>
              <a:rPr/>
              <a:t>was</a:t>
            </a:r>
            <a:r>
              <a:rPr/>
              <a:t> </a:t>
            </a:r>
            <a:r>
              <a:rPr/>
              <a:t>written</a:t>
            </a:r>
            <a:r>
              <a:rPr/>
              <a:t> </a:t>
            </a:r>
            <a:r>
              <a:rPr/>
              <a:t>on</a:t>
            </a:r>
            <a:r>
              <a:rPr/>
              <a:t> </a:t>
            </a:r>
            <a:r>
              <a:rPr/>
              <a:t>2018-04-08</a:t>
            </a:r>
            <a:r>
              <a:rPr/>
              <a:t> </a:t>
            </a:r>
            <a:r>
              <a:rPr/>
              <a:t>and</a:t>
            </a:r>
            <a:r>
              <a:rPr/>
              <a:t> </a:t>
            </a:r>
            <a:r>
              <a:rPr/>
              <a:t>last</a:t>
            </a:r>
            <a:r>
              <a:rPr/>
              <a:t> </a:t>
            </a:r>
            <a:r>
              <a:rPr/>
              <a:t>modified</a:t>
            </a:r>
            <a:r>
              <a:rPr/>
              <a:t> </a:t>
            </a:r>
            <a:r>
              <a:rPr/>
              <a:t>on</a:t>
            </a:r>
            <a:r>
              <a:rPr/>
              <a:t> </a:t>
            </a:r>
            <a:r>
              <a:rPr/>
              <a:t>2020-10-27.</a:t>
            </a:r>
          </a:p>
          <a:p>
            <a:pPr lvl="0" marL="0" indent="0">
              <a:buNone/>
            </a:pPr>
          </a:p>
          <a:p>
            <a:pPr lvl="0" marL="0" indent="0">
              <a:buNone/>
            </a:pPr>
            <a:r>
              <a:rPr/>
              <a:t>This</a:t>
            </a:r>
            <a:r>
              <a:rPr/>
              <a:t> </a:t>
            </a:r>
            <a:r>
              <a:rPr/>
              <a:t>PowerPoint</a:t>
            </a:r>
            <a:r>
              <a:rPr/>
              <a:t> </a:t>
            </a:r>
            <a:r>
              <a:rPr/>
              <a:t>presentation</a:t>
            </a:r>
            <a:r>
              <a:rPr/>
              <a:t> </a:t>
            </a:r>
            <a:r>
              <a:rPr/>
              <a:t>was</a:t>
            </a:r>
            <a:r>
              <a:rPr/>
              <a:t> </a:t>
            </a:r>
            <a:r>
              <a:rPr/>
              <a:t>developed</a:t>
            </a:r>
            <a:r>
              <a:rPr/>
              <a:t> </a:t>
            </a:r>
            <a:r>
              <a:rPr/>
              <a:t>using</a:t>
            </a:r>
            <a:r>
              <a:rPr/>
              <a:t> </a:t>
            </a:r>
            <a:r>
              <a:rPr/>
              <a:t>R</a:t>
            </a:r>
            <a:r>
              <a:rPr/>
              <a:t> </a:t>
            </a:r>
            <a:r>
              <a:rPr/>
              <a:t>Markdown.</a:t>
            </a:r>
            <a:r>
              <a:rPr/>
              <a:t> </a:t>
            </a:r>
            <a:r>
              <a:rPr/>
              <a:t>The</a:t>
            </a:r>
            <a:r>
              <a:rPr/>
              <a:t> </a:t>
            </a:r>
            <a:r>
              <a:rPr/>
              <a:t>file</a:t>
            </a:r>
            <a:r>
              <a:rPr/>
              <a:t> </a:t>
            </a:r>
            <a:r>
              <a:rPr/>
              <a:t>does</a:t>
            </a:r>
            <a:r>
              <a:rPr/>
              <a:t> </a:t>
            </a:r>
            <a:r>
              <a:rPr/>
              <a:t>not</a:t>
            </a:r>
            <a:r>
              <a:rPr/>
              <a:t> </a:t>
            </a:r>
            <a:r>
              <a:rPr/>
              <a:t>need</a:t>
            </a:r>
            <a:r>
              <a:rPr/>
              <a:t> </a:t>
            </a:r>
            <a:r>
              <a:rPr/>
              <a:t>any</a:t>
            </a:r>
            <a:r>
              <a:rPr/>
              <a:t> </a:t>
            </a:r>
            <a:r>
              <a:rPr/>
              <a:t>special</a:t>
            </a:r>
            <a:r>
              <a:rPr/>
              <a:t> </a:t>
            </a:r>
            <a:r>
              <a:rPr/>
              <a:t>libraries</a:t>
            </a:r>
            <a:r>
              <a:rPr/>
              <a:t> </a:t>
            </a:r>
            <a:r>
              <a:rPr/>
              <a:t>other</a:t>
            </a:r>
            <a:r>
              <a:rPr/>
              <a:t> </a:t>
            </a:r>
            <a:r>
              <a:rPr/>
              <a:t>than</a:t>
            </a:r>
            <a:r>
              <a:rPr/>
              <a:t> </a:t>
            </a:r>
            <a:r>
              <a:rPr/>
              <a:t>the</a:t>
            </a:r>
            <a:r>
              <a:rPr/>
              <a:t> </a:t>
            </a:r>
            <a:r>
              <a:rPr/>
              <a:t>ones</a:t>
            </a:r>
            <a:r>
              <a:rPr/>
              <a:t> </a:t>
            </a:r>
            <a:r>
              <a:rPr/>
              <a:t>listed</a:t>
            </a:r>
            <a:r>
              <a:rPr/>
              <a:t> </a:t>
            </a:r>
            <a:r>
              <a:rPr/>
              <a:t>below.</a:t>
            </a:r>
            <a:r>
              <a:rPr/>
              <a:t> </a:t>
            </a:r>
            <a:r>
              <a:rPr/>
              <a:t>Many</a:t>
            </a:r>
            <a:r>
              <a:rPr/>
              <a:t> </a:t>
            </a:r>
            <a:r>
              <a:rPr/>
              <a:t>of</a:t>
            </a:r>
            <a:r>
              <a:rPr/>
              <a:t> </a:t>
            </a:r>
            <a:r>
              <a:rPr/>
              <a:t>the</a:t>
            </a:r>
            <a:r>
              <a:rPr/>
              <a:t> </a:t>
            </a:r>
            <a:r>
              <a:rPr/>
              <a:t>data</a:t>
            </a:r>
            <a:r>
              <a:rPr/>
              <a:t> </a:t>
            </a:r>
            <a:r>
              <a:rPr/>
              <a:t>sets</a:t>
            </a:r>
            <a:r>
              <a:rPr/>
              <a:t> </a:t>
            </a:r>
            <a:r>
              <a:rPr/>
              <a:t>in</a:t>
            </a:r>
            <a:r>
              <a:rPr/>
              <a:t> </a:t>
            </a:r>
            <a:r>
              <a:rPr/>
              <a:t>this</a:t>
            </a:r>
            <a:r>
              <a:rPr/>
              <a:t> </a:t>
            </a:r>
            <a:r>
              <a:rPr/>
              <a:t>program</a:t>
            </a:r>
            <a:r>
              <a:rPr/>
              <a:t> </a:t>
            </a:r>
            <a:r>
              <a:rPr/>
              <a:t>use</a:t>
            </a:r>
            <a:r>
              <a:rPr/>
              <a:t> </a:t>
            </a:r>
            <a:r>
              <a:rPr/>
              <a:t>data</a:t>
            </a:r>
            <a:r>
              <a:rPr/>
              <a:t> </a:t>
            </a:r>
            <a:r>
              <a:rPr/>
              <a:t>from</a:t>
            </a:r>
            <a:r>
              <a:rPr/>
              <a:t> </a:t>
            </a:r>
            <a:r>
              <a:rPr/>
              <a:t>Hosmer,</a:t>
            </a:r>
            <a:r>
              <a:rPr/>
              <a:t> </a:t>
            </a:r>
            <a:r>
              <a:rPr/>
              <a:t>Lemeshow,</a:t>
            </a:r>
            <a:r>
              <a:rPr/>
              <a:t> </a:t>
            </a:r>
            <a:r>
              <a:rPr/>
              <a:t>and</a:t>
            </a:r>
            <a:r>
              <a:rPr/>
              <a:t> </a:t>
            </a:r>
            <a:r>
              <a:rPr/>
              <a:t>May.</a:t>
            </a:r>
            <a:r>
              <a:rPr/>
              <a:t> </a:t>
            </a:r>
            <a:r>
              <a:rPr/>
              <a:t>I</a:t>
            </a:r>
            <a:r>
              <a:rPr/>
              <a:t> </a:t>
            </a:r>
            <a:r>
              <a:rPr/>
              <a:t>made</a:t>
            </a:r>
            <a:r>
              <a:rPr/>
              <a:t> </a:t>
            </a:r>
            <a:r>
              <a:rPr/>
              <a:t>one</a:t>
            </a:r>
            <a:r>
              <a:rPr/>
              <a:t> </a:t>
            </a:r>
            <a:r>
              <a:rPr/>
              <a:t>minor</a:t>
            </a:r>
            <a:r>
              <a:rPr/>
              <a:t> </a:t>
            </a:r>
            <a:r>
              <a:rPr/>
              <a:t>change,</a:t>
            </a:r>
            <a:r>
              <a:rPr/>
              <a:t> </a:t>
            </a:r>
            <a:r>
              <a:rPr/>
              <a:t>however,</a:t>
            </a:r>
            <a:r>
              <a:rPr/>
              <a:t> </a:t>
            </a:r>
            <a:r>
              <a:rPr/>
              <a:t>which</a:t>
            </a:r>
            <a:r>
              <a:rPr/>
              <a:t> </a:t>
            </a:r>
            <a:r>
              <a:rPr/>
              <a:t>was</a:t>
            </a:r>
            <a:r>
              <a:rPr/>
              <a:t> </a:t>
            </a:r>
            <a:r>
              <a:rPr/>
              <a:t>to</a:t>
            </a:r>
            <a:r>
              <a:rPr/>
              <a:t> </a:t>
            </a:r>
            <a:r>
              <a:rPr/>
              <a:t>force</a:t>
            </a:r>
            <a:r>
              <a:rPr/>
              <a:t> </a:t>
            </a:r>
            <a:r>
              <a:rPr/>
              <a:t>all</a:t>
            </a:r>
            <a:r>
              <a:rPr/>
              <a:t> </a:t>
            </a:r>
            <a:r>
              <a:rPr/>
              <a:t>the</a:t>
            </a:r>
            <a:r>
              <a:rPr/>
              <a:t> </a:t>
            </a:r>
            <a:r>
              <a:rPr/>
              <a:t>variable</a:t>
            </a:r>
            <a:r>
              <a:rPr/>
              <a:t> </a:t>
            </a:r>
            <a:r>
              <a:rPr/>
              <a:t>names</a:t>
            </a:r>
            <a:r>
              <a:rPr/>
              <a:t> </a:t>
            </a:r>
            <a:r>
              <a:rPr/>
              <a:t>to</a:t>
            </a:r>
            <a:r>
              <a:rPr/>
              <a:t> </a:t>
            </a:r>
            <a:r>
              <a:rPr/>
              <a:t>lower</a:t>
            </a:r>
            <a:r>
              <a:rPr/>
              <a:t> </a:t>
            </a:r>
            <a:r>
              <a:rPr/>
              <a:t>case.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will</a:t>
            </a:r>
            <a:r>
              <a:rPr/>
              <a:t> </a:t>
            </a:r>
            <a:r>
              <a:rPr/>
              <a:t>be</a:t>
            </a:r>
            <a:r>
              <a:rPr/>
              <a:t> </a:t>
            </a:r>
            <a:r>
              <a:rPr/>
              <a:t>using</a:t>
            </a:r>
            <a:r>
              <a:rPr/>
              <a:t> </a:t>
            </a:r>
            <a:r>
              <a:rPr/>
              <a:t>the</a:t>
            </a:r>
            <a:r>
              <a:rPr/>
              <a:t> </a:t>
            </a:r>
            <a:r>
              <a:rPr/>
              <a:t>WHAS500</a:t>
            </a:r>
            <a:r>
              <a:rPr/>
              <a:t> </a:t>
            </a:r>
            <a:r>
              <a:rPr/>
              <a:t>dataset.</a:t>
            </a:r>
            <a:r>
              <a:rPr/>
              <a:t> </a:t>
            </a:r>
            <a:r>
              <a:rPr/>
              <a:t>Here</a:t>
            </a:r>
            <a:r>
              <a:rPr/>
              <a:t> </a:t>
            </a:r>
            <a:r>
              <a:rPr/>
              <a:t>are</a:t>
            </a:r>
            <a:r>
              <a:rPr/>
              <a:t> </a:t>
            </a:r>
            <a:r>
              <a:rPr/>
              <a:t>the</a:t>
            </a:r>
            <a:r>
              <a:rPr/>
              <a:t> </a:t>
            </a:r>
            <a:r>
              <a:rPr/>
              <a:t>first</a:t>
            </a:r>
            <a:r>
              <a:rPr/>
              <a:t> </a:t>
            </a:r>
            <a:r>
              <a:rPr/>
              <a:t>couple</a:t>
            </a:r>
            <a:r>
              <a:rPr/>
              <a:t> </a:t>
            </a:r>
            <a:r>
              <a:rPr/>
              <a:t>of</a:t>
            </a:r>
            <a:r>
              <a:rPr/>
              <a:t> </a:t>
            </a:r>
            <a:r>
              <a:rPr/>
              <a:t>rows.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examine</a:t>
            </a:r>
            <a:r>
              <a:rPr/>
              <a:t> </a:t>
            </a:r>
            <a:r>
              <a:rPr/>
              <a:t>your</a:t>
            </a:r>
            <a:r>
              <a:rPr/>
              <a:t> </a:t>
            </a:r>
            <a:r>
              <a:rPr/>
              <a:t>independent</a:t>
            </a:r>
            <a:r>
              <a:rPr/>
              <a:t> </a:t>
            </a:r>
            <a:r>
              <a:rPr/>
              <a:t>variables</a:t>
            </a:r>
            <a:r>
              <a:rPr/>
              <a:t> </a:t>
            </a:r>
            <a:r>
              <a:rPr/>
              <a:t>one</a:t>
            </a:r>
            <a:r>
              <a:rPr/>
              <a:t> </a:t>
            </a:r>
            <a:r>
              <a:rPr/>
              <a:t>at</a:t>
            </a:r>
            <a:r>
              <a:rPr/>
              <a:t> </a:t>
            </a:r>
            <a:r>
              <a:rPr/>
              <a:t>a</a:t>
            </a:r>
            <a:r>
              <a:rPr/>
              <a:t> </a:t>
            </a:r>
            <a:r>
              <a:rPr/>
              <a:t>time</a:t>
            </a:r>
            <a:r>
              <a:rPr/>
              <a:t> </a:t>
            </a:r>
            <a:r>
              <a:rPr/>
              <a:t>before</a:t>
            </a:r>
            <a:r>
              <a:rPr/>
              <a:t> </a:t>
            </a:r>
            <a:r>
              <a:rPr/>
              <a:t>putting</a:t>
            </a:r>
            <a:r>
              <a:rPr/>
              <a:t> </a:t>
            </a:r>
            <a:r>
              <a:rPr/>
              <a:t>them</a:t>
            </a:r>
            <a:r>
              <a:rPr/>
              <a:t> </a:t>
            </a:r>
            <a:r>
              <a:rPr/>
              <a:t>all</a:t>
            </a:r>
            <a:r>
              <a:rPr/>
              <a:t> </a:t>
            </a:r>
            <a:r>
              <a:rPr/>
              <a:t>in</a:t>
            </a:r>
            <a:r>
              <a:rPr/>
              <a:t> </a:t>
            </a:r>
            <a:r>
              <a:rPr/>
              <a:t>a</a:t>
            </a:r>
            <a:r>
              <a:rPr/>
              <a:t> </a:t>
            </a:r>
            <a:r>
              <a:rPr/>
              <a:t>multivariate</a:t>
            </a:r>
            <a:r>
              <a:rPr/>
              <a:t> </a:t>
            </a:r>
            <a:r>
              <a:rPr/>
              <a:t>model.</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Survival</a:t>
            </a:r>
            <a:r>
              <a:rPr/>
              <a:t> </a:t>
            </a:r>
            <a:r>
              <a:rPr/>
              <a:t>lecture</a:t>
            </a:r>
            <a:r>
              <a:rPr/>
              <a:t> </a:t>
            </a:r>
            <a:r>
              <a:rPr/>
              <a:t>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April</a:t>
            </a:r>
            <a:r>
              <a:rPr/>
              <a:t> </a:t>
            </a:r>
            <a:r>
              <a:rPr/>
              <a:t>8,</a:t>
            </a:r>
            <a:r>
              <a:rPr/>
              <a:t> </a:t>
            </a:r>
            <a:r>
              <a:rPr/>
              <a:t>2018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Lecture 4. Model fitting and diagnostics for the Cox model. In this lecture, you will work with more complex forms of the Cox model with multiple predictor variables. You’ll include covariates in the Cox model to produce risk adjusted survival curves. You will also assess the underlying assumptions of the Cox model, particularly the assumption of proportional hazards.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Peek</a:t>
            </a:r>
            <a:r>
              <a:rPr/>
              <a:t> </a:t>
            </a:r>
            <a:r>
              <a:rPr/>
              <a:t>at</a:t>
            </a:r>
            <a:r>
              <a:rPr/>
              <a:t> </a:t>
            </a:r>
            <a:r>
              <a:rPr/>
              <a:t>the</a:t>
            </a:r>
            <a:r>
              <a:rPr/>
              <a:t> </a:t>
            </a:r>
            <a:r>
              <a:rPr/>
              <a:t>first</a:t>
            </a:r>
            <a:r>
              <a:rPr/>
              <a:t> </a:t>
            </a:r>
            <a:r>
              <a:rPr/>
              <a:t>few</a:t>
            </a:r>
            <a:r>
              <a:rPr/>
              <a:t> </a:t>
            </a:r>
            <a:r>
              <a:rPr/>
              <a:t>rows</a:t>
            </a:r>
            <a:r>
              <a:rPr/>
              <a:t> </a:t>
            </a:r>
            <a:r>
              <a:rPr/>
              <a:t>of</a:t>
            </a:r>
            <a:r>
              <a:rPr/>
              <a:t> </a:t>
            </a:r>
            <a:r>
              <a:rPr/>
              <a:t>whas500</a:t>
            </a:r>
          </a:p>
        </p:txBody>
      </p:sp>
      <p:sp>
        <p:nvSpPr>
          <p:cNvPr id="3" name="Content Placeholder 2"/>
          <p:cNvSpPr>
            <a:spLocks noGrp="1"/>
          </p:cNvSpPr>
          <p:nvPr>
            <p:ph idx="1"/>
          </p:nvPr>
        </p:nvSpPr>
        <p:spPr/>
        <p:txBody>
          <a:bodyPr/>
          <a:lstStyle/>
          <a:p>
            <a:pPr lvl="0" marL="1270000" indent="0">
              <a:buNone/>
            </a:pPr>
            <a:r>
              <a:rPr sz="1800">
                <a:latin typeface="Courier"/>
              </a:rPr>
              <a:t>  id age gender hr sysbp diasbp      bmi cvd
1  1  83   Male 89   152     78 25.54051  No
2  2  49   Male 84   120     60 24.02398  No
  afb sho chf av3     miord     mitype year
1 Yes  No  No  No Recurrent Non Q-wave &lt;NA&gt;
2  No  No  No  No     First     Q-wave &lt;NA&gt;
   admitdate    disdate      fdate los dstat
1 01/13/1997 01/18/1997 12/31/2002   5 Alive
2 01/19/1997 01/24/1997 12/31/2002   5 Alive
  lenfol fstat time_yrs
1   2178 Alive 5.963039
2   2172 Alive 5.946612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age</a:t>
                      </a:r>
                    </a:p>
                  </a:txBody>
                </a:tc>
                <a:tc>
                  <a:txBody>
                    <a:bodyPr/>
                    <a:lstStyle/>
                    <a:p>
                      <a:pPr lvl="0" marL="0" indent="0" algn="r">
                        <a:buNone/>
                      </a:pPr>
                      <a:r>
                        <a:rPr/>
                        <a:t>0.066339</a:t>
                      </a:r>
                    </a:p>
                  </a:txBody>
                </a:tc>
                <a:tc>
                  <a:txBody>
                    <a:bodyPr/>
                    <a:lstStyle/>
                    <a:p>
                      <a:pPr lvl="0" marL="0" indent="0" algn="r">
                        <a:buNone/>
                      </a:pPr>
                      <a:r>
                        <a:rPr/>
                        <a:t>0.0060793</a:t>
                      </a:r>
                    </a:p>
                  </a:txBody>
                </a:tc>
                <a:tc>
                  <a:txBody>
                    <a:bodyPr/>
                    <a:lstStyle/>
                    <a:p>
                      <a:pPr lvl="0" marL="0" indent="0" algn="r">
                        <a:buNone/>
                      </a:pPr>
                      <a:r>
                        <a:rPr/>
                        <a:t>10.91228</a:t>
                      </a:r>
                    </a:p>
                  </a:txBody>
                </a:tc>
                <a:tc>
                  <a:txBody>
                    <a:bodyPr/>
                    <a:lstStyle/>
                    <a:p>
                      <a:pPr lvl="0" marL="0" indent="0" algn="r">
                        <a:buNone/>
                      </a:pPr>
                      <a:r>
                        <a:rPr/>
                        <a:t>0</a:t>
                      </a:r>
                    </a:p>
                  </a:txBody>
                </a:tc>
                <a:tc>
                  <a:txBody>
                    <a:bodyPr/>
                    <a:lstStyle/>
                    <a:p>
                      <a:pPr lvl="0" marL="0" indent="0" algn="r">
                        <a:buNone/>
                      </a:pPr>
                      <a:r>
                        <a:rPr/>
                        <a:t>0.0544238</a:t>
                      </a:r>
                    </a:p>
                  </a:txBody>
                </a:tc>
                <a:tc>
                  <a:txBody>
                    <a:bodyPr/>
                    <a:lstStyle/>
                    <a:p>
                      <a:pPr lvl="0" marL="0" indent="0" algn="r">
                        <a:buNone/>
                      </a:pPr>
                      <a:r>
                        <a:rPr/>
                        <a:t>0.0782541</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lecture 4</dc:title>
  <dc:creator>Steve Simon</dc:creator>
  <cp:keywords/>
  <dcterms:created xsi:type="dcterms:W3CDTF">2020-10-27T22:59:59Z</dcterms:created>
  <dcterms:modified xsi:type="dcterms:W3CDTF">2020-10-27T22:59:59Z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April 8, 2018</vt:lpwstr>
  </property>
  <property fmtid="{D5CDD505-2E9C-101B-9397-08002B2CF9AE}" pid="3" name="output">
    <vt:lpwstr>powerpoint_presentation</vt:lpwstr>
  </property>
</Properties>
</file>