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Model</a:t>
            </a:r>
            <a:r>
              <a:rPr/>
              <a:t> </a:t>
            </a:r>
            <a:r>
              <a:rPr/>
              <a:t>fitting</a:t>
            </a:r>
            <a:r>
              <a:rPr/>
              <a:t> </a:t>
            </a:r>
            <a:r>
              <a:rPr/>
              <a:t>and</a:t>
            </a:r>
            <a:r>
              <a:rPr/>
              <a:t> </a:t>
            </a:r>
            <a:r>
              <a:rPr/>
              <a:t>diagnostics</a:t>
            </a:r>
            <a:r>
              <a:rPr/>
              <a:t> </a:t>
            </a:r>
            <a:r>
              <a:rPr/>
              <a:t>for</a:t>
            </a:r>
            <a:r>
              <a:rPr/>
              <a:t> </a:t>
            </a:r>
            <a:r>
              <a:rPr/>
              <a:t>the</a:t>
            </a:r>
            <a:r>
              <a:rPr/>
              <a:t> </a:t>
            </a:r>
            <a:r>
              <a:rPr/>
              <a:t>Cox</a:t>
            </a:r>
            <a:r>
              <a:rPr/>
              <a:t> </a:t>
            </a:r>
            <a:r>
              <a:rPr/>
              <a:t>model</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April</a:t>
            </a:r>
            <a:r>
              <a:rPr/>
              <a:t> </a:t>
            </a:r>
            <a:r>
              <a:rPr/>
              <a:t>8,</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happening</a:t>
            </a:r>
            <a:r>
              <a:rPr/>
              <a:t> </a:t>
            </a:r>
            <a:r>
              <a:rPr/>
              <a:t>here?</a:t>
            </a:r>
          </a:p>
        </p:txBody>
      </p:sp>
      <p:sp>
        <p:nvSpPr>
          <p:cNvPr id="3" name="Content Placeholder 2"/>
          <p:cNvSpPr>
            <a:spLocks noGrp="1"/>
          </p:cNvSpPr>
          <p:nvPr>
            <p:ph idx="1"/>
          </p:nvPr>
        </p:nvSpPr>
        <p:spPr/>
        <p:txBody>
          <a:bodyPr/>
          <a:lstStyle/>
          <a:p>
            <a:pPr lvl="0" marL="0" indent="0">
              <a:buNone/>
            </a:pPr>
            <a:r>
              <a:rPr/>
              <a:t>The average age across all subjects is 69.8, but the averages by gender are quite different. For males, the average age is 66.6, but for females, the average age is 74.7.</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of</a:t>
            </a:r>
            <a:r>
              <a:rPr/>
              <a:t> </a:t>
            </a:r>
            <a:r>
              <a:rPr/>
              <a:t>age</a:t>
            </a:r>
            <a:r>
              <a:rPr/>
              <a:t> </a:t>
            </a:r>
            <a:r>
              <a:rPr/>
              <a:t>by</a:t>
            </a:r>
            <a:r>
              <a:rPr/>
              <a:t> </a:t>
            </a:r>
            <a:r>
              <a:rPr/>
              <a:t>gender</a:t>
            </a:r>
          </a:p>
        </p:txBody>
      </p:sp>
      <p:pic>
        <p:nvPicPr>
          <p:cNvPr descr="ppt4_files/figure-pptx/boxplots-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for</a:t>
            </a:r>
            <a:r>
              <a:rPr/>
              <a:t> </a:t>
            </a:r>
            <a:r>
              <a:rPr/>
              <a:t>covariate</a:t>
            </a:r>
            <a:r>
              <a:rPr/>
              <a:t> </a:t>
            </a:r>
            <a:r>
              <a:rPr/>
              <a:t>imbalance</a:t>
            </a:r>
          </a:p>
        </p:txBody>
      </p:sp>
      <p:sp>
        <p:nvSpPr>
          <p:cNvPr id="3" name="Content Placeholder 2"/>
          <p:cNvSpPr>
            <a:spLocks noGrp="1"/>
          </p:cNvSpPr>
          <p:nvPr>
            <p:ph idx="1"/>
          </p:nvPr>
        </p:nvSpPr>
        <p:spPr/>
        <p:txBody>
          <a:bodyPr/>
          <a:lstStyle/>
          <a:p>
            <a:pPr lvl="0" marL="0" indent="0">
              <a:buNone/>
            </a:pPr>
            <a:r>
              <a:rPr/>
              <a:t>There is a 8.1 year difference between the average ages of men and women. The hazard ratio for age, 1.069, can get extrapolated to a 8.1 year difference by exponentiating. That is 1.069^8.1 = 1.72 which is actually larger than the hazard ratio that we saw for the unadjusted model with just gender.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66.6</a:t>
            </a:r>
            <a:r>
              <a:rPr/>
              <a:t> </a:t>
            </a:r>
            <a:r>
              <a:rPr/>
              <a:t>year</a:t>
            </a:r>
            <a:r>
              <a:rPr/>
              <a:t> </a:t>
            </a:r>
            <a:r>
              <a:rPr/>
              <a:t>male</a:t>
            </a:r>
            <a:r>
              <a:rPr/>
              <a:t> </a:t>
            </a:r>
            <a:r>
              <a:rPr/>
              <a:t>versus</a:t>
            </a:r>
            <a:r>
              <a:rPr/>
              <a:t> </a:t>
            </a:r>
            <a:r>
              <a:rPr/>
              <a:t>74.7</a:t>
            </a:r>
            <a:r>
              <a:rPr/>
              <a:t> </a:t>
            </a:r>
            <a:r>
              <a:rPr/>
              <a:t>year</a:t>
            </a:r>
            <a:r>
              <a:rPr/>
              <a:t> </a:t>
            </a:r>
            <a:r>
              <a:rPr/>
              <a:t>female</a:t>
            </a:r>
          </a:p>
        </p:txBody>
      </p:sp>
      <p:pic>
        <p:nvPicPr>
          <p:cNvPr descr="ppt4_files/figure-pptx/unadjusted-graph-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69.8</a:t>
            </a:r>
            <a:r>
              <a:rPr/>
              <a:t> </a:t>
            </a:r>
            <a:r>
              <a:rPr/>
              <a:t>year</a:t>
            </a:r>
            <a:r>
              <a:rPr/>
              <a:t> </a:t>
            </a:r>
            <a:r>
              <a:rPr/>
              <a:t>male</a:t>
            </a:r>
            <a:r>
              <a:rPr/>
              <a:t> </a:t>
            </a:r>
            <a:r>
              <a:rPr/>
              <a:t>versus</a:t>
            </a:r>
            <a:r>
              <a:rPr/>
              <a:t> </a:t>
            </a:r>
            <a:r>
              <a:rPr/>
              <a:t>69.8</a:t>
            </a:r>
            <a:r>
              <a:rPr/>
              <a:t> </a:t>
            </a:r>
            <a:r>
              <a:rPr/>
              <a:t>year</a:t>
            </a:r>
            <a:r>
              <a:rPr/>
              <a:t> </a:t>
            </a:r>
            <a:r>
              <a:rPr/>
              <a:t>female</a:t>
            </a:r>
          </a:p>
        </p:txBody>
      </p:sp>
      <p:pic>
        <p:nvPicPr>
          <p:cNvPr descr="ppt4_files/figure-pptx/adjusted-graph-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Univariate</a:t>
            </a:r>
            <a:r>
              <a:rPr/>
              <a:t> </a:t>
            </a:r>
            <a:r>
              <a:rPr/>
              <a:t>analysis</a:t>
            </a:r>
            <a:r>
              <a:rPr/>
              <a:t> </a:t>
            </a:r>
            <a:r>
              <a:rPr/>
              <a:t>of</a:t>
            </a:r>
            <a:r>
              <a:rPr/>
              <a:t> </a:t>
            </a:r>
            <a:r>
              <a:rPr/>
              <a:t>bmi</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bmi 0.91   0.001 0.88 to 0.93</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Unadusted</a:t>
            </a:r>
            <a:r>
              <a:rPr/>
              <a:t> </a:t>
            </a:r>
            <a:r>
              <a:rPr/>
              <a:t>survival</a:t>
            </a:r>
            <a:r>
              <a:rPr/>
              <a:t> </a:t>
            </a:r>
            <a:r>
              <a:rPr/>
              <a:t>curves</a:t>
            </a:r>
            <a:r>
              <a:rPr/>
              <a:t> </a:t>
            </a:r>
            <a:r>
              <a:rPr/>
              <a:t>for</a:t>
            </a:r>
            <a:r>
              <a:rPr/>
              <a:t> </a:t>
            </a:r>
            <a:r>
              <a:rPr/>
              <a:t>different</a:t>
            </a:r>
            <a:r>
              <a:rPr/>
              <a:t> </a:t>
            </a:r>
            <a:r>
              <a:rPr/>
              <a:t>bmi</a:t>
            </a:r>
            <a:r>
              <a:rPr/>
              <a:t> </a:t>
            </a:r>
            <a:r>
              <a:rPr/>
              <a:t>values</a:t>
            </a:r>
          </a:p>
        </p:txBody>
      </p:sp>
      <p:pic>
        <p:nvPicPr>
          <p:cNvPr descr="ppt4_files/figure-pptx/bmi-plots-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Adjusting</a:t>
            </a:r>
            <a:r>
              <a:rPr/>
              <a:t> </a:t>
            </a:r>
            <a:r>
              <a:rPr/>
              <a:t>bmi</a:t>
            </a:r>
            <a:r>
              <a:rPr/>
              <a:t> </a:t>
            </a:r>
            <a:r>
              <a:rPr/>
              <a:t>for</a:t>
            </a:r>
            <a:r>
              <a:rPr/>
              <a:t> </a:t>
            </a:r>
            <a:r>
              <a:rPr/>
              <a:t>age,</a:t>
            </a:r>
            <a:r>
              <a:rPr/>
              <a:t> </a:t>
            </a:r>
            <a:r>
              <a:rPr/>
              <a:t>gender</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bmi 0.96   0.509 0.93 to 0.99
## 2      age 1.06   0.509 1.05 to 1.08
## 3 i_female 0.91   0.509  0.69 to 1.2</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Adjusted</a:t>
            </a:r>
            <a:r>
              <a:rPr/>
              <a:t> </a:t>
            </a:r>
            <a:r>
              <a:rPr/>
              <a:t>bmi</a:t>
            </a:r>
            <a:r>
              <a:rPr/>
              <a:t> </a:t>
            </a:r>
            <a:r>
              <a:rPr/>
              <a:t>survival</a:t>
            </a:r>
            <a:r>
              <a:rPr/>
              <a:t> </a:t>
            </a:r>
            <a:r>
              <a:rPr/>
              <a:t>plots</a:t>
            </a:r>
          </a:p>
        </p:txBody>
      </p:sp>
      <p:pic>
        <p:nvPicPr>
          <p:cNvPr descr="ppt4_files/figure-pptx/bmi-plots-adjusted-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interaction</a:t>
            </a:r>
            <a:r>
              <a:rPr/>
              <a:t> </a:t>
            </a:r>
            <a:r>
              <a:rPr/>
              <a:t>model;</a:t>
            </a:r>
            <a:r>
              <a:rPr/>
              <a:t> </a:t>
            </a:r>
            <a:r>
              <a:rPr/>
              <a:t>the</a:t>
            </a:r>
            <a:r>
              <a:rPr/>
              <a:t> </a:t>
            </a:r>
            <a:r>
              <a:rPr/>
              <a:t>raw</a:t>
            </a:r>
            <a:r>
              <a:rPr/>
              <a:t> </a:t>
            </a:r>
            <a:r>
              <a:rPr/>
              <a:t>interaction</a:t>
            </a:r>
            <a:r>
              <a:rPr/>
              <a:t> </a:t>
            </a:r>
            <a:r>
              <a:rPr/>
              <a:t>is</a:t>
            </a:r>
            <a:r>
              <a:rPr/>
              <a:t> </a:t>
            </a:r>
            <a:r>
              <a:rPr/>
              <a:t>hard</a:t>
            </a:r>
            <a:r>
              <a:rPr/>
              <a:t> </a:t>
            </a:r>
            <a:r>
              <a:rPr/>
              <a:t>to</a:t>
            </a:r>
            <a:r>
              <a:rPr/>
              <a:t> </a:t>
            </a:r>
            <a:r>
              <a:rPr/>
              <a:t>interpret</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age  1.08   0.019   1.06 to 1.1
## 2     i_female 10.32   0.019 1.47 to 72.19
## 3 age:i_female  0.97   0.019  0.95 to 0.99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Lecture 4. Model fitting and diagnostics for the Cox model. In this lecture, you will work with more complex forms of the Cox model with multiple predictor variables. You’ll include covariates in the Cox model to produce risk adjusted survival curves. You will also assess the underlying assumptions of the Cox model, particularly the assumption of proportional hazards.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Interaction</a:t>
            </a:r>
            <a:r>
              <a:rPr/>
              <a:t> </a:t>
            </a:r>
            <a:r>
              <a:rPr/>
              <a:t>using</a:t>
            </a:r>
            <a:r>
              <a:rPr/>
              <a:t> </a:t>
            </a:r>
            <a:r>
              <a:rPr/>
              <a:t>centered</a:t>
            </a:r>
            <a:r>
              <a:rPr/>
              <a:t> </a:t>
            </a:r>
            <a:r>
              <a:rPr/>
              <a:t>values</a:t>
            </a:r>
            <a:r>
              <a:rPr/>
              <a:t> </a:t>
            </a:r>
            <a:r>
              <a:rPr/>
              <a:t>is</a:t>
            </a:r>
            <a:r>
              <a:rPr/>
              <a:t> </a:t>
            </a:r>
            <a:r>
              <a:rPr/>
              <a:t>easier</a:t>
            </a:r>
            <a:r>
              <a:rPr/>
              <a:t> </a:t>
            </a:r>
            <a:r>
              <a:rPr/>
              <a:t>to</a:t>
            </a:r>
            <a:r>
              <a:rPr/>
              <a:t> </a:t>
            </a:r>
            <a:r>
              <a:rPr/>
              <a:t>interpret</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age_c 1.08   0.244  1.06 to 1.1
## 2       i_female 1.23   0.244 0.87 to 1.73
## 3 age_c:i_female 0.97   0.244 0.95 to 0.99</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Gender</a:t>
            </a:r>
            <a:r>
              <a:rPr/>
              <a:t> </a:t>
            </a:r>
            <a:r>
              <a:rPr/>
              <a:t>hazard</a:t>
            </a:r>
            <a:r>
              <a:rPr/>
              <a:t> </a:t>
            </a:r>
            <a:r>
              <a:rPr/>
              <a:t>ratio</a:t>
            </a:r>
            <a:r>
              <a:rPr/>
              <a:t> </a:t>
            </a:r>
            <a:r>
              <a:rPr/>
              <a:t>by</a:t>
            </a:r>
            <a:r>
              <a:rPr/>
              <a:t> </a:t>
            </a:r>
            <a:r>
              <a:rPr/>
              <a:t>age</a:t>
            </a:r>
          </a:p>
        </p:txBody>
      </p:sp>
      <p:pic>
        <p:nvPicPr>
          <p:cNvPr descr="ppt4_files/figure-pptx/int-plot-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a:t>
            </a:r>
            <a:r>
              <a:rPr/>
              <a:t> </a:t>
            </a:r>
            <a:r>
              <a:rPr/>
              <a:t>use</a:t>
            </a:r>
            <a:r>
              <a:rPr/>
              <a:t> </a:t>
            </a:r>
            <a:r>
              <a:rPr/>
              <a:t>a</a:t>
            </a:r>
            <a:r>
              <a:rPr/>
              <a:t> </a:t>
            </a:r>
            <a:r>
              <a:rPr/>
              <a:t>sequence</a:t>
            </a:r>
            <a:r>
              <a:rPr/>
              <a:t> </a:t>
            </a:r>
            <a:r>
              <a:rPr/>
              <a:t>of</a:t>
            </a:r>
            <a:r>
              <a:rPr/>
              <a:t> </a:t>
            </a:r>
            <a:r>
              <a:rPr/>
              <a:t>Wald</a:t>
            </a:r>
            <a:r>
              <a:rPr/>
              <a:t> </a:t>
            </a:r>
            <a:r>
              <a:rPr/>
              <a:t>tests</a:t>
            </a:r>
            <a:r>
              <a:rPr/>
              <a:t> </a:t>
            </a:r>
            <a:r>
              <a:rPr/>
              <a:t>to</a:t>
            </a:r>
            <a:r>
              <a:rPr/>
              <a:t> </a:t>
            </a:r>
            <a:r>
              <a:rPr/>
              <a:t>compare</a:t>
            </a:r>
            <a:r>
              <a:rPr/>
              <a:t> </a:t>
            </a:r>
            <a:r>
              <a:rPr/>
              <a:t>different</a:t>
            </a:r>
            <a:r>
              <a:rPr/>
              <a:t> </a:t>
            </a:r>
            <a:r>
              <a:rPr/>
              <a:t>models</a:t>
            </a:r>
          </a:p>
        </p:txBody>
      </p:sp>
      <p:sp>
        <p:nvSpPr>
          <p:cNvPr id="3" name="Content Placeholder 2"/>
          <p:cNvSpPr>
            <a:spLocks noGrp="1"/>
          </p:cNvSpPr>
          <p:nvPr>
            <p:ph idx="1"/>
          </p:nvPr>
        </p:nvSpPr>
        <p:spPr/>
        <p:txBody>
          <a:bodyPr/>
          <a:lstStyle/>
          <a:p>
            <a:pPr lvl="0" marL="1270000" indent="0">
              <a:buNone/>
            </a:pPr>
            <a:r>
              <a:rPr sz="1800">
                <a:latin typeface="Courier"/>
              </a:rPr>
              <a:t>## Model 1</a:t>
            </a:r>
          </a:p>
          <a:p>
            <a:pPr lvl="0" marL="1270000" indent="0">
              <a:buNone/>
            </a:pPr>
            <a:r>
              <a:rPr sz="1800">
                <a:latin typeface="Courier"/>
              </a:rPr>
              <a:t>##           term   hr p.value     conf.int
## 1 genderFemale 1.46   0.006 1.12 to 1.92</a:t>
            </a:r>
          </a:p>
          <a:p>
            <a:pPr lvl="0" marL="1270000" indent="0">
              <a:buNone/>
            </a:pPr>
            <a:r>
              <a:rPr sz="1800">
                <a:latin typeface="Courier"/>
              </a:rPr>
              <a:t>## 
## Model 2</a:t>
            </a:r>
          </a:p>
          <a:p>
            <a:pPr lvl="0" marL="1270000" indent="0">
              <a:buNone/>
            </a:pPr>
            <a:r>
              <a:rPr sz="1800">
                <a:latin typeface="Courier"/>
              </a:rPr>
              <a:t>##           term   hr p.value     conf.int
## 1          age 1.07   0.637 1.06 to 1.08
## 2 genderFemale 0.94   0.637 0.71 to 1.23</a:t>
            </a:r>
          </a:p>
          <a:p>
            <a:pPr lvl="0" marL="1270000" indent="0">
              <a:buNone/>
            </a:pPr>
            <a:r>
              <a:rPr sz="1800">
                <a:latin typeface="Courier"/>
              </a:rPr>
              <a:t>## 
## Model 3</a:t>
            </a:r>
          </a:p>
          <a:p>
            <a:pPr lvl="0" marL="1270000" indent="0">
              <a:buNone/>
            </a:pPr>
            <a:r>
              <a:rPr sz="1800">
                <a:latin typeface="Courier"/>
              </a:rPr>
              <a:t>##           term   hr p.value     conf.int
## 1          bmi 0.96   0.509 0.93 to 0.99
## 2          age 1.06   0.509 1.05 to 1.08
## 3 genderFemale 0.91   0.509  0.69 to 1.2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Comparing</a:t>
            </a:r>
            <a:r>
              <a:rPr/>
              <a:t> </a:t>
            </a:r>
            <a:r>
              <a:rPr/>
              <a:t>using</a:t>
            </a:r>
            <a:r>
              <a:rPr/>
              <a:t> </a:t>
            </a:r>
            <a:r>
              <a:rPr/>
              <a:t>likelihoods</a:t>
            </a:r>
          </a:p>
        </p:txBody>
      </p:sp>
      <p:sp>
        <p:nvSpPr>
          <p:cNvPr id="3" name="Content Placeholder 2"/>
          <p:cNvSpPr>
            <a:spLocks noGrp="1"/>
          </p:cNvSpPr>
          <p:nvPr>
            <p:ph idx="1"/>
          </p:nvPr>
        </p:nvSpPr>
        <p:spPr/>
        <p:txBody>
          <a:bodyPr/>
          <a:lstStyle/>
          <a:p>
            <a:pPr lvl="0" marL="0" indent="0">
              <a:buNone/>
            </a:pPr>
            <a:r>
              <a:rPr/>
              <a:t>You use the log partial likelihood and/or the AIC (Akaike Information Criteria) to compare models of different complexity.</a:t>
            </a:r>
          </a:p>
          <a:p>
            <a:pPr lvl="0" marL="0" indent="0">
              <a:buNone/>
            </a:pPr>
            <a:r>
              <a:rPr/>
              <a:t>AIC = -2 log Likelihood + 2 k.</a:t>
            </a:r>
          </a:p>
          <a:p>
            <a:pPr lvl="0" marL="0" indent="0">
              <a:buNone/>
            </a:pPr>
            <a:r>
              <a:rPr/>
              <a:t>AIC = -2 log Likelihood + log(n) k.</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AIC</a:t>
            </a:r>
            <a:r>
              <a:rPr/>
              <a:t> </a:t>
            </a:r>
            <a:r>
              <a:rPr/>
              <a:t>comparisons</a:t>
            </a:r>
          </a:p>
        </p:txBody>
      </p:sp>
      <p:sp>
        <p:nvSpPr>
          <p:cNvPr id="3" name="Content Placeholder 2"/>
          <p:cNvSpPr>
            <a:spLocks noGrp="1"/>
          </p:cNvSpPr>
          <p:nvPr>
            <p:ph idx="1"/>
          </p:nvPr>
        </p:nvSpPr>
        <p:spPr/>
        <p:txBody>
          <a:bodyPr/>
          <a:lstStyle/>
          <a:p>
            <a:pPr lvl="0" marL="1270000" indent="0">
              <a:buNone/>
            </a:pPr>
            <a:r>
              <a:rPr sz="1800">
                <a:latin typeface="Courier"/>
              </a:rPr>
              <a:t>##                lab    logLik      AIC      BIC
## 1      gender only -1223.522 2449.043 2452.414
## 2      gender, age -1156.138 2316.276 2323.017
## 3 gender, age, bmi -1152.310 2310.620 2320.732</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Martingale</a:t>
            </a:r>
            <a:r>
              <a:rPr/>
              <a:t> </a:t>
            </a:r>
            <a:r>
              <a:rPr/>
              <a:t>residuals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There are several residuals available for Cox regression. The Martingale residual is defined as</a:t>
                </a:r>
              </a:p>
              <a:p>
                <a:pPr lvl="0" marL="0" indent="0">
                  <a:buNone/>
                </a:pPr>
                <a14:m>
                  <m:oMath xmlns:m="http://schemas.openxmlformats.org/officeDocument/2006/math">
                    <m:r>
                      <m:t>M</m:t>
                    </m:r>
                    <m:r>
                      <m:t>(</m:t>
                    </m:r>
                    <m:sSub>
                      <m:e>
                        <m:r>
                          <m:t>t</m:t>
                        </m:r>
                      </m:e>
                      <m:sub>
                        <m:r>
                          <m:t>i</m:t>
                        </m:r>
                      </m:sub>
                    </m:sSub>
                    <m:r>
                      <m:t>)</m:t>
                    </m:r>
                    <m:r>
                      <m:t>=</m:t>
                    </m:r>
                    <m:sSub>
                      <m:e>
                        <m:r>
                          <m:t>δ</m:t>
                        </m:r>
                      </m:e>
                      <m:sub>
                        <m:r>
                          <m:t>i</m:t>
                        </m:r>
                      </m:sub>
                    </m:sSub>
                    <m:r>
                      <m:t>−</m:t>
                    </m:r>
                    <m:sSub>
                      <m:e>
                        <m:r>
                          <m:t>H</m:t>
                        </m:r>
                      </m:e>
                      <m:sub>
                        <m:r>
                          <m:t>0</m:t>
                        </m:r>
                      </m:sub>
                    </m:sSub>
                    <m:r>
                      <m:t>(</m:t>
                    </m:r>
                    <m:sSub>
                      <m:e>
                        <m:r>
                          <m:t>t</m:t>
                        </m:r>
                      </m:e>
                      <m:sub>
                        <m:r>
                          <m:t>i</m:t>
                        </m:r>
                      </m:sub>
                    </m:sSub>
                    <m:r>
                      <m:t>)</m:t>
                    </m:r>
                    <m:sSup>
                      <m:e>
                        <m:r>
                          <m:t>e</m:t>
                        </m:r>
                      </m:e>
                      <m:sup>
                        <m:r>
                          <m:t>X</m:t>
                        </m:r>
                        <m:r>
                          <m:t>β</m:t>
                        </m:r>
                      </m:sup>
                    </m:sSup>
                  </m:oMath>
                </a14:m>
              </a:p>
              <a:p>
                <a:pPr lvl="0" marL="0" indent="0">
                  <a:buNone/>
                </a:pPr>
                <a:r>
                  <a:rPr/>
                  <a:t>where </a:t>
                </a:r>
                <a14:m>
                  <m:oMath xmlns:m="http://schemas.openxmlformats.org/officeDocument/2006/math">
                    <m:sSub>
                      <m:e>
                        <m:r>
                          <m:t>δ</m:t>
                        </m:r>
                      </m:e>
                      <m:sub>
                        <m:r>
                          <m:t>i</m:t>
                        </m:r>
                      </m:sub>
                    </m:sSub>
                  </m:oMath>
                </a14:m>
                <a:r>
                  <a:rPr/>
                  <a:t> = 0 if censored, 1 if dead.</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a:t>
            </a:r>
            <a:r>
              <a:rPr/>
              <a:t> </a:t>
            </a:r>
            <a:r>
              <a:rPr/>
              <a:t>plot</a:t>
            </a:r>
            <a:r>
              <a:rPr/>
              <a:t> </a:t>
            </a:r>
            <a:r>
              <a:rPr/>
              <a:t>for</a:t>
            </a:r>
            <a:r>
              <a:rPr/>
              <a:t> </a:t>
            </a:r>
            <a:r>
              <a:rPr/>
              <a:t>age</a:t>
            </a:r>
          </a:p>
        </p:txBody>
      </p:sp>
      <p:pic>
        <p:nvPicPr>
          <p:cNvPr descr="ppt4_files/figure-pptx/residuals-age-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a:t>
            </a:r>
            <a:r>
              <a:rPr/>
              <a:t> </a:t>
            </a:r>
            <a:r>
              <a:rPr/>
              <a:t>plot</a:t>
            </a:r>
            <a:r>
              <a:rPr/>
              <a:t> </a:t>
            </a:r>
            <a:r>
              <a:rPr/>
              <a:t>for</a:t>
            </a:r>
            <a:r>
              <a:rPr/>
              <a:t> </a:t>
            </a:r>
            <a:r>
              <a:rPr/>
              <a:t>age</a:t>
            </a:r>
            <a:r>
              <a:rPr/>
              <a:t> </a:t>
            </a:r>
            <a:r>
              <a:rPr/>
              <a:t>with</a:t>
            </a:r>
            <a:r>
              <a:rPr/>
              <a:t> </a:t>
            </a:r>
            <a:r>
              <a:rPr/>
              <a:t>smoothing</a:t>
            </a:r>
            <a:r>
              <a:rPr/>
              <a:t> </a:t>
            </a:r>
            <a:r>
              <a:rPr/>
              <a:t>line</a:t>
            </a:r>
          </a:p>
        </p:txBody>
      </p:sp>
      <p:pic>
        <p:nvPicPr>
          <p:cNvPr descr="ppt4_files/figure-pptx/residuals-age-smoothed-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a:t>
            </a:r>
            <a:r>
              <a:rPr/>
              <a:t> </a:t>
            </a:r>
            <a:r>
              <a:rPr/>
              <a:t>plots</a:t>
            </a:r>
            <a:r>
              <a:rPr/>
              <a:t> </a:t>
            </a:r>
            <a:r>
              <a:rPr/>
              <a:t>for</a:t>
            </a:r>
            <a:r>
              <a:rPr/>
              <a:t> </a:t>
            </a:r>
            <a:r>
              <a:rPr/>
              <a:t>hr</a:t>
            </a:r>
          </a:p>
        </p:txBody>
      </p:sp>
      <p:pic>
        <p:nvPicPr>
          <p:cNvPr descr="ppt4_files/figure-pptx/residuals-h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splines</a:t>
            </a:r>
            <a:r>
              <a:rPr/>
              <a:t> </a:t>
            </a:r>
            <a:r>
              <a:rPr/>
              <a:t>to</a:t>
            </a:r>
            <a:r>
              <a:rPr/>
              <a:t> </a:t>
            </a:r>
            <a:r>
              <a:rPr/>
              <a:t>model</a:t>
            </a:r>
            <a:r>
              <a:rPr/>
              <a:t> </a:t>
            </a:r>
            <a:r>
              <a:rPr/>
              <a:t>non-linearities</a:t>
            </a:r>
          </a:p>
        </p:txBody>
      </p:sp>
      <p:pic>
        <p:nvPicPr>
          <p:cNvPr descr="ppt4_files/figure-pptx/spline-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a</a:t>
            </a:r>
            <a:r>
              <a:rPr/>
              <a:t> </a:t>
            </a:r>
            <a:r>
              <a:rPr/>
              <a:t>multivariate</a:t>
            </a:r>
            <a:r>
              <a:rPr/>
              <a:t> </a:t>
            </a:r>
            <a:r>
              <a:rPr/>
              <a:t>model</a:t>
            </a:r>
          </a:p>
        </p:txBody>
      </p:sp>
      <p:sp>
        <p:nvSpPr>
          <p:cNvPr id="3" name="Content Placeholder 2"/>
          <p:cNvSpPr>
            <a:spLocks noGrp="1"/>
          </p:cNvSpPr>
          <p:nvPr>
            <p:ph idx="1"/>
          </p:nvPr>
        </p:nvSpPr>
        <p:spPr/>
        <p:txBody>
          <a:bodyPr/>
          <a:lstStyle/>
          <a:p>
            <a:pPr lvl="1">
              <a:buAutoNum type="arabicPeriod"/>
            </a:pPr>
            <a:r>
              <a:rPr/>
              <a:t>Your predictions are better with two (or more) independent variables.</a:t>
            </a:r>
          </a:p>
          <a:p>
            <a:pPr lvl="1">
              <a:buAutoNum type="arabicPeriod"/>
            </a:pPr>
            <a:r>
              <a:rPr/>
              <a:t>You can use covariates to make risk adjustments.</a:t>
            </a:r>
          </a:p>
          <a:p>
            <a:pPr lvl="1">
              <a:buAutoNum type="arabicPeriod"/>
            </a:pPr>
            <a:r>
              <a:rPr/>
              <a:t>You can explore interactions among variables.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8</a:t>
            </a:r>
            <a:r>
              <a:rPr/>
              <a:t> </a:t>
            </a:r>
            <a:r>
              <a:rPr/>
              <a:t>df</a:t>
            </a:r>
            <a:r>
              <a:rPr/>
              <a:t> </a:t>
            </a:r>
            <a:r>
              <a:rPr/>
              <a:t>spline</a:t>
            </a:r>
            <a:r>
              <a:rPr/>
              <a:t> </a:t>
            </a:r>
            <a:r>
              <a:rPr/>
              <a:t>(overfitting!)</a:t>
            </a:r>
          </a:p>
        </p:txBody>
      </p:sp>
      <p:pic>
        <p:nvPicPr>
          <p:cNvPr descr="ppt4_files/figure-pptx/overfitting-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Comparing</a:t>
            </a:r>
            <a:r>
              <a:rPr/>
              <a:t> </a:t>
            </a:r>
            <a:r>
              <a:rPr/>
              <a:t>linear</a:t>
            </a:r>
            <a:r>
              <a:rPr/>
              <a:t> </a:t>
            </a:r>
            <a:r>
              <a:rPr/>
              <a:t>model</a:t>
            </a:r>
            <a:r>
              <a:rPr/>
              <a:t> </a:t>
            </a:r>
            <a:r>
              <a:rPr/>
              <a:t>to</a:t>
            </a:r>
            <a:r>
              <a:rPr/>
              <a:t> </a:t>
            </a:r>
            <a:r>
              <a:rPr/>
              <a:t>two</a:t>
            </a:r>
            <a:r>
              <a:rPr/>
              <a:t> </a:t>
            </a:r>
            <a:r>
              <a:rPr/>
              <a:t>splines</a:t>
            </a:r>
          </a:p>
        </p:txBody>
      </p:sp>
      <p:sp>
        <p:nvSpPr>
          <p:cNvPr id="3" name="Content Placeholder 2"/>
          <p:cNvSpPr>
            <a:spLocks noGrp="1"/>
          </p:cNvSpPr>
          <p:nvPr>
            <p:ph idx="1"/>
          </p:nvPr>
        </p:nvSpPr>
        <p:spPr/>
        <p:txBody>
          <a:bodyPr/>
          <a:lstStyle/>
          <a:p>
            <a:pPr lvl="0" marL="1270000" indent="0">
              <a:buNone/>
            </a:pPr>
            <a:r>
              <a:rPr sz="1800">
                <a:latin typeface="Courier"/>
              </a:rPr>
              <a:t>##             lab    logLik      AIC      BIC
## 1 linear (df=1) -1152.310 2310.620 2320.732
## 2 spline (df=3) -1151.288 2308.714 2319.058
## 3 spline (df=8) -1143.118 2302.204 2329.116</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time</a:t>
            </a:r>
            <a:r>
              <a:rPr/>
              <a:t> </a:t>
            </a:r>
            <a:r>
              <a:rPr/>
              <a:t>-</a:t>
            </a:r>
            <a:r>
              <a:rPr/>
              <a:t> </a:t>
            </a:r>
            <a:r>
              <a:rPr/>
              <a:t>testing</a:t>
            </a:r>
            <a:r>
              <a:rPr/>
              <a:t> </a:t>
            </a:r>
            <a:r>
              <a:rPr/>
              <a:t>proportional</a:t>
            </a:r>
            <a:r>
              <a:rPr/>
              <a:t> </a:t>
            </a:r>
            <a:r>
              <a:rPr/>
              <a:t>hazards</a:t>
            </a:r>
          </a:p>
        </p:txBody>
      </p:sp>
      <p:sp>
        <p:nvSpPr>
          <p:cNvPr id="3" name="Content Placeholder 2"/>
          <p:cNvSpPr>
            <a:spLocks noGrp="1"/>
          </p:cNvSpPr>
          <p:nvPr>
            <p:ph idx="1"/>
          </p:nvPr>
        </p:nvSpPr>
        <p:spPr/>
        <p:txBody>
          <a:bodyPr/>
          <a:lstStyle/>
          <a:p>
            <a:pPr lvl="1">
              <a:buAutoNum type="arabicPeriod"/>
            </a:pPr>
            <a:r>
              <a:rPr/>
              <a:t>Patterns in Kaplan-Meier curves</a:t>
            </a:r>
          </a:p>
          <a:p>
            <a:pPr lvl="1">
              <a:buAutoNum type="arabicPeriod"/>
            </a:pPr>
            <a:r>
              <a:rPr/>
              <a:t>Complementary log-log plot</a:t>
            </a:r>
          </a:p>
          <a:p>
            <a:pPr lvl="1">
              <a:buAutoNum type="arabicPeriod"/>
            </a:pPr>
            <a:r>
              <a:rPr/>
              <a:t>Schoenfeld Residuals</a:t>
            </a:r>
          </a:p>
          <a:p>
            <a:pPr lvl="1">
              <a:buAutoNum type="arabicPeriod"/>
            </a:pPr>
            <a:r>
              <a:rPr/>
              <a:t>Fit time varying covariates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have</a:t>
            </a:r>
            <a:r>
              <a:rPr/>
              <a:t> </a:t>
            </a:r>
            <a:r>
              <a:rPr/>
              <a:t>you</a:t>
            </a:r>
            <a:r>
              <a:rPr/>
              <a:t> </a:t>
            </a:r>
            <a:r>
              <a:rPr/>
              <a:t>learned</a:t>
            </a:r>
            <a:r>
              <a:rPr/>
              <a:t> </a:t>
            </a:r>
            <a:r>
              <a:rPr/>
              <a:t>today?</a:t>
            </a:r>
          </a:p>
        </p:txBody>
      </p:sp>
      <p:sp>
        <p:nvSpPr>
          <p:cNvPr id="3" name="Content Placeholder 2"/>
          <p:cNvSpPr>
            <a:spLocks noGrp="1"/>
          </p:cNvSpPr>
          <p:nvPr>
            <p:ph idx="1"/>
          </p:nvPr>
        </p:nvSpPr>
        <p:spPr/>
        <p:txBody>
          <a:bodyPr/>
          <a:lstStyle/>
          <a:p>
            <a:pPr lvl="1">
              <a:buAutoNum type="arabicPeriod"/>
            </a:pPr>
            <a:r>
              <a:rPr/>
              <a:t>The Cox regression model allows for multiple independent variables and interactions.</a:t>
            </a:r>
          </a:p>
          <a:p>
            <a:pPr lvl="1">
              <a:buAutoNum type="arabicPeriod"/>
            </a:pPr>
            <a:r>
              <a:rPr/>
              <a:t>The predicted survival curve estimated at a common covariate mean produces a risk-adjusted comparison.</a:t>
            </a:r>
          </a:p>
          <a:p>
            <a:pPr lvl="1">
              <a:buAutoNum type="arabicPeriod"/>
            </a:pPr>
            <a:r>
              <a:rPr/>
              <a:t>A positive martingale residual implies a death earlier than expected.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the</a:t>
            </a:r>
            <a:r>
              <a:rPr/>
              <a:t> </a:t>
            </a:r>
            <a:r>
              <a:rPr/>
              <a:t>whas500</a:t>
            </a:r>
            <a:r>
              <a:rPr/>
              <a:t> </a:t>
            </a:r>
            <a:r>
              <a:rPr/>
              <a:t>data</a:t>
            </a:r>
            <a:r>
              <a:rPr/>
              <a:t> </a:t>
            </a:r>
            <a:r>
              <a:rPr/>
              <a:t>set</a:t>
            </a:r>
          </a:p>
        </p:txBody>
      </p:sp>
      <p:sp>
        <p:nvSpPr>
          <p:cNvPr id="3" name="Content Placeholder 2"/>
          <p:cNvSpPr>
            <a:spLocks noGrp="1"/>
          </p:cNvSpPr>
          <p:nvPr>
            <p:ph idx="1"/>
          </p:nvPr>
        </p:nvSpPr>
        <p:spPr/>
        <p:txBody>
          <a:bodyPr/>
          <a:lstStyle/>
          <a:p>
            <a:pPr lvl="0" marL="1270000" indent="0">
              <a:buNone/>
            </a:pPr>
            <a:r>
              <a:rPr sz="1800">
                <a:latin typeface="Courier"/>
              </a:rPr>
              <a:t>##   id age gender hr sysbp diasbp      bmi cvd afb
## 1  1  83   Male 89   152     78 25.54051  No Yes
## 2  2  49   Male 84   120     60 24.02398  No  No
##   sho chf av3     miord     mitype year
## 1  No  No  No Recurrent Non Q-wave &lt;NA&gt;
## 2  No  No  No     First     Q-wave &lt;NA&gt;
##    admitdate    disdate      fdate los dstat
## 1 01/13/1997 01/18/1997 12/31/2002   5 Alive
## 2 01/19/1997 01/24/1997 12/31/2002   5 Alive
##   lenfol fstat time_yrs
## 1   2178 Alive 5.963039
## 2   2172 Alive 5.946612</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fitting</a:t>
            </a:r>
            <a:r>
              <a:rPr/>
              <a:t> </a:t>
            </a:r>
            <a:r>
              <a:rPr/>
              <a:t>strategies</a:t>
            </a:r>
          </a:p>
        </p:txBody>
      </p:sp>
      <p:sp>
        <p:nvSpPr>
          <p:cNvPr id="3" name="Content Placeholder 2"/>
          <p:cNvSpPr>
            <a:spLocks noGrp="1"/>
          </p:cNvSpPr>
          <p:nvPr>
            <p:ph idx="1"/>
          </p:nvPr>
        </p:nvSpPr>
        <p:spPr/>
        <p:txBody>
          <a:bodyPr/>
          <a:lstStyle/>
          <a:p>
            <a:pPr lvl="1">
              <a:buAutoNum type="arabicPeriod"/>
            </a:pPr>
            <a:r>
              <a:rPr/>
              <a:t>Fit univariate models first.</a:t>
            </a:r>
          </a:p>
          <a:p>
            <a:pPr lvl="1">
              <a:buAutoNum type="arabicPeriod"/>
            </a:pPr>
            <a:r>
              <a:rPr/>
              <a:t>Add variables one at a time or in very small batches.</a:t>
            </a:r>
          </a:p>
          <a:p>
            <a:pPr lvl="1">
              <a:buAutoNum type="arabicPeriod"/>
            </a:pPr>
            <a:r>
              <a:rPr/>
              <a:t>Look at interactions and nonlinearities last.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Univariate</a:t>
            </a:r>
            <a:r>
              <a:rPr/>
              <a:t> </a:t>
            </a:r>
            <a:r>
              <a:rPr/>
              <a:t>model</a:t>
            </a:r>
            <a:r>
              <a:rPr/>
              <a:t> </a:t>
            </a:r>
            <a:r>
              <a:rPr/>
              <a:t>for</a:t>
            </a:r>
            <a:r>
              <a:rPr/>
              <a:t> </a:t>
            </a:r>
            <a:r>
              <a:rPr/>
              <a:t>age</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age 1.07   0.001 1.06 to 1.08</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Univariate</a:t>
            </a:r>
            <a:r>
              <a:rPr/>
              <a:t> </a:t>
            </a:r>
            <a:r>
              <a:rPr/>
              <a:t>model</a:t>
            </a:r>
            <a:r>
              <a:rPr/>
              <a:t> </a:t>
            </a:r>
            <a:r>
              <a:rPr/>
              <a:t>for</a:t>
            </a:r>
            <a:r>
              <a:rPr/>
              <a:t> </a:t>
            </a:r>
            <a:r>
              <a:rPr/>
              <a:t>gender</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genderFemale 1.46   0.006 1.12 to 1.92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Estimated</a:t>
            </a:r>
            <a:r>
              <a:rPr/>
              <a:t> </a:t>
            </a:r>
            <a:r>
              <a:rPr/>
              <a:t>survival</a:t>
            </a:r>
            <a:r>
              <a:rPr/>
              <a:t> </a:t>
            </a:r>
            <a:r>
              <a:rPr/>
              <a:t>by</a:t>
            </a:r>
            <a:r>
              <a:rPr/>
              <a:t> </a:t>
            </a:r>
            <a:r>
              <a:rPr/>
              <a:t>gender</a:t>
            </a:r>
          </a:p>
        </p:txBody>
      </p:sp>
      <p:pic>
        <p:nvPicPr>
          <p:cNvPr descr="ppt4_files/figure-pptx/gender-plot-1.png" id="0" name="Picture 1"/>
          <p:cNvPicPr>
            <a:picLocks noGrp="1" noChangeAspect="1"/>
          </p:cNvPicPr>
          <p:nvPr/>
        </p:nvPicPr>
        <p:blipFill>
          <a:blip r:embed="rId2"/>
          <a:stretch>
            <a:fillRect/>
          </a:stretch>
        </p:blipFill>
        <p:spPr bwMode="auto">
          <a:xfrm>
            <a:off x="508000" y="1600200"/>
            <a:ext cx="81407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with</a:t>
            </a:r>
            <a:r>
              <a:rPr/>
              <a:t> </a:t>
            </a:r>
            <a:r>
              <a:rPr/>
              <a:t>age</a:t>
            </a:r>
            <a:r>
              <a:rPr/>
              <a:t> </a:t>
            </a:r>
            <a:r>
              <a:rPr/>
              <a:t>and</a:t>
            </a:r>
            <a:r>
              <a:rPr/>
              <a:t> </a:t>
            </a:r>
            <a:r>
              <a:rPr/>
              <a:t>gender</a:t>
            </a:r>
          </a:p>
        </p:txBody>
      </p:sp>
      <p:sp>
        <p:nvSpPr>
          <p:cNvPr id="3" name="Content Placeholder 2"/>
          <p:cNvSpPr>
            <a:spLocks noGrp="1"/>
          </p:cNvSpPr>
          <p:nvPr>
            <p:ph idx="1"/>
          </p:nvPr>
        </p:nvSpPr>
        <p:spPr/>
        <p:txBody>
          <a:bodyPr/>
          <a:lstStyle/>
          <a:p>
            <a:pPr lvl="0" marL="1270000" indent="0">
              <a:buNone/>
            </a:pPr>
            <a:r>
              <a:rPr sz="1800">
                <a:latin typeface="Courier"/>
              </a:rPr>
              <a:t>##           term   hr p.value     conf.int
## 1          age 1.07   0.637 1.06 to 1.08
## 2 genderFemale 0.94   0.637 0.71 to 1.23</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fitting and diagnostics for the Cox model</dc:title>
  <dc:creator>Steve Simon</dc:creator>
  <cp:keywords/>
  <dcterms:created xsi:type="dcterms:W3CDTF">2018-10-02T13:21:49Z</dcterms:created>
  <dcterms:modified xsi:type="dcterms:W3CDTF">2018-10-02T13:21:49Z</dcterms:modified>
</cp:coreProperties>
</file>