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7" Type="http://schemas.openxmlformats.org/officeDocument/2006/relationships/tableStyles" Target="tableStyles.xml" /><Relationship Id="rId36" Type="http://schemas.openxmlformats.org/officeDocument/2006/relationships/theme" Target="theme/theme1.xml" /><Relationship Id="rId1" Type="http://schemas.openxmlformats.org/officeDocument/2006/relationships/slideMaster" Target="slideMasters/slideMaster1.xml" /><Relationship Id="rId35" Type="http://schemas.openxmlformats.org/officeDocument/2006/relationships/viewProps" Target="viewProps.xml" /><Relationship Id="rId3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Model</a:t>
            </a:r>
            <a:r>
              <a:rPr/>
              <a:t> </a:t>
            </a:r>
            <a:r>
              <a:rPr/>
              <a:t>fitting</a:t>
            </a:r>
            <a:r>
              <a:rPr/>
              <a:t> </a:t>
            </a:r>
            <a:r>
              <a:rPr/>
              <a:t>and</a:t>
            </a:r>
            <a:r>
              <a:rPr/>
              <a:t> </a:t>
            </a:r>
            <a:r>
              <a:rPr/>
              <a:t>diagnostics</a:t>
            </a:r>
            <a:r>
              <a:rPr/>
              <a:t> </a:t>
            </a:r>
            <a:r>
              <a:rPr/>
              <a:t>for</a:t>
            </a:r>
            <a:r>
              <a:rPr/>
              <a:t> </a:t>
            </a:r>
            <a:r>
              <a:rPr/>
              <a:t>the</a:t>
            </a:r>
            <a:r>
              <a:rPr/>
              <a:t> </a:t>
            </a:r>
            <a:r>
              <a:rPr/>
              <a:t>Cox</a:t>
            </a:r>
            <a:r>
              <a:rPr/>
              <a:t> </a:t>
            </a:r>
            <a:r>
              <a:rPr/>
              <a:t>model</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April</a:t>
            </a:r>
            <a:r>
              <a:rPr/>
              <a:t> </a:t>
            </a:r>
            <a:r>
              <a:rPr/>
              <a:t>8,</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of</a:t>
            </a:r>
            <a:r>
              <a:rPr/>
              <a:t> </a:t>
            </a:r>
            <a:r>
              <a:rPr/>
              <a:t>age</a:t>
            </a:r>
            <a:r>
              <a:rPr/>
              <a:t> </a:t>
            </a:r>
            <a:r>
              <a:rPr/>
              <a:t>by</a:t>
            </a:r>
            <a:r>
              <a:rPr/>
              <a:t> </a:t>
            </a:r>
            <a:r>
              <a:rPr/>
              <a:t>gender</a:t>
            </a:r>
          </a:p>
        </p:txBody>
      </p:sp>
      <p:pic>
        <p:nvPicPr>
          <p:cNvPr descr="ppt4_files/figure-pptx/boxplot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term    estimate   std.error  statistic
## 1          age  0.06692776 0.006195843 10.8020422
## 2 genderFemale -0.06628511 0.140584936 -0.4714951
##     p.value    conf.low  conf.high
## 1 0.0000000  0.05478413 0.07907139
## 2 0.6372872 -0.34182652 0.20925630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covariate</a:t>
            </a:r>
            <a:r>
              <a:rPr/>
              <a:t> </a:t>
            </a:r>
            <a:r>
              <a:rPr/>
              <a:t>imbalance</a:t>
            </a:r>
          </a:p>
        </p:txBody>
      </p:sp>
      <p:sp>
        <p:nvSpPr>
          <p:cNvPr id="3" name="Content Placeholder 2"/>
          <p:cNvSpPr>
            <a:spLocks noGrp="1"/>
          </p:cNvSpPr>
          <p:nvPr>
            <p:ph idx="1"/>
          </p:nvPr>
        </p:nvSpPr>
        <p:spPr/>
        <p:txBody>
          <a:bodyPr/>
          <a:lstStyle/>
          <a:p>
            <a:pPr lvl="0" marL="0" indent="0">
              <a:buNone/>
            </a:pPr>
            <a:r>
              <a:rPr/>
              <a:t>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66.6</a:t>
            </a:r>
            <a:r>
              <a:rPr/>
              <a:t> </a:t>
            </a:r>
            <a:r>
              <a:rPr/>
              <a:t>year</a:t>
            </a:r>
            <a:r>
              <a:rPr/>
              <a:t> </a:t>
            </a:r>
            <a:r>
              <a:rPr/>
              <a:t>male</a:t>
            </a:r>
            <a:r>
              <a:rPr/>
              <a:t> </a:t>
            </a:r>
            <a:r>
              <a:rPr/>
              <a:t>versus</a:t>
            </a:r>
            <a:r>
              <a:rPr/>
              <a:t> </a:t>
            </a:r>
            <a:r>
              <a:rPr/>
              <a:t>74.7</a:t>
            </a:r>
            <a:r>
              <a:rPr/>
              <a:t> </a:t>
            </a:r>
            <a:r>
              <a:rPr/>
              <a:t>year</a:t>
            </a:r>
            <a:r>
              <a:rPr/>
              <a:t> </a:t>
            </a:r>
            <a:r>
              <a:rPr/>
              <a:t>female</a:t>
            </a:r>
          </a:p>
        </p:txBody>
      </p:sp>
      <p:pic>
        <p:nvPicPr>
          <p:cNvPr descr="ppt4_files/figure-pptx/unadjusted-grap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69.8</a:t>
            </a:r>
            <a:r>
              <a:rPr/>
              <a:t> </a:t>
            </a:r>
            <a:r>
              <a:rPr/>
              <a:t>year</a:t>
            </a:r>
            <a:r>
              <a:rPr/>
              <a:t> </a:t>
            </a:r>
            <a:r>
              <a:rPr/>
              <a:t>male</a:t>
            </a:r>
            <a:r>
              <a:rPr/>
              <a:t> </a:t>
            </a:r>
            <a:r>
              <a:rPr/>
              <a:t>versus</a:t>
            </a:r>
            <a:r>
              <a:rPr/>
              <a:t> </a:t>
            </a:r>
            <a:r>
              <a:rPr/>
              <a:t>69.8</a:t>
            </a:r>
            <a:r>
              <a:rPr/>
              <a:t> </a:t>
            </a:r>
            <a:r>
              <a:rPr/>
              <a:t>year</a:t>
            </a:r>
            <a:r>
              <a:rPr/>
              <a:t> </a:t>
            </a:r>
            <a:r>
              <a:rPr/>
              <a:t>female</a:t>
            </a:r>
          </a:p>
        </p:txBody>
      </p:sp>
      <p:pic>
        <p:nvPicPr>
          <p:cNvPr descr="ppt4_files/figure-pptx/adjusted-grap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analysis</a:t>
            </a:r>
            <a:r>
              <a:rPr/>
              <a:t> </a:t>
            </a:r>
            <a:r>
              <a:rPr/>
              <a:t>of</a:t>
            </a:r>
            <a:r>
              <a:rPr/>
              <a:t> </a:t>
            </a:r>
            <a:r>
              <a:rPr/>
              <a:t>bmi</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bmi 0.91   0.001 0.88 to 0.93</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Unadusted</a:t>
            </a:r>
            <a:r>
              <a:rPr/>
              <a:t> </a:t>
            </a:r>
            <a:r>
              <a:rPr/>
              <a:t>survival</a:t>
            </a:r>
            <a:r>
              <a:rPr/>
              <a:t> </a:t>
            </a:r>
            <a:r>
              <a:rPr/>
              <a:t>curves</a:t>
            </a:r>
            <a:r>
              <a:rPr/>
              <a:t> </a:t>
            </a:r>
            <a:r>
              <a:rPr/>
              <a:t>for</a:t>
            </a:r>
            <a:r>
              <a:rPr/>
              <a:t> </a:t>
            </a:r>
            <a:r>
              <a:rPr/>
              <a:t>different</a:t>
            </a:r>
            <a:r>
              <a:rPr/>
              <a:t> </a:t>
            </a:r>
            <a:r>
              <a:rPr/>
              <a:t>bmi</a:t>
            </a:r>
            <a:r>
              <a:rPr/>
              <a:t> </a:t>
            </a:r>
            <a:r>
              <a:rPr/>
              <a:t>values</a:t>
            </a:r>
          </a:p>
        </p:txBody>
      </p:sp>
      <p:pic>
        <p:nvPicPr>
          <p:cNvPr descr="ppt4_files/figure-pptx/bmi-plot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bmi</a:t>
            </a:r>
            <a:r>
              <a:rPr/>
              <a:t> </a:t>
            </a:r>
            <a:r>
              <a:rPr/>
              <a:t>for</a:t>
            </a:r>
            <a:r>
              <a:rPr/>
              <a:t> </a:t>
            </a:r>
            <a:r>
              <a:rPr/>
              <a:t>age,</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bmi 0.96   0.509 0.93 to 0.99
## 2      age 1.06   0.509 1.05 to 1.08
## 3 i_female 0.91   0.509  0.69 to 1.2</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r>
              <a:rPr/>
              <a:t> </a:t>
            </a:r>
            <a:r>
              <a:rPr/>
              <a:t>bmi</a:t>
            </a:r>
            <a:r>
              <a:rPr/>
              <a:t> </a:t>
            </a:r>
            <a:r>
              <a:rPr/>
              <a:t>survival</a:t>
            </a:r>
            <a:r>
              <a:rPr/>
              <a:t> </a:t>
            </a:r>
            <a:r>
              <a:rPr/>
              <a:t>plots</a:t>
            </a:r>
          </a:p>
        </p:txBody>
      </p:sp>
      <p:pic>
        <p:nvPicPr>
          <p:cNvPr descr="ppt4_files/figure-pptx/bmi-plots-adjust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interaction</a:t>
            </a:r>
            <a:r>
              <a:rPr/>
              <a:t> </a:t>
            </a:r>
            <a:r>
              <a:rPr/>
              <a:t>model;</a:t>
            </a:r>
            <a:r>
              <a:rPr/>
              <a:t> </a:t>
            </a:r>
            <a:r>
              <a:rPr/>
              <a:t>the</a:t>
            </a:r>
            <a:r>
              <a:rPr/>
              <a:t> </a:t>
            </a:r>
            <a:r>
              <a:rPr/>
              <a:t>raw</a:t>
            </a:r>
            <a:r>
              <a:rPr/>
              <a:t> </a:t>
            </a:r>
            <a:r>
              <a:rPr/>
              <a:t>interaction</a:t>
            </a:r>
            <a:r>
              <a:rPr/>
              <a:t> </a:t>
            </a:r>
            <a:r>
              <a:rPr/>
              <a:t>is</a:t>
            </a:r>
            <a:r>
              <a:rPr/>
              <a:t> </a:t>
            </a:r>
            <a:r>
              <a:rPr/>
              <a:t>hard</a:t>
            </a:r>
            <a:r>
              <a:rPr/>
              <a:t> </a:t>
            </a:r>
            <a:r>
              <a:rPr/>
              <a:t>to</a:t>
            </a:r>
            <a:r>
              <a:rPr/>
              <a:t> </a:t>
            </a:r>
            <a:r>
              <a:rPr/>
              <a:t>interpret</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1.08   0.019   1.06 to 1.1
## 2     i_female 10.32   0.019 1.47 to 72.19
## 3 age:i_female  0.97   0.019  0.95 to 0.99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using</a:t>
            </a:r>
            <a:r>
              <a:rPr/>
              <a:t> </a:t>
            </a:r>
            <a:r>
              <a:rPr/>
              <a:t>centered</a:t>
            </a:r>
            <a:r>
              <a:rPr/>
              <a:t> </a:t>
            </a:r>
            <a:r>
              <a:rPr/>
              <a:t>values</a:t>
            </a:r>
            <a:r>
              <a:rPr/>
              <a:t> </a:t>
            </a:r>
            <a:r>
              <a:rPr/>
              <a:t>is</a:t>
            </a:r>
            <a:r>
              <a:rPr/>
              <a:t> </a:t>
            </a:r>
            <a:r>
              <a:rPr/>
              <a:t>easier</a:t>
            </a:r>
            <a:r>
              <a:rPr/>
              <a:t> </a:t>
            </a:r>
            <a:r>
              <a:rPr/>
              <a:t>to</a:t>
            </a:r>
            <a:r>
              <a:rPr/>
              <a:t> </a:t>
            </a:r>
            <a:r>
              <a:rPr/>
              <a:t>interpret</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age_c 1.08   0.244  1.06 to 1.1
## 2       i_female 1.23   0.244 0.87 to 1.73
## 3 age_c:i_female 0.97   0.244 0.95 to 0.99</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Gender</a:t>
            </a:r>
            <a:r>
              <a:rPr/>
              <a:t> </a:t>
            </a:r>
            <a:r>
              <a:rPr/>
              <a:t>hazard</a:t>
            </a:r>
            <a:r>
              <a:rPr/>
              <a:t> </a:t>
            </a:r>
            <a:r>
              <a:rPr/>
              <a:t>ratio</a:t>
            </a:r>
            <a:r>
              <a:rPr/>
              <a:t> </a:t>
            </a:r>
            <a:r>
              <a:rPr/>
              <a:t>by</a:t>
            </a:r>
            <a:r>
              <a:rPr/>
              <a:t> </a:t>
            </a:r>
            <a:r>
              <a:rPr/>
              <a:t>age</a:t>
            </a:r>
          </a:p>
        </p:txBody>
      </p:sp>
      <p:pic>
        <p:nvPicPr>
          <p:cNvPr descr="ppt4_files/figure-pptx/int-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use</a:t>
            </a:r>
            <a:r>
              <a:rPr/>
              <a:t> </a:t>
            </a:r>
            <a:r>
              <a:rPr/>
              <a:t>a</a:t>
            </a:r>
            <a:r>
              <a:rPr/>
              <a:t> </a:t>
            </a:r>
            <a:r>
              <a:rPr/>
              <a:t>sequence</a:t>
            </a:r>
            <a:r>
              <a:rPr/>
              <a:t> </a:t>
            </a:r>
            <a:r>
              <a:rPr/>
              <a:t>of</a:t>
            </a:r>
            <a:r>
              <a:rPr/>
              <a:t> </a:t>
            </a:r>
            <a:r>
              <a:rPr/>
              <a:t>Wald</a:t>
            </a:r>
            <a:r>
              <a:rPr/>
              <a:t> </a:t>
            </a:r>
            <a:r>
              <a:rPr/>
              <a:t>tests</a:t>
            </a:r>
            <a:r>
              <a:rPr/>
              <a:t> </a:t>
            </a:r>
            <a:r>
              <a:rPr/>
              <a:t>to</a:t>
            </a:r>
            <a:r>
              <a:rPr/>
              <a:t> </a:t>
            </a:r>
            <a:r>
              <a:rPr/>
              <a:t>compare</a:t>
            </a:r>
            <a:r>
              <a:rPr/>
              <a:t> </a:t>
            </a:r>
            <a:r>
              <a:rPr/>
              <a:t>different</a:t>
            </a:r>
            <a:r>
              <a:rPr/>
              <a:t> </a:t>
            </a:r>
            <a:r>
              <a:rPr/>
              <a:t>models</a:t>
            </a:r>
          </a:p>
        </p:txBody>
      </p:sp>
      <p:sp>
        <p:nvSpPr>
          <p:cNvPr id="3" name="Content Placeholder 2"/>
          <p:cNvSpPr>
            <a:spLocks noGrp="1"/>
          </p:cNvSpPr>
          <p:nvPr>
            <p:ph idx="1"/>
          </p:nvPr>
        </p:nvSpPr>
        <p:spPr/>
        <p:txBody>
          <a:bodyPr/>
          <a:lstStyle/>
          <a:p>
            <a:pPr lvl="0" marL="1270000" indent="0">
              <a:buNone/>
            </a:pPr>
            <a:r>
              <a:rPr sz="1800">
                <a:latin typeface="Courier"/>
              </a:rPr>
              <a:t>## Model 1</a:t>
            </a:r>
          </a:p>
          <a:p>
            <a:pPr lvl="0" marL="1270000" indent="0">
              <a:buNone/>
            </a:pPr>
            <a:r>
              <a:rPr sz="1800">
                <a:latin typeface="Courier"/>
              </a:rPr>
              <a:t>##           term   hr p.value     conf.int
## 1 genderFemale 1.46   0.006 1.12 to 1.92</a:t>
            </a:r>
          </a:p>
          <a:p>
            <a:pPr lvl="0" marL="1270000" indent="0">
              <a:buNone/>
            </a:pPr>
            <a:r>
              <a:rPr sz="1800">
                <a:latin typeface="Courier"/>
              </a:rPr>
              <a:t>## 
## Model 2</a:t>
            </a:r>
          </a:p>
          <a:p>
            <a:pPr lvl="0" marL="1270000" indent="0">
              <a:buNone/>
            </a:pPr>
            <a:r>
              <a:rPr sz="1800">
                <a:latin typeface="Courier"/>
              </a:rPr>
              <a:t>##           term   hr p.value     conf.int
## 1          age 1.07   0.637 1.06 to 1.08
## 2 genderFemale 0.94   0.637 0.71 to 1.23</a:t>
            </a:r>
          </a:p>
          <a:p>
            <a:pPr lvl="0" marL="1270000" indent="0">
              <a:buNone/>
            </a:pPr>
            <a:r>
              <a:rPr sz="1800">
                <a:latin typeface="Courier"/>
              </a:rPr>
              <a:t>## 
## Model 3</a:t>
            </a:r>
          </a:p>
          <a:p>
            <a:pPr lvl="0" marL="1270000" indent="0">
              <a:buNone/>
            </a:pPr>
            <a:r>
              <a:rPr sz="1800">
                <a:latin typeface="Courier"/>
              </a:rPr>
              <a:t>##           term   hr p.value     conf.int
## 1          bmi 0.96   0.509 0.93 to 0.99
## 2          age 1.06   0.509 1.05 to 1.08
## 3 genderFemale 0.91   0.509  0.69 to 1.2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using</a:t>
            </a:r>
            <a:r>
              <a:rPr/>
              <a:t> </a:t>
            </a:r>
            <a:r>
              <a:rPr/>
              <a:t>likelihoods</a:t>
            </a:r>
          </a:p>
        </p:txBody>
      </p:sp>
      <p:sp>
        <p:nvSpPr>
          <p:cNvPr id="3" name="Content Placeholder 2"/>
          <p:cNvSpPr>
            <a:spLocks noGrp="1"/>
          </p:cNvSpPr>
          <p:nvPr>
            <p:ph idx="1"/>
          </p:nvPr>
        </p:nvSpPr>
        <p:spPr/>
        <p:txBody>
          <a:bodyPr/>
          <a:lstStyle/>
          <a:p>
            <a:pPr lvl="0" marL="0" indent="0">
              <a:buNone/>
            </a:pPr>
            <a:r>
              <a:rPr/>
              <a:t>You use the log partial likelihood and/or the AIC (Akaike Information Criteria) to compare models of different complexity.</a:t>
            </a:r>
          </a:p>
          <a:p>
            <a:pPr lvl="0" marL="0" indent="0">
              <a:buNone/>
            </a:pPr>
            <a:r>
              <a:rPr/>
              <a:t>AIC = -2 log Likelihood + 2 k.</a:t>
            </a:r>
          </a:p>
          <a:p>
            <a:pPr lvl="0" marL="0" indent="0">
              <a:buNone/>
            </a:pPr>
            <a:r>
              <a:rPr/>
              <a:t>AIC = -2 log Likelihood + log(n) k.</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AIC</a:t>
            </a:r>
            <a:r>
              <a:rPr/>
              <a:t> </a:t>
            </a:r>
            <a:r>
              <a:rPr/>
              <a:t>comparisons</a:t>
            </a:r>
          </a:p>
        </p:txBody>
      </p:sp>
      <p:sp>
        <p:nvSpPr>
          <p:cNvPr id="3" name="Content Placeholder 2"/>
          <p:cNvSpPr>
            <a:spLocks noGrp="1"/>
          </p:cNvSpPr>
          <p:nvPr>
            <p:ph idx="1"/>
          </p:nvPr>
        </p:nvSpPr>
        <p:spPr/>
        <p:txBody>
          <a:bodyPr/>
          <a:lstStyle/>
          <a:p>
            <a:pPr lvl="0" marL="1270000" indent="0">
              <a:buNone/>
            </a:pPr>
            <a:r>
              <a:rPr sz="1800">
                <a:latin typeface="Courier"/>
              </a:rPr>
              <a:t>##                lab    logLik      AIC      BIC
## 1      gender only -1223.522 2449.043 2452.414
## 2      gender, age -1156.138 2316.276 2323.017
## 3 gender, age, bmi -1152.310 2310.620 2320.732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Martingale</a:t>
            </a:r>
            <a:r>
              <a:rPr/>
              <a:t> </a:t>
            </a:r>
            <a:r>
              <a:rPr/>
              <a:t>residuals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several residuals available for Cox regression. The Martingale residual is defined as</a:t>
                </a:r>
              </a:p>
              <a:p>
                <a:pPr lvl="0" marL="0" indent="0">
                  <a:buNone/>
                </a:pPr>
                <a14:m>
                  <m:oMath xmlns:m="http://schemas.openxmlformats.org/officeDocument/2006/math">
                    <m:r>
                      <m:t>M</m:t>
                    </m:r>
                    <m:r>
                      <m:t>(</m:t>
                    </m:r>
                    <m:sSub>
                      <m:e>
                        <m:r>
                          <m:t>t</m:t>
                        </m:r>
                      </m:e>
                      <m:sub>
                        <m:r>
                          <m:t>i</m:t>
                        </m:r>
                      </m:sub>
                    </m:sSub>
                    <m:r>
                      <m:t>)</m:t>
                    </m:r>
                    <m:r>
                      <m:t>=</m:t>
                    </m:r>
                    <m:sSub>
                      <m:e>
                        <m:r>
                          <m:t>δ</m:t>
                        </m:r>
                      </m:e>
                      <m:sub>
                        <m:r>
                          <m:t>i</m:t>
                        </m:r>
                      </m:sub>
                    </m:sSub>
                    <m:r>
                      <m:t>−</m:t>
                    </m:r>
                    <m:sSub>
                      <m:e>
                        <m:r>
                          <m:t>H</m:t>
                        </m:r>
                      </m:e>
                      <m:sub>
                        <m:r>
                          <m:t>0</m:t>
                        </m:r>
                      </m:sub>
                    </m:sSub>
                    <m:r>
                      <m:t>(</m:t>
                    </m:r>
                    <m:sSub>
                      <m:e>
                        <m:r>
                          <m:t>t</m:t>
                        </m:r>
                      </m:e>
                      <m:sub>
                        <m:r>
                          <m:t>i</m:t>
                        </m:r>
                      </m:sub>
                    </m:sSub>
                    <m:r>
                      <m:t>)</m:t>
                    </m:r>
                    <m:sSup>
                      <m:e>
                        <m:r>
                          <m:t>e</m:t>
                        </m:r>
                      </m:e>
                      <m:sup>
                        <m:r>
                          <m:t>X</m:t>
                        </m:r>
                        <m:r>
                          <m:t>β</m:t>
                        </m:r>
                      </m:sup>
                    </m:sSup>
                  </m:oMath>
                </a14:m>
              </a:p>
              <a:p>
                <a:pPr lvl="0" marL="0" indent="0">
                  <a:buNone/>
                </a:pPr>
                <a:r>
                  <a:rPr/>
                  <a:t>where </a:t>
                </a:r>
                <a14:m>
                  <m:oMath xmlns:m="http://schemas.openxmlformats.org/officeDocument/2006/math">
                    <m:sSub>
                      <m:e>
                        <m:r>
                          <m:t>δ</m:t>
                        </m:r>
                      </m:e>
                      <m:sub>
                        <m:r>
                          <m:t>i</m:t>
                        </m:r>
                      </m:sub>
                    </m:sSub>
                  </m:oMath>
                </a14:m>
                <a:r>
                  <a:rPr/>
                  <a:t> = 0 if censored, 1 if dead.</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r>
              <a:rPr/>
              <a:t> </a:t>
            </a:r>
            <a:r>
              <a:rPr/>
              <a:t>for</a:t>
            </a:r>
            <a:r>
              <a:rPr/>
              <a:t> </a:t>
            </a:r>
            <a:r>
              <a:rPr/>
              <a:t>age</a:t>
            </a:r>
          </a:p>
        </p:txBody>
      </p:sp>
      <p:pic>
        <p:nvPicPr>
          <p:cNvPr descr="ppt4_files/figure-pptx/residuals-ag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r>
              <a:rPr/>
              <a:t> </a:t>
            </a:r>
            <a:r>
              <a:rPr/>
              <a:t>for</a:t>
            </a:r>
            <a:r>
              <a:rPr/>
              <a:t> </a:t>
            </a:r>
            <a:r>
              <a:rPr/>
              <a:t>age</a:t>
            </a:r>
            <a:r>
              <a:rPr/>
              <a:t> </a:t>
            </a:r>
            <a:r>
              <a:rPr/>
              <a:t>with</a:t>
            </a:r>
            <a:r>
              <a:rPr/>
              <a:t> </a:t>
            </a:r>
            <a:r>
              <a:rPr/>
              <a:t>smoothing</a:t>
            </a:r>
            <a:r>
              <a:rPr/>
              <a:t> </a:t>
            </a:r>
            <a:r>
              <a:rPr/>
              <a:t>line</a:t>
            </a:r>
          </a:p>
        </p:txBody>
      </p:sp>
      <p:pic>
        <p:nvPicPr>
          <p:cNvPr descr="ppt4_files/figure-pptx/residuals-age-smooth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plots</a:t>
            </a:r>
            <a:r>
              <a:rPr/>
              <a:t> </a:t>
            </a:r>
            <a:r>
              <a:rPr/>
              <a:t>for</a:t>
            </a:r>
            <a:r>
              <a:rPr/>
              <a:t> </a:t>
            </a:r>
            <a:r>
              <a:rPr/>
              <a:t>hr</a:t>
            </a:r>
          </a:p>
        </p:txBody>
      </p:sp>
      <p:pic>
        <p:nvPicPr>
          <p:cNvPr descr="ppt4_files/figure-pptx/residuals-h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Header</a:t>
            </a:r>
          </a:p>
        </p:txBody>
      </p:sp>
      <p:pic>
        <p:nvPicPr>
          <p:cNvPr descr="ppt4_files/figure-pptx/splin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the</a:t>
            </a:r>
            <a:r>
              <a:rPr/>
              <a:t> </a:t>
            </a:r>
            <a:r>
              <a:rPr/>
              <a:t>whas500</a:t>
            </a:r>
            <a:r>
              <a:rPr/>
              <a:t> </a:t>
            </a:r>
            <a:r>
              <a:rPr/>
              <a:t>data</a:t>
            </a:r>
            <a:r>
              <a:rPr/>
              <a:t> </a:t>
            </a:r>
            <a:r>
              <a:rPr/>
              <a:t>set</a:t>
            </a:r>
          </a:p>
        </p:txBody>
      </p:sp>
      <p:sp>
        <p:nvSpPr>
          <p:cNvPr id="3" name="Content Placeholder 2"/>
          <p:cNvSpPr>
            <a:spLocks noGrp="1"/>
          </p:cNvSpPr>
          <p:nvPr>
            <p:ph idx="1"/>
          </p:nvPr>
        </p:nvSpPr>
        <p:spPr/>
        <p:txBody>
          <a:bodyPr/>
          <a:lstStyle/>
          <a:p>
            <a:pPr lvl="0" marL="1270000" indent="0">
              <a:buNone/>
            </a:pPr>
            <a:r>
              <a:rPr sz="1800">
                <a:latin typeface="Courier"/>
              </a:rPr>
              <a:t>##   id age gender hr sysbp diasbp      bmi cvd afb
## 1  1  83   Male 89   152     78 25.54051  No Yes
## 2  2  49   Male 84   120     60 24.02398  No  No
##   sho chf av3     miord     mitype year
## 1  No  No  No Recurrent Non Q-wave &lt;NA&gt;
## 2  No  No  No     First     Q-wave &lt;NA&gt;
##    admitdate    disdate      fdate los dstat
## 1 01/13/1997 01/18/1997 12/31/2002   5 Alive
## 2 01/19/1997 01/24/1997 12/31/2002   5 Alive
##   lenfol fstat time_yrs
## 1   2178 Alive 5.963039
## 2   2172 Alive 5.946612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lab    logLik      AIC      BIC
## 1 linear (df=1) -1152.310 2310.620 2320.732
## 2 spline (df=3) -1151.288 2308.714 2319.058
## 3 spline (df=8) -1143.118 2302.204 2329.116</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Header</a:t>
            </a:r>
          </a:p>
        </p:txBody>
      </p:sp>
      <p:sp>
        <p:nvSpPr>
          <p:cNvPr id="3" name="Content Placeholder 2"/>
          <p:cNvSpPr>
            <a:spLocks noGrp="1"/>
          </p:cNvSpPr>
          <p:nvPr>
            <p:ph idx="1"/>
          </p:nvPr>
        </p:nvSpPr>
        <p:spPr/>
        <p:txBody>
          <a:bodyPr/>
          <a:lstStyle/>
          <a:p>
            <a:pPr lvl="0" marL="0" indent="0">
              <a:buNone/>
            </a:pPr>
            <a:r>
              <a:rPr/>
              <a:t>Testing.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Header</a:t>
            </a:r>
          </a:p>
        </p:txBody>
      </p:sp>
      <p:sp>
        <p:nvSpPr>
          <p:cNvPr id="3" name="Content Placeholder 2"/>
          <p:cNvSpPr>
            <a:spLocks noGrp="1"/>
          </p:cNvSpPr>
          <p:nvPr>
            <p:ph idx="1"/>
          </p:nvPr>
        </p:nvSpPr>
        <p:spPr/>
        <p:txBody>
          <a:bodyPr/>
          <a:lstStyle/>
          <a:p>
            <a:pPr lvl="0" marL="1270000" indent="0">
              <a:buNone/>
            </a:pPr>
            <a:r>
              <a:rPr sz="1800">
                <a:latin typeface="Courier"/>
              </a:rPr>
              <a:t>## Call:
## coxph(formula = Surv(time_yrs, fstat == "Dead") ~ hr, data = whas500)
## 
##       coef exp(coef) se(coef)   z       p
## hr 0.01505   1.01516  0.00269 5.6 2.1e-08
## 
## Likelihood ratio test=28.9  on 1 df, p=7.45e-08
## n= 500, number of events= 215</a:t>
            </a:r>
          </a:p>
          <a:p>
            <a:pPr lvl="0" marL="1270000" indent="0">
              <a:buNone/>
            </a:pPr>
            <a:r>
              <a:rPr sz="1800">
                <a:latin typeface="Courier"/>
              </a:rPr>
              <a:t>## Call:
## coxph(formula = Surv(time_yrs, fstat == "Dead") ~ sysbp, data = whas500)
## 
##           coef exp(coef) se(coef)     z     p
## sysbp -0.00452   0.99549  0.00223 -2.03 0.042
## 
## Likelihood ratio test=4.19  on 1 df, p=0.0406
## n= 500, number of events= 215</a:t>
            </a:r>
          </a:p>
          <a:p>
            <a:pPr lvl="0" marL="1270000" indent="0">
              <a:buNone/>
            </a:pPr>
            <a:r>
              <a:rPr sz="1800">
                <a:latin typeface="Courier"/>
              </a:rPr>
              <a:t>## Call:
## coxph(formula = Surv(time_yrs, fstat == "Dead") ~ diasbp, data = whas500)
## 
##            coef exp(coef) se(coef)     z       p
## diasbp -0.01602   0.98411  0.00328 -4.88 1.1e-06
## 
## Likelihood ratio test=23.8  on 1 df, p=1.07e-06
## n= 500, number of events= 215</a:t>
            </a:r>
          </a:p>
          <a:p>
            <a:pPr lvl="0" marL="1270000" indent="0">
              <a:buNone/>
            </a:pPr>
            <a:r>
              <a:rPr sz="1800">
                <a:latin typeface="Courier"/>
              </a:rPr>
              <a:t>## Warning in fitter(X, Y, strats, offset, init,
## control, weights = weights, : Loglik converged
## before variable 1 ; beta may be infinite.</a:t>
            </a:r>
          </a:p>
          <a:p>
            <a:pPr lvl="0" marL="1270000" indent="0">
              <a:buNone/>
            </a:pPr>
            <a:r>
              <a:rPr sz="1800">
                <a:latin typeface="Courier"/>
              </a:rPr>
              <a:t>## Call:
## coxph(formula = Surv(time_yrs, fstat == "Dead") ~ cvd, data = whas500)
## 
##            coef exp(coef) se(coef)    z    p
## cvdYes 2.19e+01  3.20e+09 2.20e+03 0.01 0.99
## 
## Likelihood ratio test=568  on 1 df, p=0
## n= 500, number of events= 215</a:t>
            </a:r>
          </a:p>
          <a:p>
            <a:pPr lvl="0" marL="1270000" indent="0">
              <a:buNone/>
            </a:pPr>
            <a:r>
              <a:rPr sz="1800">
                <a:latin typeface="Courier"/>
              </a:rPr>
              <a:t>## Call:
## coxph(formula = Surv(time_yrs, fstat == "Dead") ~ afb, data = whas500)
## 
##         coef exp(coef) se(coef)    z      p
## afbYes 0.540     1.716    0.165 3.26 0.0011
## 
## Likelihood ratio test=9.58  on 1 df, p=0.00196
## n= 500, number of events= 215</a:t>
            </a:r>
          </a:p>
          <a:p>
            <a:pPr lvl="0" marL="1270000" indent="0">
              <a:buNone/>
            </a:pPr>
            <a:r>
              <a:rPr sz="1800">
                <a:latin typeface="Courier"/>
              </a:rPr>
              <a:t>## Call:
## coxph(formula = Surv(time_yrs, fstat == "Dead") ~ sho, data = whas500)
## 
##         coef exp(coef) se(coef)    z       p
## shoYes 1.190     3.288    0.256 4.65 3.4e-06
## 
## Likelihood ratio test=15.8  on 1 df, p=6.87e-05
## n= 500, number of events= 215</a:t>
            </a:r>
          </a:p>
          <a:p>
            <a:pPr lvl="0" marL="1270000" indent="0">
              <a:buNone/>
            </a:pPr>
            <a:r>
              <a:rPr sz="1800">
                <a:latin typeface="Courier"/>
              </a:rPr>
              <a:t>## Call:
## coxph(formula = Surv(time_yrs, fstat == "Dead") ~ chf, data = whas500)
## 
##         coef exp(coef) se(coef)    z      p
## chfYes 1.200     3.319    0.138 8.69 &lt;2e-16
## 
## Likelihood ratio test=72.3  on 1 df, p=0
## n= 500, number of events= 215</a:t>
            </a:r>
          </a:p>
          <a:p>
            <a:pPr lvl="0" marL="1270000" indent="0">
              <a:buNone/>
            </a:pPr>
            <a:r>
              <a:rPr sz="1800">
                <a:latin typeface="Courier"/>
              </a:rPr>
              <a:t>## Call:
## coxph(formula = Surv(time_yrs, fstat == "Dead") ~ av3, data = whas500)
## 
##         coef exp(coef) se(coef)    z    p
## av3Yes 0.479     1.614    0.390 1.23 0.22
## 
## Likelihood ratio test=1.31  on 1 df, p=0.252
## n= 500, number of events= 215</a:t>
            </a:r>
          </a:p>
          <a:p>
            <a:pPr lvl="0" marL="1270000" indent="0">
              <a:buNone/>
            </a:pPr>
            <a:r>
              <a:rPr sz="1800">
                <a:latin typeface="Courier"/>
              </a:rPr>
              <a:t>## Call:
## coxph(formula = Surv(time_yrs, fstat == "Dead") ~ miord, data = whas500)
## 
##                 coef exp(coef) se(coef)    z
## miordRecurrent 0.427     1.532    0.139 3.07
##                     p
## miordRecurrent 0.0022
## 
## Likelihood ratio test=9.14  on 1 df, p=0.0025
## n= 500, number of events= 215</a:t>
            </a:r>
          </a:p>
          <a:p>
            <a:pPr lvl="0" marL="1270000" indent="0">
              <a:buNone/>
            </a:pPr>
            <a:r>
              <a:rPr sz="1800">
                <a:latin typeface="Courier"/>
              </a:rPr>
              <a:t>## Call:
## coxph(formula = Surv(time_yrs, fstat == "Dead") ~ mitype, data = whas500)
## 
##                coef exp(coef) se(coef)     z
## mitypeQ-wave -0.660     0.517    0.167 -3.95
##                    p
## mitypeQ-wave 7.9e-05
## 
## Likelihood ratio test=17.5  on 1 df, p=2.94e-05
## n= 500, number of events= 215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fitting</a:t>
            </a:r>
            <a:r>
              <a:rPr/>
              <a:t> </a:t>
            </a:r>
            <a:r>
              <a:rPr/>
              <a:t>strategies</a:t>
            </a:r>
          </a:p>
        </p:txBody>
      </p:sp>
      <p:sp>
        <p:nvSpPr>
          <p:cNvPr id="3" name="Content Placeholder 2"/>
          <p:cNvSpPr>
            <a:spLocks noGrp="1"/>
          </p:cNvSpPr>
          <p:nvPr>
            <p:ph idx="1"/>
          </p:nvPr>
        </p:nvSpPr>
        <p:spPr/>
        <p:txBody>
          <a:bodyPr/>
          <a:lstStyle/>
          <a:p>
            <a:pPr lvl="0" marL="0" indent="0">
              <a:buNone/>
            </a:pPr>
            <a:r>
              <a:rPr/>
              <a:t>Fit univariate models first.</a:t>
            </a:r>
          </a:p>
          <a:p>
            <a:pPr lvl="0" marL="0" indent="0">
              <a:buNone/>
            </a:pPr>
            <a:r>
              <a:rPr/>
              <a:t>Add variables one at a time or in very small batches.</a:t>
            </a:r>
          </a:p>
          <a:p>
            <a:pPr lvl="0" marL="0" indent="0">
              <a:buNone/>
            </a:pPr>
            <a:r>
              <a:rPr/>
              <a:t>Look at interactions and nonlinearities last.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age</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1.07   0.001 1.06 to 1.08</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genderFemale 1.46   0.006 1.12 to 1.92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Estimated</a:t>
            </a:r>
            <a:r>
              <a:rPr/>
              <a:t> </a:t>
            </a:r>
            <a:r>
              <a:rPr/>
              <a:t>survival</a:t>
            </a:r>
            <a:r>
              <a:rPr/>
              <a:t> </a:t>
            </a:r>
            <a:r>
              <a:rPr/>
              <a:t>by</a:t>
            </a:r>
            <a:r>
              <a:rPr/>
              <a:t> </a:t>
            </a:r>
            <a:r>
              <a:rPr/>
              <a:t>gender</a:t>
            </a:r>
          </a:p>
        </p:txBody>
      </p:sp>
      <p:pic>
        <p:nvPicPr>
          <p:cNvPr descr="ppt4_files/figure-pptx/gender-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with</a:t>
            </a:r>
            <a:r>
              <a:rPr/>
              <a:t> </a:t>
            </a:r>
            <a:r>
              <a:rPr/>
              <a:t>age</a:t>
            </a:r>
            <a:r>
              <a:rPr/>
              <a:t> </a:t>
            </a:r>
            <a:r>
              <a:rPr/>
              <a:t>and</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1.07   0.637 1.06 to 1.08
## 2 genderFemale 0.94   0.637 0.71 to 1.23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happening</a:t>
            </a:r>
            <a:r>
              <a:rPr/>
              <a:t> </a:t>
            </a:r>
            <a:r>
              <a:rPr/>
              <a:t>here?</a:t>
            </a:r>
          </a:p>
        </p:txBody>
      </p:sp>
      <p:sp>
        <p:nvSpPr>
          <p:cNvPr id="3" name="Content Placeholder 2"/>
          <p:cNvSpPr>
            <a:spLocks noGrp="1"/>
          </p:cNvSpPr>
          <p:nvPr>
            <p:ph idx="1"/>
          </p:nvPr>
        </p:nvSpPr>
        <p:spPr/>
        <p:txBody>
          <a:bodyPr/>
          <a:lstStyle/>
          <a:p>
            <a:pPr lvl="0" marL="0" indent="0">
              <a:buNone/>
            </a:pPr>
            <a:r>
              <a:rPr/>
              <a:t>The average age across all subjects is 69.8, but the averages by gender are quite different. For males, the average age is 66.6, but for females, the average age is 74.7.</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fitting and diagnostics for the Cox model</dc:title>
  <dc:creator>Steve Simon</dc:creator>
  <cp:keywords/>
  <dcterms:created xsi:type="dcterms:W3CDTF">2018-10-02T05:02:49Z</dcterms:created>
  <dcterms:modified xsi:type="dcterms:W3CDTF">2018-10-02T05:02:49Z</dcterms:modified>
</cp:coreProperties>
</file>