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handoutMasterIdLst>
    <p:handoutMasterId r:id="rId31"/>
  </p:handoutMasterIdLst>
  <p:sldIdLst>
    <p:sldId id="256" r:id="rId2"/>
    <p:sldId id="258" r:id="rId3"/>
    <p:sldId id="385" r:id="rId4"/>
    <p:sldId id="389" r:id="rId5"/>
    <p:sldId id="390" r:id="rId6"/>
    <p:sldId id="391" r:id="rId7"/>
    <p:sldId id="392" r:id="rId8"/>
    <p:sldId id="397" r:id="rId9"/>
    <p:sldId id="398" r:id="rId10"/>
    <p:sldId id="393" r:id="rId11"/>
    <p:sldId id="394" r:id="rId12"/>
    <p:sldId id="395" r:id="rId13"/>
    <p:sldId id="399" r:id="rId14"/>
    <p:sldId id="401" r:id="rId15"/>
    <p:sldId id="402" r:id="rId16"/>
    <p:sldId id="403" r:id="rId17"/>
    <p:sldId id="404" r:id="rId18"/>
    <p:sldId id="396" r:id="rId19"/>
    <p:sldId id="405" r:id="rId20"/>
    <p:sldId id="406" r:id="rId21"/>
    <p:sldId id="407" r:id="rId22"/>
    <p:sldId id="408" r:id="rId23"/>
    <p:sldId id="410" r:id="rId24"/>
    <p:sldId id="409" r:id="rId25"/>
    <p:sldId id="414" r:id="rId26"/>
    <p:sldId id="413" r:id="rId27"/>
    <p:sldId id="412" r:id="rId28"/>
    <p:sldId id="342" r:id="rId29"/>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5">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A2B525"/>
    <a:srgbClr val="00CC00"/>
    <a:srgbClr val="CC0000"/>
    <a:srgbClr val="9966FF"/>
    <a:srgbClr val="FF9933"/>
    <a:srgbClr val="FF6600"/>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3954" autoAdjust="0"/>
  </p:normalViewPr>
  <p:slideViewPr>
    <p:cSldViewPr>
      <p:cViewPr varScale="1">
        <p:scale>
          <a:sx n="89" d="100"/>
          <a:sy n="89" d="100"/>
        </p:scale>
        <p:origin x="258"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0" d="100"/>
          <a:sy n="70" d="100"/>
        </p:scale>
        <p:origin x="-1200" y="-96"/>
      </p:cViewPr>
      <p:guideLst>
        <p:guide orient="horz" pos="2305"/>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5027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dirty="0"/>
              <a:t>Data Analysis Brown Bag                                                                             Webinar Title</a:t>
            </a:r>
          </a:p>
        </p:txBody>
      </p:sp>
      <p:sp>
        <p:nvSpPr>
          <p:cNvPr id="27651" name="Rectangle 3"/>
          <p:cNvSpPr>
            <a:spLocks noGrp="1" noChangeArrowheads="1"/>
          </p:cNvSpPr>
          <p:nvPr>
            <p:ph type="dt" sz="quarter"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DB88BFBB-1031-420A-BB59-219CDDA6B486}" type="datetime1">
              <a:rPr lang="en-US" altLang="en-US"/>
              <a:pPr>
                <a:defRPr/>
              </a:pPr>
              <a:t>10/16/2018</a:t>
            </a:fld>
            <a:endParaRPr lang="en-US" altLang="en-US"/>
          </a:p>
        </p:txBody>
      </p:sp>
      <p:sp>
        <p:nvSpPr>
          <p:cNvPr id="27652" name="Rectangle 4"/>
          <p:cNvSpPr>
            <a:spLocks noGrp="1" noChangeArrowheads="1"/>
          </p:cNvSpPr>
          <p:nvPr>
            <p:ph type="ftr" sz="quarter" idx="2"/>
          </p:nvPr>
        </p:nvSpPr>
        <p:spPr bwMode="auto">
          <a:xfrm>
            <a:off x="-7620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dirty="0"/>
              <a:t>Copyright 2018  Instructor Name     http://TheAnalysisFactor.com</a:t>
            </a:r>
          </a:p>
        </p:txBody>
      </p:sp>
      <p:sp>
        <p:nvSpPr>
          <p:cNvPr id="27653" name="Rectangle 5"/>
          <p:cNvSpPr>
            <a:spLocks noGrp="1" noChangeArrowheads="1"/>
          </p:cNvSpPr>
          <p:nvPr>
            <p:ph type="sldNum" sz="quarter" idx="3"/>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92710AE4-A15D-4256-8314-2DD228957BC9}" type="slidenum">
              <a:rPr lang="en-US"/>
              <a:pPr>
                <a:defRPr/>
              </a:pPr>
              <a:t>‹#›</a:t>
            </a:fld>
            <a:endParaRPr lang="en-US"/>
          </a:p>
        </p:txBody>
      </p:sp>
    </p:spTree>
    <p:extLst>
      <p:ext uri="{BB962C8B-B14F-4D97-AF65-F5344CB8AC3E}">
        <p14:creationId xmlns:p14="http://schemas.microsoft.com/office/powerpoint/2010/main" val="2103051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defTabSz="965200">
              <a:defRPr sz="1300" smtClean="0">
                <a:latin typeface="Arial" charset="0"/>
              </a:defRPr>
            </a:lvl1pPr>
          </a:lstStyle>
          <a:p>
            <a:pPr>
              <a:defRPr/>
            </a:pPr>
            <a:r>
              <a:rPr lang="en-US" altLang="en-US"/>
              <a:t>Workshop Title                                                                             Module 1: Module TitleAnalyzing Repeated Measures Data Workshop:  Module 5                               The Linear Mixed Model</a:t>
            </a:r>
          </a:p>
        </p:txBody>
      </p:sp>
      <p:sp>
        <p:nvSpPr>
          <p:cNvPr id="3075" name="Rectangle 3"/>
          <p:cNvSpPr>
            <a:spLocks noGrp="1" noChangeArrowheads="1"/>
          </p:cNvSpPr>
          <p:nvPr>
            <p:ph type="dt" idx="1"/>
          </p:nvPr>
        </p:nvSpPr>
        <p:spPr bwMode="auto">
          <a:xfrm>
            <a:off x="5438775"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lvl1pPr algn="r" defTabSz="965200">
              <a:defRPr sz="1300" smtClean="0">
                <a:latin typeface="Arial" charset="0"/>
              </a:defRPr>
            </a:lvl1pPr>
          </a:lstStyle>
          <a:p>
            <a:pPr>
              <a:defRPr/>
            </a:pPr>
            <a:fld id="{B1BE2617-2FD5-405A-BBFD-CCCB6B19B177}" type="datetime1">
              <a:rPr lang="en-US" altLang="en-US"/>
              <a:pPr>
                <a:defRPr/>
              </a:pPr>
              <a:t>10/16/2018</a:t>
            </a:fld>
            <a:endParaRPr lang="en-US" altLang="en-US"/>
          </a:p>
        </p:txBody>
      </p:sp>
      <p:sp>
        <p:nvSpPr>
          <p:cNvPr id="5124" name="Rectangle 4"/>
          <p:cNvSpPr>
            <a:spLocks noGrp="1" noRot="1" noChangeAspect="1" noChangeArrowheads="1" noTextEdit="1"/>
          </p:cNvSpPr>
          <p:nvPr>
            <p:ph type="sldImg" idx="2"/>
          </p:nvPr>
        </p:nvSpPr>
        <p:spPr bwMode="auto">
          <a:xfrm>
            <a:off x="4405313" y="523875"/>
            <a:ext cx="2400300" cy="1800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00075" y="2379663"/>
            <a:ext cx="8701088"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defTabSz="965200">
              <a:defRPr sz="1300" smtClean="0">
                <a:latin typeface="Arial" charset="0"/>
              </a:defRPr>
            </a:lvl1pPr>
          </a:lstStyle>
          <a:p>
            <a:pPr>
              <a:defRPr/>
            </a:pPr>
            <a:r>
              <a:rPr lang="en-US" altLang="en-US"/>
              <a:t>Copyright 2014  Instructor Name     http://TheAnalysisFactor.comCopyright 2011  The Analysis Factor     http://TheAnalysisFactor.com</a:t>
            </a:r>
          </a:p>
        </p:txBody>
      </p:sp>
      <p:sp>
        <p:nvSpPr>
          <p:cNvPr id="3079" name="Rectangle 7"/>
          <p:cNvSpPr>
            <a:spLocks noGrp="1" noChangeArrowheads="1"/>
          </p:cNvSpPr>
          <p:nvPr>
            <p:ph type="sldNum" sz="quarter" idx="5"/>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61" tIns="48230" rIns="96461" bIns="48230" numCol="1" anchor="b" anchorCtr="0" compatLnSpc="1">
            <a:prstTxWarp prst="textNoShape">
              <a:avLst/>
            </a:prstTxWarp>
          </a:bodyPr>
          <a:lstStyle>
            <a:lvl1pPr algn="r" defTabSz="965200">
              <a:defRPr sz="1300">
                <a:latin typeface="Arial" charset="0"/>
              </a:defRPr>
            </a:lvl1pPr>
          </a:lstStyle>
          <a:p>
            <a:pPr>
              <a:defRPr/>
            </a:pPr>
            <a:fld id="{F461CF3B-2BF3-4395-8B23-204758456D9C}" type="slidenum">
              <a:rPr lang="en-US"/>
              <a:pPr>
                <a:defRPr/>
              </a:pPr>
              <a:t>‹#›</a:t>
            </a:fld>
            <a:endParaRPr lang="en-US"/>
          </a:p>
        </p:txBody>
      </p:sp>
    </p:spTree>
    <p:extLst>
      <p:ext uri="{BB962C8B-B14F-4D97-AF65-F5344CB8AC3E}">
        <p14:creationId xmlns:p14="http://schemas.microsoft.com/office/powerpoint/2010/main" val="64545836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Workshop Title                                                                             Module 1: Module TitleAnalyzing Repeated Measures Data Workshop:  Module 5                               The Linear Mixed Model</a:t>
            </a:r>
          </a:p>
        </p:txBody>
      </p:sp>
      <p:sp>
        <p:nvSpPr>
          <p:cNvPr id="6147" name="Rectangle 6"/>
          <p:cNvSpPr>
            <a:spLocks noGrp="1" noChangeArrowheads="1"/>
          </p:cNvSpPr>
          <p:nvPr>
            <p:ph type="ftr" sz="quarter" idx="4"/>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a:latin typeface="Arial" charset="0"/>
              </a:rPr>
              <a:t>Copyright 2014  Instructor Name     http://TheAnalysisFactor.comCopyright 2011  The Analysis Factor     http://TheAnalysisFactor.com</a:t>
            </a:r>
          </a:p>
        </p:txBody>
      </p:sp>
      <p:sp>
        <p:nvSpPr>
          <p:cNvPr id="6148" name="Rectangle 7"/>
          <p:cNvSpPr>
            <a:spLocks noGrp="1" noChangeArrowheads="1"/>
          </p:cNvSpPr>
          <p:nvPr>
            <p:ph type="sldNum" sz="quarter" idx="5"/>
          </p:nvPr>
        </p:nvSpPr>
        <p:spPr>
          <a:noFill/>
        </p:spPr>
        <p:txBody>
          <a:bodyPr/>
          <a:lstStyle>
            <a:lvl1pPr defTabSz="965200" eaLnBrk="0" hangingPunct="0">
              <a:defRPr>
                <a:solidFill>
                  <a:schemeClr val="tx1"/>
                </a:solidFill>
                <a:latin typeface="Calibri" pitchFamily="34" charset="0"/>
                <a:cs typeface="Arial" charset="0"/>
              </a:defRPr>
            </a:lvl1pPr>
            <a:lvl2pPr marL="742950" indent="-285750" defTabSz="965200" eaLnBrk="0" hangingPunct="0">
              <a:defRPr>
                <a:solidFill>
                  <a:schemeClr val="tx1"/>
                </a:solidFill>
                <a:latin typeface="Calibri" pitchFamily="34" charset="0"/>
                <a:cs typeface="Arial" charset="0"/>
              </a:defRPr>
            </a:lvl2pPr>
            <a:lvl3pPr marL="1143000" indent="-228600" defTabSz="965200" eaLnBrk="0" hangingPunct="0">
              <a:defRPr>
                <a:solidFill>
                  <a:schemeClr val="tx1"/>
                </a:solidFill>
                <a:latin typeface="Calibri" pitchFamily="34" charset="0"/>
                <a:cs typeface="Arial" charset="0"/>
              </a:defRPr>
            </a:lvl3pPr>
            <a:lvl4pPr marL="1600200" indent="-228600" defTabSz="965200" eaLnBrk="0" hangingPunct="0">
              <a:defRPr>
                <a:solidFill>
                  <a:schemeClr val="tx1"/>
                </a:solidFill>
                <a:latin typeface="Calibri" pitchFamily="34" charset="0"/>
                <a:cs typeface="Arial" charset="0"/>
              </a:defRPr>
            </a:lvl4pPr>
            <a:lvl5pPr marL="2057400" indent="-228600" defTabSz="965200" eaLnBrk="0" hangingPunct="0">
              <a:defRPr>
                <a:solidFill>
                  <a:schemeClr val="tx1"/>
                </a:solidFill>
                <a:latin typeface="Calibri" pitchFamily="34" charset="0"/>
                <a:cs typeface="Arial" charset="0"/>
              </a:defRPr>
            </a:lvl5pPr>
            <a:lvl6pPr marL="2514600" indent="-228600" defTabSz="965200" eaLnBrk="0" fontAlgn="base" hangingPunct="0">
              <a:spcBef>
                <a:spcPct val="0"/>
              </a:spcBef>
              <a:spcAft>
                <a:spcPct val="0"/>
              </a:spcAft>
              <a:defRPr>
                <a:solidFill>
                  <a:schemeClr val="tx1"/>
                </a:solidFill>
                <a:latin typeface="Calibri" pitchFamily="34" charset="0"/>
                <a:cs typeface="Arial" charset="0"/>
              </a:defRPr>
            </a:lvl6pPr>
            <a:lvl7pPr marL="2971800" indent="-228600" defTabSz="965200" eaLnBrk="0" fontAlgn="base" hangingPunct="0">
              <a:spcBef>
                <a:spcPct val="0"/>
              </a:spcBef>
              <a:spcAft>
                <a:spcPct val="0"/>
              </a:spcAft>
              <a:defRPr>
                <a:solidFill>
                  <a:schemeClr val="tx1"/>
                </a:solidFill>
                <a:latin typeface="Calibri" pitchFamily="34" charset="0"/>
                <a:cs typeface="Arial" charset="0"/>
              </a:defRPr>
            </a:lvl7pPr>
            <a:lvl8pPr marL="3429000" indent="-228600" defTabSz="965200" eaLnBrk="0" fontAlgn="base" hangingPunct="0">
              <a:spcBef>
                <a:spcPct val="0"/>
              </a:spcBef>
              <a:spcAft>
                <a:spcPct val="0"/>
              </a:spcAft>
              <a:defRPr>
                <a:solidFill>
                  <a:schemeClr val="tx1"/>
                </a:solidFill>
                <a:latin typeface="Calibri" pitchFamily="34" charset="0"/>
                <a:cs typeface="Arial" charset="0"/>
              </a:defRPr>
            </a:lvl8pPr>
            <a:lvl9pPr marL="3886200" indent="-228600" defTabSz="965200"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063C65FF-0ED8-49F8-A62B-A0DA4418A01E}" type="slidenum">
              <a:rPr lang="en-US" altLang="en-US" smtClean="0">
                <a:latin typeface="Arial" charset="0"/>
              </a:rPr>
              <a:pPr eaLnBrk="1" hangingPunct="1"/>
              <a:t>1</a:t>
            </a:fld>
            <a:endParaRPr lang="en-US" altLang="en-US">
              <a:latin typeface="Arial" charset="0"/>
            </a:endParaRPr>
          </a:p>
        </p:txBody>
      </p:sp>
      <p:sp>
        <p:nvSpPr>
          <p:cNvPr id="6149" name="Rectangle 2"/>
          <p:cNvSpPr txBox="1">
            <a:spLocks noGrp="1" noChangeArrowheads="1"/>
          </p:cNvSpPr>
          <p:nvPr/>
        </p:nvSpPr>
        <p:spPr bwMode="auto">
          <a:xfrm>
            <a:off x="0" y="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Analyzing Repeated Measures Data Workshop:  Module 5                               The Linear Mixed Model</a:t>
            </a:r>
          </a:p>
        </p:txBody>
      </p:sp>
      <p:sp>
        <p:nvSpPr>
          <p:cNvPr id="6150" name="Rectangle 6"/>
          <p:cNvSpPr txBox="1">
            <a:spLocks noGrp="1" noChangeArrowheads="1"/>
          </p:cNvSpPr>
          <p:nvPr/>
        </p:nvSpPr>
        <p:spPr bwMode="auto">
          <a:xfrm>
            <a:off x="0"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r>
              <a:rPr lang="en-US" altLang="en-US" sz="1300"/>
              <a:t>Copyright 2011  The Analysis Factor     http://TheAnalysisFactor.com</a:t>
            </a:r>
          </a:p>
        </p:txBody>
      </p:sp>
      <p:sp>
        <p:nvSpPr>
          <p:cNvPr id="6151"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61" tIns="48230" rIns="96461" bIns="48230" anchor="b"/>
          <a:lstStyle>
            <a:lvl1pPr defTabSz="965200" eaLnBrk="0" hangingPunct="0">
              <a:spcBef>
                <a:spcPct val="30000"/>
              </a:spcBef>
              <a:defRPr sz="1200">
                <a:solidFill>
                  <a:schemeClr val="tx1"/>
                </a:solidFill>
                <a:latin typeface="Arial" charset="0"/>
                <a:cs typeface="Arial" charset="0"/>
              </a:defRPr>
            </a:lvl1pPr>
            <a:lvl2pPr marL="742950" indent="-285750" defTabSz="965200" eaLnBrk="0" hangingPunct="0">
              <a:spcBef>
                <a:spcPct val="30000"/>
              </a:spcBef>
              <a:defRPr sz="1200">
                <a:solidFill>
                  <a:schemeClr val="tx1"/>
                </a:solidFill>
                <a:latin typeface="Arial" charset="0"/>
                <a:cs typeface="Arial" charset="0"/>
              </a:defRPr>
            </a:lvl2pPr>
            <a:lvl3pPr marL="1143000" indent="-228600" defTabSz="965200" eaLnBrk="0" hangingPunct="0">
              <a:spcBef>
                <a:spcPct val="30000"/>
              </a:spcBef>
              <a:defRPr sz="1200">
                <a:solidFill>
                  <a:schemeClr val="tx1"/>
                </a:solidFill>
                <a:latin typeface="Arial" charset="0"/>
                <a:cs typeface="Arial" charset="0"/>
              </a:defRPr>
            </a:lvl3pPr>
            <a:lvl4pPr marL="1600200" indent="-228600" defTabSz="965200" eaLnBrk="0" hangingPunct="0">
              <a:spcBef>
                <a:spcPct val="30000"/>
              </a:spcBef>
              <a:defRPr sz="1200">
                <a:solidFill>
                  <a:schemeClr val="tx1"/>
                </a:solidFill>
                <a:latin typeface="Arial" charset="0"/>
                <a:cs typeface="Arial" charset="0"/>
              </a:defRPr>
            </a:lvl4pPr>
            <a:lvl5pPr marL="2057400" indent="-228600" defTabSz="965200" eaLnBrk="0" hangingPunct="0">
              <a:spcBef>
                <a:spcPct val="30000"/>
              </a:spcBef>
              <a:defRPr sz="1200">
                <a:solidFill>
                  <a:schemeClr val="tx1"/>
                </a:solidFill>
                <a:latin typeface="Arial" charset="0"/>
                <a:cs typeface="Arial" charset="0"/>
              </a:defRPr>
            </a:lvl5pPr>
            <a:lvl6pPr marL="2514600" indent="-228600" defTabSz="965200" eaLnBrk="0" fontAlgn="base" hangingPunct="0">
              <a:spcBef>
                <a:spcPct val="30000"/>
              </a:spcBef>
              <a:spcAft>
                <a:spcPct val="0"/>
              </a:spcAft>
              <a:defRPr sz="1200">
                <a:solidFill>
                  <a:schemeClr val="tx1"/>
                </a:solidFill>
                <a:latin typeface="Arial" charset="0"/>
                <a:cs typeface="Arial" charset="0"/>
              </a:defRPr>
            </a:lvl6pPr>
            <a:lvl7pPr marL="2971800" indent="-228600" defTabSz="965200" eaLnBrk="0" fontAlgn="base" hangingPunct="0">
              <a:spcBef>
                <a:spcPct val="30000"/>
              </a:spcBef>
              <a:spcAft>
                <a:spcPct val="0"/>
              </a:spcAft>
              <a:defRPr sz="1200">
                <a:solidFill>
                  <a:schemeClr val="tx1"/>
                </a:solidFill>
                <a:latin typeface="Arial" charset="0"/>
                <a:cs typeface="Arial" charset="0"/>
              </a:defRPr>
            </a:lvl7pPr>
            <a:lvl8pPr marL="3429000" indent="-228600" defTabSz="965200" eaLnBrk="0" fontAlgn="base" hangingPunct="0">
              <a:spcBef>
                <a:spcPct val="30000"/>
              </a:spcBef>
              <a:spcAft>
                <a:spcPct val="0"/>
              </a:spcAft>
              <a:defRPr sz="1200">
                <a:solidFill>
                  <a:schemeClr val="tx1"/>
                </a:solidFill>
                <a:latin typeface="Arial" charset="0"/>
                <a:cs typeface="Arial" charset="0"/>
              </a:defRPr>
            </a:lvl8pPr>
            <a:lvl9pPr marL="3886200" indent="-228600" defTabSz="965200"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04A9430E-F81A-4F4D-8B78-7357ECE955B9}" type="slidenum">
              <a:rPr lang="en-US" altLang="en-US" sz="1300"/>
              <a:pPr algn="r" eaLnBrk="1" hangingPunct="1">
                <a:spcBef>
                  <a:spcPct val="0"/>
                </a:spcBef>
              </a:pPr>
              <a:t>1</a:t>
            </a:fld>
            <a:endParaRPr lang="en-US" altLang="en-US" sz="1300"/>
          </a:p>
        </p:txBody>
      </p:sp>
      <p:sp>
        <p:nvSpPr>
          <p:cNvPr id="6152" name="Rectangle 2"/>
          <p:cNvSpPr>
            <a:spLocks noGrp="1" noRot="1" noChangeAspect="1" noChangeArrowheads="1" noTextEdit="1"/>
          </p:cNvSpPr>
          <p:nvPr>
            <p:ph type="sldImg"/>
          </p:nvPr>
        </p:nvSpPr>
        <p:spPr>
          <a:ln/>
        </p:spPr>
      </p:sp>
      <p:sp>
        <p:nvSpPr>
          <p:cNvPr id="615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A2B52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3"/>
          <p:cNvSpPr>
            <a:spLocks noGrp="1" noChangeArrowheads="1"/>
          </p:cNvSpPr>
          <p:nvPr>
            <p:ph type="ftr" sz="quarter" idx="10"/>
          </p:nvPr>
        </p:nvSpPr>
        <p:spPr/>
        <p:txBody>
          <a:bodyPr/>
          <a:lstStyle>
            <a:lvl1pPr>
              <a:defRPr smtClean="0">
                <a:solidFill>
                  <a:schemeClr val="tx1"/>
                </a:solidFill>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p:txBody>
          <a:bodyPr/>
          <a:lstStyle>
            <a:lvl1pPr>
              <a:defRPr/>
            </a:lvl1pPr>
          </a:lstStyle>
          <a:p>
            <a:pPr>
              <a:defRPr/>
            </a:pPr>
            <a:endParaRPr lang="en-US"/>
          </a:p>
          <a:p>
            <a:pPr>
              <a:defRPr/>
            </a:pPr>
            <a:fld id="{DFB504D5-50FC-4D9F-8685-B89CFC4AD607}" type="slidenum">
              <a:rPr lang="en-US"/>
              <a:pPr>
                <a:defRPr/>
              </a:pPr>
              <a:t>‹#›</a:t>
            </a:fld>
            <a:endParaRPr lang="en-US"/>
          </a:p>
        </p:txBody>
      </p:sp>
    </p:spTree>
    <p:extLst>
      <p:ext uri="{BB962C8B-B14F-4D97-AF65-F5344CB8AC3E}">
        <p14:creationId xmlns:p14="http://schemas.microsoft.com/office/powerpoint/2010/main" val="2060407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229600" cy="609600"/>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lang="en-US" sz="3200" dirty="0" smtClean="0">
                <a:solidFill>
                  <a:srgbClr val="2361A1"/>
                </a:solidFill>
                <a:latin typeface="Calibri" panose="020F0502020204030204" pitchFamily="34" charset="0"/>
                <a:ea typeface="+mn-ea"/>
                <a:cs typeface="+mn-cs"/>
              </a:defRPr>
            </a:lvl1pPr>
          </a:lstStyle>
          <a:p>
            <a:pPr lvl="0"/>
            <a:r>
              <a:rPr lang="en-US" dirty="0"/>
              <a:t>Click to edit title</a:t>
            </a:r>
          </a:p>
        </p:txBody>
      </p:sp>
      <p:sp>
        <p:nvSpPr>
          <p:cNvPr id="3" name="Text Placeholder 2"/>
          <p:cNvSpPr>
            <a:spLocks noGrp="1"/>
          </p:cNvSpPr>
          <p:nvPr>
            <p:ph type="body" idx="1" hasCustomPrompt="1"/>
          </p:nvPr>
        </p:nvSpPr>
        <p:spPr>
          <a:xfrm>
            <a:off x="457200" y="2514600"/>
            <a:ext cx="8229600" cy="2362200"/>
          </a:xfrm>
        </p:spPr>
        <p:txBody>
          <a:bodyPr anchor="t"/>
          <a:lstStyle>
            <a:lvl1pPr marL="0" indent="0">
              <a:buNone/>
              <a:defRPr sz="2000">
                <a:solidFill>
                  <a:srgbClr val="2361A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text</a:t>
            </a:r>
          </a:p>
        </p:txBody>
      </p:sp>
      <p:sp>
        <p:nvSpPr>
          <p:cNvPr id="4" name="Rectangle 3"/>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a:p>
            <a:pPr>
              <a:defRPr/>
            </a:pPr>
            <a:fld id="{E9A8CBA3-AA2B-46A6-BFA3-DCEBEAAB3F0A}" type="slidenum">
              <a:rPr lang="en-US"/>
              <a:pPr>
                <a:defRPr/>
              </a:pPr>
              <a:t>‹#›</a:t>
            </a:fld>
            <a:endParaRPr lang="en-US"/>
          </a:p>
        </p:txBody>
      </p:sp>
      <p:sp>
        <p:nvSpPr>
          <p:cNvPr id="7" name="Text Placeholder 6"/>
          <p:cNvSpPr>
            <a:spLocks noGrp="1"/>
          </p:cNvSpPr>
          <p:nvPr>
            <p:ph type="body" sz="quarter" idx="12" hasCustomPrompt="1"/>
          </p:nvPr>
        </p:nvSpPr>
        <p:spPr>
          <a:xfrm>
            <a:off x="457200" y="1600200"/>
            <a:ext cx="8229600" cy="533400"/>
          </a:xfrm>
        </p:spPr>
        <p:txBody>
          <a:bodyPr/>
          <a:lstStyle>
            <a:lvl1pPr>
              <a:defRPr/>
            </a:lvl1pPr>
          </a:lstStyle>
          <a:p>
            <a:pPr lvl="0"/>
            <a:r>
              <a:rPr lang="en-US" dirty="0"/>
              <a:t>Click to edit subtitle</a:t>
            </a:r>
          </a:p>
        </p:txBody>
      </p:sp>
    </p:spTree>
    <p:extLst>
      <p:ext uri="{BB962C8B-B14F-4D97-AF65-F5344CB8AC3E}">
        <p14:creationId xmlns:p14="http://schemas.microsoft.com/office/powerpoint/2010/main" val="209663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2361A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2361A1"/>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a:t>©2018 [Instructor Name]    http://TheAnalysisFactor.com</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a:p>
            <a:pPr>
              <a:defRPr/>
            </a:pPr>
            <a:fld id="{B1C6F8E8-7735-4E66-B07A-57791EA968C9}" type="slidenum">
              <a:rPr lang="en-US"/>
              <a:pPr>
                <a:defRPr/>
              </a:pPr>
              <a:t>‹#›</a:t>
            </a:fld>
            <a:endParaRPr lang="en-US"/>
          </a:p>
        </p:txBody>
      </p:sp>
    </p:spTree>
    <p:extLst>
      <p:ext uri="{BB962C8B-B14F-4D97-AF65-F5344CB8AC3E}">
        <p14:creationId xmlns:p14="http://schemas.microsoft.com/office/powerpoint/2010/main" val="3621212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Footer Placeholder 5"/>
          <p:cNvSpPr>
            <a:spLocks noGrp="1" noChangeArrowheads="1"/>
          </p:cNvSpPr>
          <p:nvPr>
            <p:ph type="ftr" sz="quarter" idx="3"/>
          </p:nvPr>
        </p:nvSpPr>
        <p:spPr bwMode="auto">
          <a:xfrm>
            <a:off x="457200" y="6245225"/>
            <a:ext cx="76962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smtClean="0">
                <a:solidFill>
                  <a:srgbClr val="2361A1"/>
                </a:solidFill>
                <a:latin typeface="Arial" charset="0"/>
              </a:defRPr>
            </a:lvl1pPr>
          </a:lstStyle>
          <a:p>
            <a:pPr>
              <a:defRPr/>
            </a:pPr>
            <a:r>
              <a:rPr lang="en-US" altLang="en-US" dirty="0"/>
              <a:t>©2018 [Instructor Name]    http://TheAnalysisFactor.com</a:t>
            </a:r>
          </a:p>
        </p:txBody>
      </p:sp>
      <p:sp>
        <p:nvSpPr>
          <p:cNvPr id="7" name="Slide Number Placeholder 6"/>
          <p:cNvSpPr>
            <a:spLocks noGrp="1" noChangeArrowheads="1"/>
          </p:cNvSpPr>
          <p:nvPr>
            <p:ph type="sldNum" sz="quarter" idx="4"/>
          </p:nvPr>
        </p:nvSpPr>
        <p:spPr bwMode="auto">
          <a:xfrm>
            <a:off x="7772400" y="6248400"/>
            <a:ext cx="914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endParaRPr lang="en-US" dirty="0"/>
          </a:p>
          <a:p>
            <a:pPr>
              <a:defRPr/>
            </a:pPr>
            <a:fld id="{E80A5765-4377-4423-94F5-60E3BC7FD3A2}" type="slidenum">
              <a:rPr lang="en-US" smtClean="0">
                <a:solidFill>
                  <a:srgbClr val="2361A1"/>
                </a:solidFill>
              </a:rPr>
              <a:pPr>
                <a:defRPr/>
              </a:pPr>
              <a:t>‹#›</a:t>
            </a:fld>
            <a:endParaRPr lang="en-US" dirty="0">
              <a:solidFill>
                <a:srgbClr val="2361A1"/>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9" r:id="rId2"/>
    <p:sldLayoutId id="2147483670" r:id="rId3"/>
  </p:sldLayoutIdLst>
  <p:hf hdr="0" dt="0"/>
  <p:txStyles>
    <p:titleStyle>
      <a:lvl1pPr algn="l" rtl="0" eaLnBrk="0" fontAlgn="base" hangingPunct="0">
        <a:spcBef>
          <a:spcPct val="0"/>
        </a:spcBef>
        <a:spcAft>
          <a:spcPct val="0"/>
        </a:spcAft>
        <a:defRPr sz="3200">
          <a:solidFill>
            <a:srgbClr val="2361A1"/>
          </a:solidFill>
          <a:latin typeface="Calibri" panose="020F0502020204030204" pitchFamily="34" charset="0"/>
          <a:ea typeface="+mj-ea"/>
          <a:cs typeface="+mj-cs"/>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defRPr sz="2800">
          <a:solidFill>
            <a:srgbClr val="A2B525"/>
          </a:solidFill>
          <a:latin typeface="Calibri" panose="020F0502020204030204" pitchFamily="34" charset="0"/>
          <a:ea typeface="+mn-ea"/>
          <a:cs typeface="+mn-cs"/>
        </a:defRPr>
      </a:lvl1pPr>
      <a:lvl2pPr marL="742950" indent="-285750" algn="l" rtl="0" eaLnBrk="0" fontAlgn="base" hangingPunct="0">
        <a:spcBef>
          <a:spcPct val="20000"/>
        </a:spcBef>
        <a:spcAft>
          <a:spcPct val="0"/>
        </a:spcAft>
        <a:defRPr sz="2800">
          <a:solidFill>
            <a:srgbClr val="2361A1"/>
          </a:solidFill>
          <a:latin typeface="Calibri" panose="020F0502020204030204" pitchFamily="34" charset="0"/>
          <a:cs typeface="+mn-cs"/>
        </a:defRPr>
      </a:lvl2pPr>
      <a:lvl3pPr marL="1143000" indent="-228600" algn="l" rtl="0" eaLnBrk="0" fontAlgn="base" hangingPunct="0">
        <a:spcBef>
          <a:spcPct val="20000"/>
        </a:spcBef>
        <a:spcAft>
          <a:spcPct val="0"/>
        </a:spcAft>
        <a:defRPr sz="2400">
          <a:solidFill>
            <a:srgbClr val="2361A1"/>
          </a:solidFill>
          <a:latin typeface="Calibri" panose="020F0502020204030204" pitchFamily="34" charset="0"/>
          <a:cs typeface="+mn-cs"/>
        </a:defRPr>
      </a:lvl3pPr>
      <a:lvl4pPr marL="16002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4pPr>
      <a:lvl5pPr marL="2057400" indent="-228600" algn="l" rtl="0" eaLnBrk="0" fontAlgn="base" hangingPunct="0">
        <a:spcBef>
          <a:spcPct val="20000"/>
        </a:spcBef>
        <a:spcAft>
          <a:spcPct val="0"/>
        </a:spcAft>
        <a:defRPr sz="2000">
          <a:solidFill>
            <a:srgbClr val="2361A1"/>
          </a:solidFill>
          <a:latin typeface="Calibri" panose="020F0502020204030204"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800">
                <a:solidFill>
                  <a:schemeClr val="folHlink"/>
                </a:solidFill>
                <a:latin typeface="Arial" charset="0"/>
              </a:defRPr>
            </a:lvl1pPr>
            <a:lvl2pPr marL="742950" indent="-285750" eaLnBrk="0" hangingPunct="0">
              <a:spcBef>
                <a:spcPct val="20000"/>
              </a:spcBef>
              <a:defRPr sz="2800">
                <a:solidFill>
                  <a:schemeClr val="tx1"/>
                </a:solidFill>
                <a:latin typeface="Arial" charset="0"/>
              </a:defRPr>
            </a:lvl2pPr>
            <a:lvl3pPr marL="1143000" indent="-228600" eaLnBrk="0" hangingPunct="0">
              <a:spcBef>
                <a:spcPct val="20000"/>
              </a:spcBef>
              <a:defRPr sz="2400">
                <a:solidFill>
                  <a:schemeClr val="tx1"/>
                </a:solidFill>
                <a:latin typeface="Arial" charset="0"/>
              </a:defRPr>
            </a:lvl3pPr>
            <a:lvl4pPr marL="1600200" indent="-228600" eaLnBrk="0" hangingPunct="0">
              <a:spcBef>
                <a:spcPct val="20000"/>
              </a:spcBef>
              <a:defRPr sz="2000">
                <a:solidFill>
                  <a:schemeClr val="tx1"/>
                </a:solidFill>
                <a:latin typeface="Arial" charset="0"/>
              </a:defRPr>
            </a:lvl4pPr>
            <a:lvl5pPr marL="2057400" indent="-228600" eaLnBrk="0" hangingPunct="0">
              <a:spcBef>
                <a:spcPct val="20000"/>
              </a:spcBef>
              <a:defRPr sz="2000">
                <a:solidFill>
                  <a:schemeClr val="tx1"/>
                </a:solidFill>
                <a:latin typeface="Arial" charset="0"/>
              </a:defRPr>
            </a:lvl5pPr>
            <a:lvl6pPr marL="2514600" indent="-228600" eaLnBrk="0" fontAlgn="base" hangingPunct="0">
              <a:spcBef>
                <a:spcPct val="20000"/>
              </a:spcBef>
              <a:spcAft>
                <a:spcPct val="0"/>
              </a:spcAft>
              <a:defRPr sz="2000">
                <a:solidFill>
                  <a:schemeClr val="tx1"/>
                </a:solidFill>
                <a:latin typeface="Arial" charset="0"/>
              </a:defRPr>
            </a:lvl6pPr>
            <a:lvl7pPr marL="2971800" indent="-228600" eaLnBrk="0" fontAlgn="base" hangingPunct="0">
              <a:spcBef>
                <a:spcPct val="20000"/>
              </a:spcBef>
              <a:spcAft>
                <a:spcPct val="0"/>
              </a:spcAft>
              <a:defRPr sz="2000">
                <a:solidFill>
                  <a:schemeClr val="tx1"/>
                </a:solidFill>
                <a:latin typeface="Arial" charset="0"/>
              </a:defRPr>
            </a:lvl7pPr>
            <a:lvl8pPr marL="3429000" indent="-228600" eaLnBrk="0" fontAlgn="base" hangingPunct="0">
              <a:spcBef>
                <a:spcPct val="20000"/>
              </a:spcBef>
              <a:spcAft>
                <a:spcPct val="0"/>
              </a:spcAft>
              <a:defRPr sz="2000">
                <a:solidFill>
                  <a:schemeClr val="tx1"/>
                </a:solidFill>
                <a:latin typeface="Arial" charset="0"/>
              </a:defRPr>
            </a:lvl8pPr>
            <a:lvl9pPr marL="3886200" indent="-228600" eaLnBrk="0" fontAlgn="base" hangingPunct="0">
              <a:spcBef>
                <a:spcPct val="20000"/>
              </a:spcBef>
              <a:spcAft>
                <a:spcPct val="0"/>
              </a:spcAft>
              <a:defRPr sz="2000">
                <a:solidFill>
                  <a:schemeClr val="tx1"/>
                </a:solidFill>
                <a:latin typeface="Arial" charset="0"/>
              </a:defRPr>
            </a:lvl9pPr>
          </a:lstStyle>
          <a:p>
            <a:pPr eaLnBrk="1" hangingPunct="1">
              <a:spcBef>
                <a:spcPct val="0"/>
              </a:spcBef>
            </a:pPr>
            <a:endParaRPr lang="en-US" altLang="en-US" sz="1400">
              <a:solidFill>
                <a:schemeClr val="tx1"/>
              </a:solidFill>
              <a:latin typeface="Calibri" pitchFamily="34" charset="0"/>
            </a:endParaRPr>
          </a:p>
          <a:p>
            <a:pPr eaLnBrk="1" hangingPunct="1">
              <a:spcBef>
                <a:spcPct val="0"/>
              </a:spcBef>
            </a:pPr>
            <a:fld id="{699583FC-596F-401D-8919-B71D0B48ED43}" type="slidenum">
              <a:rPr lang="en-US" altLang="en-US" sz="1400" smtClean="0">
                <a:solidFill>
                  <a:schemeClr val="tx1"/>
                </a:solidFill>
                <a:latin typeface="Calibri" pitchFamily="34" charset="0"/>
              </a:rPr>
              <a:pPr eaLnBrk="1" hangingPunct="1">
                <a:spcBef>
                  <a:spcPct val="0"/>
                </a:spcBef>
              </a:pPr>
              <a:t>1</a:t>
            </a:fld>
            <a:endParaRPr lang="en-US" altLang="en-US" sz="1400">
              <a:solidFill>
                <a:schemeClr val="tx1"/>
              </a:solidFill>
              <a:latin typeface="Calibri" pitchFamily="34" charset="0"/>
            </a:endParaRPr>
          </a:p>
        </p:txBody>
      </p:sp>
      <p:sp>
        <p:nvSpPr>
          <p:cNvPr id="3075" name="Rectangle 2"/>
          <p:cNvSpPr>
            <a:spLocks noGrp="1" noChangeArrowheads="1"/>
          </p:cNvSpPr>
          <p:nvPr>
            <p:ph type="ctrTitle"/>
          </p:nvPr>
        </p:nvSpPr>
        <p:spPr>
          <a:xfrm>
            <a:off x="304800" y="990600"/>
            <a:ext cx="8534400" cy="2651125"/>
          </a:xfrm>
        </p:spPr>
        <p:txBody>
          <a:bodyPr/>
          <a:lstStyle/>
          <a:p>
            <a:pPr eaLnBrk="1" hangingPunct="1"/>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a:latin typeface="Calibri" pitchFamily="34" charset="0"/>
                <a:cs typeface="Arial" charset="0"/>
              </a:rPr>
              <a:t/>
            </a:r>
            <a:br>
              <a:rPr lang="en-US" altLang="en-US" sz="2800" dirty="0">
                <a:latin typeface="Calibri" pitchFamily="34" charset="0"/>
                <a:cs typeface="Arial" charset="0"/>
              </a:rPr>
            </a:br>
            <a:r>
              <a:rPr lang="en-US" altLang="en-US" sz="2800" dirty="0">
                <a:latin typeface="Calibri" pitchFamily="34" charset="0"/>
                <a:cs typeface="Arial" charset="0"/>
              </a:rPr>
              <a:t>Parametric survival models</a:t>
            </a:r>
            <a:endParaRPr lang="en-US" altLang="en-US" sz="2800" dirty="0">
              <a:solidFill>
                <a:srgbClr val="A2B525"/>
              </a:solidFill>
              <a:latin typeface="Calibri" pitchFamily="34" charset="0"/>
              <a:cs typeface="Arial" charset="0"/>
            </a:endParaRPr>
          </a:p>
        </p:txBody>
      </p:sp>
      <p:sp>
        <p:nvSpPr>
          <p:cNvPr id="3076" name="Rectangle 3"/>
          <p:cNvSpPr>
            <a:spLocks noGrp="1" noChangeArrowheads="1"/>
          </p:cNvSpPr>
          <p:nvPr>
            <p:ph type="subTitle" idx="1"/>
          </p:nvPr>
        </p:nvSpPr>
        <p:spPr>
          <a:xfrm>
            <a:off x="1447800" y="4495800"/>
            <a:ext cx="6400800" cy="1219200"/>
          </a:xfrm>
        </p:spPr>
        <p:txBody>
          <a:bodyPr/>
          <a:lstStyle/>
          <a:p>
            <a:pPr algn="r" eaLnBrk="1" hangingPunct="1"/>
            <a:r>
              <a:rPr lang="en-US" altLang="en-US" sz="2400" dirty="0">
                <a:solidFill>
                  <a:srgbClr val="A2B525"/>
                </a:solidFill>
                <a:latin typeface="Calibri" pitchFamily="34" charset="0"/>
                <a:cs typeface="Arial" charset="0"/>
              </a:rPr>
              <a:t>Steve Simon for</a:t>
            </a:r>
          </a:p>
        </p:txBody>
      </p:sp>
      <p:pic>
        <p:nvPicPr>
          <p:cNvPr id="30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953000"/>
            <a:ext cx="23463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altLang="en-US" dirty="0"/>
              <a:t>©2018 Steve Simon    http://TheAnalysisFactor.com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10</a:t>
            </a:fld>
            <a:endParaRPr lang="en-US"/>
          </a:p>
        </p:txBody>
      </p:sp>
      <p:pic>
        <p:nvPicPr>
          <p:cNvPr id="12" name="Picture 11">
            <a:extLst>
              <a:ext uri="{FF2B5EF4-FFF2-40B4-BE49-F238E27FC236}">
                <a16:creationId xmlns:a16="http://schemas.microsoft.com/office/drawing/2014/main" id="{0C695390-BBCE-46DA-8AD0-76B072D6F1F6}"/>
              </a:ext>
            </a:extLst>
          </p:cNvPr>
          <p:cNvPicPr>
            <a:picLocks noChangeAspect="1"/>
          </p:cNvPicPr>
          <p:nvPr/>
        </p:nvPicPr>
        <p:blipFill>
          <a:blip r:embed="rId2"/>
          <a:stretch>
            <a:fillRect/>
          </a:stretch>
        </p:blipFill>
        <p:spPr>
          <a:xfrm>
            <a:off x="457200" y="1219200"/>
            <a:ext cx="7638095" cy="2695238"/>
          </a:xfrm>
          <a:prstGeom prst="rect">
            <a:avLst/>
          </a:prstGeom>
        </p:spPr>
      </p:pic>
    </p:spTree>
    <p:extLst>
      <p:ext uri="{BB962C8B-B14F-4D97-AF65-F5344CB8AC3E}">
        <p14:creationId xmlns:p14="http://schemas.microsoft.com/office/powerpoint/2010/main" val="248627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11</a:t>
            </a:fld>
            <a:endParaRPr lang="en-US"/>
          </a:p>
        </p:txBody>
      </p:sp>
      <p:pic>
        <p:nvPicPr>
          <p:cNvPr id="6" name="Picture 5">
            <a:extLst>
              <a:ext uri="{FF2B5EF4-FFF2-40B4-BE49-F238E27FC236}">
                <a16:creationId xmlns:a16="http://schemas.microsoft.com/office/drawing/2014/main" id="{F4F31C4F-96D2-4F9D-9385-FFB5AC44187E}"/>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7040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hazards (no covariates)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12</a:t>
            </a:fld>
            <a:endParaRPr lang="en-US"/>
          </a:p>
        </p:txBody>
      </p:sp>
      <p:pic>
        <p:nvPicPr>
          <p:cNvPr id="3" name="Picture 2">
            <a:extLst>
              <a:ext uri="{FF2B5EF4-FFF2-40B4-BE49-F238E27FC236}">
                <a16:creationId xmlns:a16="http://schemas.microsoft.com/office/drawing/2014/main" id="{A7F0933E-5692-42CE-B7A2-E6CE4A5D6FE2}"/>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215374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13</a:t>
            </a:fld>
            <a:endParaRPr lang="en-US"/>
          </a:p>
        </p:txBody>
      </p:sp>
      <p:pic>
        <p:nvPicPr>
          <p:cNvPr id="3" name="Picture 2">
            <a:extLst>
              <a:ext uri="{FF2B5EF4-FFF2-40B4-BE49-F238E27FC236}">
                <a16:creationId xmlns:a16="http://schemas.microsoft.com/office/drawing/2014/main" id="{E4FB818B-F69C-40A2-A046-C14EBF271AD8}"/>
              </a:ext>
            </a:extLst>
          </p:cNvPr>
          <p:cNvPicPr>
            <a:picLocks noChangeAspect="1"/>
          </p:cNvPicPr>
          <p:nvPr/>
        </p:nvPicPr>
        <p:blipFill>
          <a:blip r:embed="rId2"/>
          <a:stretch>
            <a:fillRect/>
          </a:stretch>
        </p:blipFill>
        <p:spPr>
          <a:xfrm>
            <a:off x="657714" y="1305190"/>
            <a:ext cx="7828571" cy="4247619"/>
          </a:xfrm>
          <a:prstGeom prst="rect">
            <a:avLst/>
          </a:prstGeom>
        </p:spPr>
      </p:pic>
    </p:spTree>
    <p:extLst>
      <p:ext uri="{BB962C8B-B14F-4D97-AF65-F5344CB8AC3E}">
        <p14:creationId xmlns:p14="http://schemas.microsoft.com/office/powerpoint/2010/main" val="93242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Each unit increase in BMI shifts the survival percentiles by a factor of exp(0.093) = 1.098. A five unit shift in BMI shifts the survival percentiles by 1.098^5 = 1.596.</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14</a:t>
            </a:fld>
            <a:endParaRPr lang="en-US"/>
          </a:p>
        </p:txBody>
      </p:sp>
      <p:pic>
        <p:nvPicPr>
          <p:cNvPr id="7" name="Picture 6">
            <a:extLst>
              <a:ext uri="{FF2B5EF4-FFF2-40B4-BE49-F238E27FC236}">
                <a16:creationId xmlns:a16="http://schemas.microsoft.com/office/drawing/2014/main" id="{48814255-6FAF-4615-9380-5B09A90340A5}"/>
              </a:ext>
            </a:extLst>
          </p:cNvPr>
          <p:cNvPicPr>
            <a:picLocks noChangeAspect="1"/>
          </p:cNvPicPr>
          <p:nvPr/>
        </p:nvPicPr>
        <p:blipFill>
          <a:blip r:embed="rId2"/>
          <a:stretch>
            <a:fillRect/>
          </a:stretch>
        </p:blipFill>
        <p:spPr>
          <a:xfrm>
            <a:off x="533400" y="1219200"/>
            <a:ext cx="7790476" cy="1914286"/>
          </a:xfrm>
          <a:prstGeom prst="rect">
            <a:avLst/>
          </a:prstGeom>
        </p:spPr>
      </p:pic>
    </p:spTree>
    <p:extLst>
      <p:ext uri="{BB962C8B-B14F-4D97-AF65-F5344CB8AC3E}">
        <p14:creationId xmlns:p14="http://schemas.microsoft.com/office/powerpoint/2010/main" val="273934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Because of the interaction, the effect of age is different for men and women. For men, a one year increase in age will shift the survival percentiles by a factor of exp(-0.053) = 0.948.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15</a:t>
            </a:fld>
            <a:endParaRPr lang="en-US"/>
          </a:p>
        </p:txBody>
      </p:sp>
      <p:pic>
        <p:nvPicPr>
          <p:cNvPr id="6" name="Picture 5">
            <a:extLst>
              <a:ext uri="{FF2B5EF4-FFF2-40B4-BE49-F238E27FC236}">
                <a16:creationId xmlns:a16="http://schemas.microsoft.com/office/drawing/2014/main" id="{135C642C-5307-4072-B118-649E1AE4F20F}"/>
              </a:ext>
            </a:extLst>
          </p:cNvPr>
          <p:cNvPicPr>
            <a:picLocks noChangeAspect="1"/>
          </p:cNvPicPr>
          <p:nvPr/>
        </p:nvPicPr>
        <p:blipFill>
          <a:blip r:embed="rId2"/>
          <a:stretch>
            <a:fillRect/>
          </a:stretch>
        </p:blipFill>
        <p:spPr>
          <a:xfrm>
            <a:off x="676762" y="1295400"/>
            <a:ext cx="7790476" cy="1914286"/>
          </a:xfrm>
          <a:prstGeom prst="rect">
            <a:avLst/>
          </a:prstGeom>
        </p:spPr>
      </p:pic>
    </p:spTree>
    <p:extLst>
      <p:ext uri="{BB962C8B-B14F-4D97-AF65-F5344CB8AC3E}">
        <p14:creationId xmlns:p14="http://schemas.microsoft.com/office/powerpoint/2010/main" val="350415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r>
              <a:rPr lang="en-US" dirty="0"/>
              <a:t>For women, a one year increase in age will shift the survival percentiles by a factor of exp(-0.053 + 0.05) = 0.997.</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16</a:t>
            </a:fld>
            <a:endParaRPr lang="en-US"/>
          </a:p>
        </p:txBody>
      </p:sp>
      <p:pic>
        <p:nvPicPr>
          <p:cNvPr id="7" name="Picture 6">
            <a:extLst>
              <a:ext uri="{FF2B5EF4-FFF2-40B4-BE49-F238E27FC236}">
                <a16:creationId xmlns:a16="http://schemas.microsoft.com/office/drawing/2014/main" id="{448F9702-8A06-4596-94E9-226B3B93B40D}"/>
              </a:ext>
            </a:extLst>
          </p:cNvPr>
          <p:cNvPicPr>
            <a:picLocks noChangeAspect="1"/>
          </p:cNvPicPr>
          <p:nvPr/>
        </p:nvPicPr>
        <p:blipFill>
          <a:blip r:embed="rId2"/>
          <a:stretch>
            <a:fillRect/>
          </a:stretch>
        </p:blipFill>
        <p:spPr>
          <a:xfrm>
            <a:off x="676762" y="1568125"/>
            <a:ext cx="7790476" cy="1914286"/>
          </a:xfrm>
          <a:prstGeom prst="rect">
            <a:avLst/>
          </a:prstGeom>
        </p:spPr>
      </p:pic>
    </p:spTree>
    <p:extLst>
      <p:ext uri="{BB962C8B-B14F-4D97-AF65-F5344CB8AC3E}">
        <p14:creationId xmlns:p14="http://schemas.microsoft.com/office/powerpoint/2010/main" val="50091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17</a:t>
            </a:fld>
            <a:endParaRPr lang="en-US"/>
          </a:p>
        </p:txBody>
      </p:sp>
      <p:pic>
        <p:nvPicPr>
          <p:cNvPr id="7" name="Picture 6">
            <a:extLst>
              <a:ext uri="{FF2B5EF4-FFF2-40B4-BE49-F238E27FC236}">
                <a16:creationId xmlns:a16="http://schemas.microsoft.com/office/drawing/2014/main" id="{31E1B2F7-B8D8-476F-B490-247A33D10563}"/>
              </a:ext>
            </a:extLst>
          </p:cNvPr>
          <p:cNvPicPr>
            <a:picLocks noChangeAspect="1"/>
          </p:cNvPicPr>
          <p:nvPr/>
        </p:nvPicPr>
        <p:blipFill>
          <a:blip r:embed="rId2"/>
          <a:stretch>
            <a:fillRect/>
          </a:stretch>
        </p:blipFill>
        <p:spPr>
          <a:xfrm>
            <a:off x="372000" y="1471857"/>
            <a:ext cx="8400000" cy="3914286"/>
          </a:xfrm>
          <a:prstGeom prst="rect">
            <a:avLst/>
          </a:prstGeom>
        </p:spPr>
      </p:pic>
    </p:spTree>
    <p:extLst>
      <p:ext uri="{BB962C8B-B14F-4D97-AF65-F5344CB8AC3E}">
        <p14:creationId xmlns:p14="http://schemas.microsoft.com/office/powerpoint/2010/main" val="17760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18</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C6E3AD47-5F6D-4362-AF18-D8BEAEEEAC8A}"/>
              </a:ext>
            </a:extLst>
          </p:cNvPr>
          <p:cNvPicPr>
            <a:picLocks noChangeAspect="1"/>
          </p:cNvPicPr>
          <p:nvPr/>
        </p:nvPicPr>
        <p:blipFill>
          <a:blip r:embed="rId2"/>
          <a:stretch>
            <a:fillRect/>
          </a:stretch>
        </p:blipFill>
        <p:spPr>
          <a:xfrm>
            <a:off x="470731" y="2419476"/>
            <a:ext cx="8409524" cy="2019048"/>
          </a:xfrm>
          <a:prstGeom prst="rect">
            <a:avLst/>
          </a:prstGeom>
        </p:spPr>
      </p:pic>
    </p:spTree>
    <p:extLst>
      <p:ext uri="{BB962C8B-B14F-4D97-AF65-F5344CB8AC3E}">
        <p14:creationId xmlns:p14="http://schemas.microsoft.com/office/powerpoint/2010/main" val="276278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19</a:t>
            </a:fld>
            <a:endParaRPr lang="en-US"/>
          </a:p>
        </p:txBody>
      </p:sp>
      <p:sp>
        <p:nvSpPr>
          <p:cNvPr id="6" name="Text Placeholder 5"/>
          <p:cNvSpPr>
            <a:spLocks noGrp="1"/>
          </p:cNvSpPr>
          <p:nvPr>
            <p:ph type="body" sz="quarter" idx="12"/>
          </p:nvPr>
        </p:nvSpPr>
        <p:spPr/>
        <p:txBody>
          <a:bodyPr/>
          <a:lstStyle/>
          <a:p>
            <a:endParaRPr lang="en-US" dirty="0"/>
          </a:p>
        </p:txBody>
      </p:sp>
      <p:pic>
        <p:nvPicPr>
          <p:cNvPr id="8" name="Picture 7">
            <a:extLst>
              <a:ext uri="{FF2B5EF4-FFF2-40B4-BE49-F238E27FC236}">
                <a16:creationId xmlns:a16="http://schemas.microsoft.com/office/drawing/2014/main" id="{2C6FE9D5-9955-4CF9-AC5E-DB17892BBA3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17066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Text Placeholder 2"/>
          <p:cNvSpPr>
            <a:spLocks noGrp="1"/>
          </p:cNvSpPr>
          <p:nvPr>
            <p:ph type="body" idx="1"/>
          </p:nvPr>
        </p:nvSpPr>
        <p:spPr/>
        <p:txBody>
          <a:bodyPr/>
          <a:lstStyle/>
          <a:p>
            <a:r>
              <a:rPr lang="en-US" dirty="0"/>
              <a:t>Parametric models. Parametric models provide an alternative analysis to the Cox proportional hazards model. You’ll compare the hazard function for various popular survival distributions and understand the advantages and disadvantages of a parametric approach to survival. You’ll fit parametric models and interpret the coefficients.</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a:t>
            </a:fld>
            <a:endParaRPr lang="en-US"/>
          </a:p>
        </p:txBody>
      </p:sp>
      <p:sp>
        <p:nvSpPr>
          <p:cNvPr id="6" name="Text Placeholder 5"/>
          <p:cNvSpPr>
            <a:spLocks noGrp="1"/>
          </p:cNvSpPr>
          <p:nvPr>
            <p:ph type="body" sz="quarter" idx="12"/>
          </p:nvPr>
        </p:nvSpPr>
        <p:spPr/>
        <p:txBody>
          <a:bodyPr/>
          <a:lstStyle/>
          <a:p>
            <a:r>
              <a:rPr lang="en-US"/>
              <a:t>Lecture 5.</a:t>
            </a:r>
            <a:endParaRPr lang="en-US" dirty="0"/>
          </a:p>
        </p:txBody>
      </p:sp>
    </p:spTree>
    <p:extLst>
      <p:ext uri="{BB962C8B-B14F-4D97-AF65-F5344CB8AC3E}">
        <p14:creationId xmlns:p14="http://schemas.microsoft.com/office/powerpoint/2010/main" val="309185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(k=0.5)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20</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4E9C8823-873B-41F5-841D-9D9C57D4C34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293155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21</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4DC706AE-F6B3-4ED0-ABF2-CB981CA3A7D3}"/>
              </a:ext>
            </a:extLst>
          </p:cNvPr>
          <p:cNvPicPr>
            <a:picLocks noChangeAspect="1"/>
          </p:cNvPicPr>
          <p:nvPr/>
        </p:nvPicPr>
        <p:blipFill>
          <a:blip r:embed="rId2"/>
          <a:stretch>
            <a:fillRect/>
          </a:stretch>
        </p:blipFill>
        <p:spPr>
          <a:xfrm>
            <a:off x="457200" y="1584533"/>
            <a:ext cx="8438095" cy="2400000"/>
          </a:xfrm>
          <a:prstGeom prst="rect">
            <a:avLst/>
          </a:prstGeom>
        </p:spPr>
      </p:pic>
    </p:spTree>
    <p:extLst>
      <p:ext uri="{BB962C8B-B14F-4D97-AF65-F5344CB8AC3E}">
        <p14:creationId xmlns:p14="http://schemas.microsoft.com/office/powerpoint/2010/main" val="2098871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22</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CA14478C-53BE-4B0E-819B-59B16C6C1A3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72576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distribution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23</a:t>
            </a:fld>
            <a:endParaRPr lang="en-US"/>
          </a:p>
        </p:txBody>
      </p:sp>
      <p:sp>
        <p:nvSpPr>
          <p:cNvPr id="6" name="Text Placeholder 5"/>
          <p:cNvSpPr>
            <a:spLocks noGrp="1"/>
          </p:cNvSpPr>
          <p:nvPr>
            <p:ph type="body" sz="quarter" idx="12"/>
          </p:nvPr>
        </p:nvSpPr>
        <p:spPr/>
        <p:txBody>
          <a:bodyPr/>
          <a:lstStyle/>
          <a:p>
            <a:endParaRPr lang="en-US" dirty="0"/>
          </a:p>
        </p:txBody>
      </p:sp>
      <p:pic>
        <p:nvPicPr>
          <p:cNvPr id="3" name="Picture 2">
            <a:extLst>
              <a:ext uri="{FF2B5EF4-FFF2-40B4-BE49-F238E27FC236}">
                <a16:creationId xmlns:a16="http://schemas.microsoft.com/office/drawing/2014/main" id="{3EC2B57A-5CC1-4007-A08E-2045730C0868}"/>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16125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24</a:t>
            </a:fld>
            <a:endParaRPr lang="en-US"/>
          </a:p>
        </p:txBody>
      </p:sp>
      <p:pic>
        <p:nvPicPr>
          <p:cNvPr id="12" name="Picture 11">
            <a:extLst>
              <a:ext uri="{FF2B5EF4-FFF2-40B4-BE49-F238E27FC236}">
                <a16:creationId xmlns:a16="http://schemas.microsoft.com/office/drawing/2014/main" id="{E6E1D944-EAD3-43D3-934E-CB9D798E2576}"/>
              </a:ext>
            </a:extLst>
          </p:cNvPr>
          <p:cNvPicPr>
            <a:picLocks noChangeAspect="1"/>
          </p:cNvPicPr>
          <p:nvPr/>
        </p:nvPicPr>
        <p:blipFill>
          <a:blip r:embed="rId2"/>
          <a:stretch>
            <a:fillRect/>
          </a:stretch>
        </p:blipFill>
        <p:spPr>
          <a:xfrm>
            <a:off x="509437" y="1295400"/>
            <a:ext cx="7695238" cy="3038095"/>
          </a:xfrm>
          <a:prstGeom prst="rect">
            <a:avLst/>
          </a:prstGeom>
        </p:spPr>
      </p:pic>
    </p:spTree>
    <p:extLst>
      <p:ext uri="{BB962C8B-B14F-4D97-AF65-F5344CB8AC3E}">
        <p14:creationId xmlns:p14="http://schemas.microsoft.com/office/powerpoint/2010/main" val="106386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fit a null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25</a:t>
            </a:fld>
            <a:endParaRPr lang="en-US"/>
          </a:p>
        </p:txBody>
      </p:sp>
      <p:sp>
        <p:nvSpPr>
          <p:cNvPr id="6" name="Text Placeholder 5"/>
          <p:cNvSpPr>
            <a:spLocks noGrp="1"/>
          </p:cNvSpPr>
          <p:nvPr>
            <p:ph type="body" sz="quarter" idx="12"/>
          </p:nvPr>
        </p:nvSpPr>
        <p:spPr/>
        <p:txBody>
          <a:bodyPr/>
          <a:lstStyle/>
          <a:p>
            <a:endParaRPr lang="en-US" dirty="0"/>
          </a:p>
        </p:txBody>
      </p:sp>
      <p:pic>
        <p:nvPicPr>
          <p:cNvPr id="9" name="Picture 8">
            <a:extLst>
              <a:ext uri="{FF2B5EF4-FFF2-40B4-BE49-F238E27FC236}">
                <a16:creationId xmlns:a16="http://schemas.microsoft.com/office/drawing/2014/main" id="{5F016605-FEB2-450B-BCA5-F6F88EF646FF}"/>
              </a:ext>
            </a:extLst>
          </p:cNvPr>
          <p:cNvPicPr>
            <a:picLocks noChangeAspect="1"/>
          </p:cNvPicPr>
          <p:nvPr/>
        </p:nvPicPr>
        <p:blipFill>
          <a:blip r:embed="rId2"/>
          <a:stretch>
            <a:fillRect/>
          </a:stretch>
        </p:blipFill>
        <p:spPr>
          <a:xfrm>
            <a:off x="457714" y="1143285"/>
            <a:ext cx="8228571" cy="4571429"/>
          </a:xfrm>
          <a:prstGeom prst="rect">
            <a:avLst/>
          </a:prstGeom>
        </p:spPr>
      </p:pic>
    </p:spTree>
    <p:extLst>
      <p:ext uri="{BB962C8B-B14F-4D97-AF65-F5344CB8AC3E}">
        <p14:creationId xmlns:p14="http://schemas.microsoft.com/office/powerpoint/2010/main" val="99919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Weibull model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26</a:t>
            </a:fld>
            <a:endParaRPr lang="en-US"/>
          </a:p>
        </p:txBody>
      </p:sp>
      <p:sp>
        <p:nvSpPr>
          <p:cNvPr id="6" name="Text Placeholder 5"/>
          <p:cNvSpPr>
            <a:spLocks noGrp="1"/>
          </p:cNvSpPr>
          <p:nvPr>
            <p:ph type="body" sz="quarter" idx="12"/>
          </p:nvPr>
        </p:nvSpPr>
        <p:spPr/>
        <p:txBody>
          <a:bodyPr/>
          <a:lstStyle/>
          <a:p>
            <a:endParaRPr lang="en-US" dirty="0"/>
          </a:p>
        </p:txBody>
      </p:sp>
      <p:pic>
        <p:nvPicPr>
          <p:cNvPr id="7" name="Picture 6">
            <a:extLst>
              <a:ext uri="{FF2B5EF4-FFF2-40B4-BE49-F238E27FC236}">
                <a16:creationId xmlns:a16="http://schemas.microsoft.com/office/drawing/2014/main" id="{745E9504-18DB-41DD-9172-BEB31BCE8637}"/>
              </a:ext>
            </a:extLst>
          </p:cNvPr>
          <p:cNvPicPr>
            <a:picLocks noChangeAspect="1"/>
          </p:cNvPicPr>
          <p:nvPr/>
        </p:nvPicPr>
        <p:blipFill>
          <a:blip r:embed="rId2"/>
          <a:stretch>
            <a:fillRect/>
          </a:stretch>
        </p:blipFill>
        <p:spPr>
          <a:xfrm>
            <a:off x="448654" y="1176619"/>
            <a:ext cx="7685714" cy="4504762"/>
          </a:xfrm>
          <a:prstGeom prst="rect">
            <a:avLst/>
          </a:prstGeom>
        </p:spPr>
      </p:pic>
    </p:spTree>
    <p:extLst>
      <p:ext uri="{BB962C8B-B14F-4D97-AF65-F5344CB8AC3E}">
        <p14:creationId xmlns:p14="http://schemas.microsoft.com/office/powerpoint/2010/main" val="2160342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the coefficients</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The 95% confidence interval for the scale parameter is </a:t>
            </a:r>
          </a:p>
          <a:p>
            <a:endParaRPr lang="en-US" dirty="0"/>
          </a:p>
          <a:p>
            <a:r>
              <a:rPr lang="en-US" dirty="0"/>
              <a:t>exp(0.225 +/- 1.96*0.124) or 0.982 to 1.598.</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27</a:t>
            </a:fld>
            <a:endParaRPr lang="en-US"/>
          </a:p>
        </p:txBody>
      </p:sp>
      <p:pic>
        <p:nvPicPr>
          <p:cNvPr id="6" name="Picture 5">
            <a:extLst>
              <a:ext uri="{FF2B5EF4-FFF2-40B4-BE49-F238E27FC236}">
                <a16:creationId xmlns:a16="http://schemas.microsoft.com/office/drawing/2014/main" id="{8C956AB3-84EE-4773-B245-7376C204967A}"/>
              </a:ext>
            </a:extLst>
          </p:cNvPr>
          <p:cNvPicPr>
            <a:picLocks noChangeAspect="1"/>
          </p:cNvPicPr>
          <p:nvPr/>
        </p:nvPicPr>
        <p:blipFill>
          <a:blip r:embed="rId2"/>
          <a:stretch>
            <a:fillRect/>
          </a:stretch>
        </p:blipFill>
        <p:spPr>
          <a:xfrm>
            <a:off x="738666" y="1229000"/>
            <a:ext cx="7666667" cy="2200000"/>
          </a:xfrm>
          <a:prstGeom prst="rect">
            <a:avLst/>
          </a:prstGeom>
        </p:spPr>
      </p:pic>
    </p:spTree>
    <p:extLst>
      <p:ext uri="{BB962C8B-B14F-4D97-AF65-F5344CB8AC3E}">
        <p14:creationId xmlns:p14="http://schemas.microsoft.com/office/powerpoint/2010/main" val="760566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latin typeface="+mj-lt"/>
                <a:cs typeface="Courier New" panose="02070309020205020404" pitchFamily="49" charset="0"/>
              </a:rPr>
              <a:t>The exponential and Weibull regression models fit a parametric survival curve to the data.</a:t>
            </a:r>
          </a:p>
          <a:p>
            <a:pPr marL="457200" indent="-457200">
              <a:buFont typeface="+mj-lt"/>
              <a:buAutoNum type="arabicPeriod"/>
            </a:pPr>
            <a:r>
              <a:rPr lang="en-US" dirty="0">
                <a:latin typeface="+mj-lt"/>
                <a:cs typeface="Courier New" panose="02070309020205020404" pitchFamily="49" charset="0"/>
              </a:rPr>
              <a:t>You can interpret both models in terms of accelerated time.</a:t>
            </a:r>
          </a:p>
          <a:p>
            <a:pPr marL="457200" indent="-457200">
              <a:buFont typeface="+mj-lt"/>
              <a:buAutoNum type="arabicPeriod"/>
            </a:pPr>
            <a:r>
              <a:rPr lang="en-US" dirty="0">
                <a:latin typeface="+mj-lt"/>
                <a:cs typeface="Courier New" panose="02070309020205020404" pitchFamily="49" charset="0"/>
              </a:rPr>
              <a:t>The exponential survival curve is associated with a constant hazard.</a:t>
            </a:r>
          </a:p>
          <a:p>
            <a:pPr marL="457200" indent="-457200">
              <a:buFont typeface="+mj-lt"/>
              <a:buAutoNum type="arabicPeriod"/>
            </a:pPr>
            <a:r>
              <a:rPr lang="en-US" dirty="0">
                <a:latin typeface="+mj-lt"/>
                <a:cs typeface="Courier New" panose="02070309020205020404" pitchFamily="49" charset="0"/>
              </a:rPr>
              <a:t>The Weibull survival curve is associated with</a:t>
            </a:r>
          </a:p>
          <a:p>
            <a:pPr marL="914400" lvl="1" indent="-457200">
              <a:buFont typeface="Arial" panose="020B0604020202020204" pitchFamily="34" charset="0"/>
              <a:buChar char="•"/>
            </a:pPr>
            <a:r>
              <a:rPr lang="en-US" dirty="0">
                <a:latin typeface="+mj-lt"/>
                <a:cs typeface="Courier New" panose="02070309020205020404" pitchFamily="49" charset="0"/>
              </a:rPr>
              <a:t> a decreasing hazard if the scale parameter is less than one,</a:t>
            </a:r>
          </a:p>
          <a:p>
            <a:pPr marL="914400" lvl="1" indent="-457200">
              <a:buFont typeface="Arial" panose="020B0604020202020204" pitchFamily="34" charset="0"/>
              <a:buChar char="•"/>
            </a:pPr>
            <a:r>
              <a:rPr lang="en-US" dirty="0">
                <a:latin typeface="+mj-lt"/>
                <a:cs typeface="Courier New" panose="02070309020205020404" pitchFamily="49" charset="0"/>
              </a:rPr>
              <a:t>a constant hazard if the scale parameter equals one, and</a:t>
            </a:r>
          </a:p>
          <a:p>
            <a:pPr marL="914400" lvl="1" indent="-457200">
              <a:buFont typeface="Arial" panose="020B0604020202020204" pitchFamily="34" charset="0"/>
              <a:buChar char="•"/>
            </a:pPr>
            <a:r>
              <a:rPr lang="en-US" dirty="0">
                <a:latin typeface="+mj-lt"/>
                <a:cs typeface="Courier New" panose="02070309020205020404" pitchFamily="49" charset="0"/>
              </a:rPr>
              <a:t>an increasing hazard if the scale parameter is greater than one.</a:t>
            </a:r>
            <a:endParaRPr lang="en-US" dirty="0">
              <a:latin typeface="+mj-lt"/>
            </a:endParaRP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28</a:t>
            </a:fld>
            <a:endParaRPr lang="en-US"/>
          </a:p>
        </p:txBody>
      </p:sp>
      <p:sp>
        <p:nvSpPr>
          <p:cNvPr id="6" name="Text Placeholder 5"/>
          <p:cNvSpPr>
            <a:spLocks noGrp="1"/>
          </p:cNvSpPr>
          <p:nvPr>
            <p:ph type="body" sz="quarter" idx="12"/>
          </p:nvPr>
        </p:nvSpPr>
        <p:spPr/>
        <p:txBody>
          <a:bodyPr/>
          <a:lstStyle/>
          <a:p>
            <a:r>
              <a:rPr lang="en-US" dirty="0"/>
              <a:t>What have you learned today?</a:t>
            </a:r>
          </a:p>
        </p:txBody>
      </p:sp>
    </p:spTree>
    <p:extLst>
      <p:ext uri="{BB962C8B-B14F-4D97-AF65-F5344CB8AC3E}">
        <p14:creationId xmlns:p14="http://schemas.microsoft.com/office/powerpoint/2010/main" val="1691035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3</a:t>
            </a:fld>
            <a:endParaRPr lang="en-US"/>
          </a:p>
        </p:txBody>
      </p:sp>
      <p:sp>
        <p:nvSpPr>
          <p:cNvPr id="6" name="Text Placeholder 5"/>
          <p:cNvSpPr>
            <a:spLocks noGrp="1"/>
          </p:cNvSpPr>
          <p:nvPr>
            <p:ph type="body" sz="quarter" idx="12"/>
          </p:nvPr>
        </p:nvSpPr>
        <p:spPr/>
        <p:txBody>
          <a:bodyPr/>
          <a:lstStyle/>
          <a:p>
            <a:r>
              <a:rPr lang="en-US" dirty="0"/>
              <a:t>The “standard” exponential distribution.</a:t>
            </a:r>
          </a:p>
        </p:txBody>
      </p:sp>
      <p:pic>
        <p:nvPicPr>
          <p:cNvPr id="11" name="Picture 10">
            <a:extLst>
              <a:ext uri="{FF2B5EF4-FFF2-40B4-BE49-F238E27FC236}">
                <a16:creationId xmlns:a16="http://schemas.microsoft.com/office/drawing/2014/main" id="{B9FDD56A-19F9-4332-BB17-6FA1F1A7CF53}"/>
              </a:ext>
            </a:extLst>
          </p:cNvPr>
          <p:cNvPicPr>
            <a:picLocks noChangeAspect="1"/>
          </p:cNvPicPr>
          <p:nvPr/>
        </p:nvPicPr>
        <p:blipFill>
          <a:blip r:embed="rId2"/>
          <a:stretch>
            <a:fillRect/>
          </a:stretch>
        </p:blipFill>
        <p:spPr>
          <a:xfrm>
            <a:off x="481524" y="2319476"/>
            <a:ext cx="8180952" cy="2219048"/>
          </a:xfrm>
          <a:prstGeom prst="rect">
            <a:avLst/>
          </a:prstGeom>
        </p:spPr>
      </p:pic>
    </p:spTree>
    <p:extLst>
      <p:ext uri="{BB962C8B-B14F-4D97-AF65-F5344CB8AC3E}">
        <p14:creationId xmlns:p14="http://schemas.microsoft.com/office/powerpoint/2010/main" val="269207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the “standard” exponential</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4</a:t>
            </a:fld>
            <a:endParaRPr lang="en-US"/>
          </a:p>
        </p:txBody>
      </p:sp>
      <p:pic>
        <p:nvPicPr>
          <p:cNvPr id="6" name="Picture 5">
            <a:extLst>
              <a:ext uri="{FF2B5EF4-FFF2-40B4-BE49-F238E27FC236}">
                <a16:creationId xmlns:a16="http://schemas.microsoft.com/office/drawing/2014/main" id="{0AF0459A-6631-4F2C-A793-8602E3950424}"/>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608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5</a:t>
            </a:fld>
            <a:endParaRPr lang="en-US"/>
          </a:p>
        </p:txBody>
      </p:sp>
      <p:sp>
        <p:nvSpPr>
          <p:cNvPr id="6" name="Text Placeholder 5"/>
          <p:cNvSpPr>
            <a:spLocks noGrp="1"/>
          </p:cNvSpPr>
          <p:nvPr>
            <p:ph type="body" sz="quarter" idx="12"/>
          </p:nvPr>
        </p:nvSpPr>
        <p:spPr/>
        <p:txBody>
          <a:bodyPr/>
          <a:lstStyle/>
          <a:p>
            <a:r>
              <a:rPr lang="en-US" dirty="0"/>
              <a:t>The rate and scale parameters.</a:t>
            </a:r>
          </a:p>
        </p:txBody>
      </p:sp>
      <p:pic>
        <p:nvPicPr>
          <p:cNvPr id="7" name="Picture 6">
            <a:extLst>
              <a:ext uri="{FF2B5EF4-FFF2-40B4-BE49-F238E27FC236}">
                <a16:creationId xmlns:a16="http://schemas.microsoft.com/office/drawing/2014/main" id="{6ABDA5A7-46AA-4D9E-B5A2-00ED5330A494}"/>
              </a:ext>
            </a:extLst>
          </p:cNvPr>
          <p:cNvPicPr>
            <a:picLocks noChangeAspect="1"/>
          </p:cNvPicPr>
          <p:nvPr/>
        </p:nvPicPr>
        <p:blipFill>
          <a:blip r:embed="rId2"/>
          <a:stretch>
            <a:fillRect/>
          </a:stretch>
        </p:blipFill>
        <p:spPr>
          <a:xfrm>
            <a:off x="432987" y="2392587"/>
            <a:ext cx="8228571" cy="3590476"/>
          </a:xfrm>
          <a:prstGeom prst="rect">
            <a:avLst/>
          </a:prstGeom>
        </p:spPr>
      </p:pic>
    </p:spTree>
    <p:extLst>
      <p:ext uri="{BB962C8B-B14F-4D97-AF65-F5344CB8AC3E}">
        <p14:creationId xmlns:p14="http://schemas.microsoft.com/office/powerpoint/2010/main" val="213182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=2</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6</a:t>
            </a:fld>
            <a:endParaRPr lang="en-US"/>
          </a:p>
        </p:txBody>
      </p:sp>
      <p:pic>
        <p:nvPicPr>
          <p:cNvPr id="7" name="Picture 6">
            <a:extLst>
              <a:ext uri="{FF2B5EF4-FFF2-40B4-BE49-F238E27FC236}">
                <a16:creationId xmlns:a16="http://schemas.microsoft.com/office/drawing/2014/main" id="{07196F52-C4CD-49C8-BEB5-B7F4441322C3}"/>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302055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Survival curve for </a:t>
            </a:r>
            <a:r>
              <a:rPr lang="el-GR" dirty="0"/>
              <a:t>θ</a:t>
            </a:r>
            <a:r>
              <a:rPr lang="en-US" dirty="0"/>
              <a:t>=0.5</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7</a:t>
            </a:fld>
            <a:endParaRPr lang="en-US"/>
          </a:p>
        </p:txBody>
      </p:sp>
      <p:pic>
        <p:nvPicPr>
          <p:cNvPr id="3" name="Picture 2">
            <a:extLst>
              <a:ext uri="{FF2B5EF4-FFF2-40B4-BE49-F238E27FC236}">
                <a16:creationId xmlns:a16="http://schemas.microsoft.com/office/drawing/2014/main" id="{C771C97A-9A49-4C77-A582-640E486D995A}"/>
              </a:ext>
            </a:extLst>
          </p:cNvPr>
          <p:cNvPicPr>
            <a:picLocks noChangeAspect="1"/>
          </p:cNvPicPr>
          <p:nvPr/>
        </p:nvPicPr>
        <p:blipFill>
          <a:blip r:embed="rId2"/>
          <a:stretch>
            <a:fillRect/>
          </a:stretch>
        </p:blipFill>
        <p:spPr>
          <a:xfrm>
            <a:off x="457200" y="1143000"/>
            <a:ext cx="8229600" cy="4572000"/>
          </a:xfrm>
          <a:prstGeom prst="rect">
            <a:avLst/>
          </a:prstGeom>
        </p:spPr>
      </p:pic>
    </p:spTree>
    <p:extLst>
      <p:ext uri="{BB962C8B-B14F-4D97-AF65-F5344CB8AC3E}">
        <p14:creationId xmlns:p14="http://schemas.microsoft.com/office/powerpoint/2010/main" val="15307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8</a:t>
            </a:fld>
            <a:endParaRPr lang="en-US"/>
          </a:p>
        </p:txBody>
      </p:sp>
      <p:sp>
        <p:nvSpPr>
          <p:cNvPr id="6" name="Text Placeholder 5"/>
          <p:cNvSpPr>
            <a:spLocks noGrp="1"/>
          </p:cNvSpPr>
          <p:nvPr>
            <p:ph type="body" sz="quarter" idx="12"/>
          </p:nvPr>
        </p:nvSpPr>
        <p:spPr/>
        <p:txBody>
          <a:bodyPr/>
          <a:lstStyle/>
          <a:p>
            <a:r>
              <a:rPr lang="en-US" dirty="0"/>
              <a:t>The accelerated time model.</a:t>
            </a:r>
          </a:p>
        </p:txBody>
      </p:sp>
      <p:pic>
        <p:nvPicPr>
          <p:cNvPr id="3" name="Picture 2">
            <a:extLst>
              <a:ext uri="{FF2B5EF4-FFF2-40B4-BE49-F238E27FC236}">
                <a16:creationId xmlns:a16="http://schemas.microsoft.com/office/drawing/2014/main" id="{7FB5DC25-9B64-44D4-8371-9AAF45FE729C}"/>
              </a:ext>
            </a:extLst>
          </p:cNvPr>
          <p:cNvPicPr>
            <a:picLocks noChangeAspect="1"/>
          </p:cNvPicPr>
          <p:nvPr/>
        </p:nvPicPr>
        <p:blipFill>
          <a:blip r:embed="rId2"/>
          <a:stretch>
            <a:fillRect/>
          </a:stretch>
        </p:blipFill>
        <p:spPr>
          <a:xfrm>
            <a:off x="452952" y="2229000"/>
            <a:ext cx="8238095" cy="2400000"/>
          </a:xfrm>
          <a:prstGeom prst="rect">
            <a:avLst/>
          </a:prstGeom>
        </p:spPr>
      </p:pic>
    </p:spTree>
    <p:extLst>
      <p:ext uri="{BB962C8B-B14F-4D97-AF65-F5344CB8AC3E}">
        <p14:creationId xmlns:p14="http://schemas.microsoft.com/office/powerpoint/2010/main" val="42607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exponential distribution</a:t>
            </a:r>
          </a:p>
        </p:txBody>
      </p:sp>
      <p:sp>
        <p:nvSpPr>
          <p:cNvPr id="4" name="Footer Placeholder 3"/>
          <p:cNvSpPr>
            <a:spLocks noGrp="1"/>
          </p:cNvSpPr>
          <p:nvPr>
            <p:ph type="ftr" sz="quarter" idx="10"/>
          </p:nvPr>
        </p:nvSpPr>
        <p:spPr/>
        <p:txBody>
          <a:bodyPr/>
          <a:lstStyle/>
          <a:p>
            <a:pPr>
              <a:defRPr/>
            </a:pPr>
            <a:r>
              <a:rPr lang="en-US" altLang="en-US" dirty="0"/>
              <a:t>©2018 Steve Simon    http://TheAnalysisFactor.com</a:t>
            </a:r>
          </a:p>
        </p:txBody>
      </p:sp>
      <p:sp>
        <p:nvSpPr>
          <p:cNvPr id="5" name="Slide Number Placeholder 4"/>
          <p:cNvSpPr>
            <a:spLocks noGrp="1"/>
          </p:cNvSpPr>
          <p:nvPr>
            <p:ph type="sldNum" sz="quarter" idx="11"/>
          </p:nvPr>
        </p:nvSpPr>
        <p:spPr/>
        <p:txBody>
          <a:bodyPr/>
          <a:lstStyle/>
          <a:p>
            <a:pPr>
              <a:defRPr/>
            </a:pPr>
            <a:endParaRPr lang="en-US"/>
          </a:p>
          <a:p>
            <a:pPr>
              <a:defRPr/>
            </a:pPr>
            <a:fld id="{E9A8CBA3-AA2B-46A6-BFA3-DCEBEAAB3F0A}" type="slidenum">
              <a:rPr lang="en-US" smtClean="0"/>
              <a:pPr>
                <a:defRPr/>
              </a:pPr>
              <a:t>9</a:t>
            </a:fld>
            <a:endParaRPr lang="en-US"/>
          </a:p>
        </p:txBody>
      </p:sp>
      <p:sp>
        <p:nvSpPr>
          <p:cNvPr id="6" name="Text Placeholder 5"/>
          <p:cNvSpPr>
            <a:spLocks noGrp="1"/>
          </p:cNvSpPr>
          <p:nvPr>
            <p:ph type="body" sz="quarter" idx="12"/>
          </p:nvPr>
        </p:nvSpPr>
        <p:spPr/>
        <p:txBody>
          <a:bodyPr/>
          <a:lstStyle/>
          <a:p>
            <a:r>
              <a:rPr lang="en-US" dirty="0"/>
              <a:t>Comparison of percentiles.</a:t>
            </a:r>
          </a:p>
        </p:txBody>
      </p:sp>
      <p:pic>
        <p:nvPicPr>
          <p:cNvPr id="7" name="Picture 6">
            <a:extLst>
              <a:ext uri="{FF2B5EF4-FFF2-40B4-BE49-F238E27FC236}">
                <a16:creationId xmlns:a16="http://schemas.microsoft.com/office/drawing/2014/main" id="{5A261DE1-0A62-4558-AE06-CA7E79F61B8E}"/>
              </a:ext>
            </a:extLst>
          </p:cNvPr>
          <p:cNvPicPr>
            <a:picLocks noChangeAspect="1"/>
          </p:cNvPicPr>
          <p:nvPr/>
        </p:nvPicPr>
        <p:blipFill>
          <a:blip r:embed="rId2"/>
          <a:stretch>
            <a:fillRect/>
          </a:stretch>
        </p:blipFill>
        <p:spPr>
          <a:xfrm>
            <a:off x="457714" y="2343638"/>
            <a:ext cx="8228571" cy="2600000"/>
          </a:xfrm>
          <a:prstGeom prst="rect">
            <a:avLst/>
          </a:prstGeom>
        </p:spPr>
      </p:pic>
    </p:spTree>
    <p:extLst>
      <p:ext uri="{BB962C8B-B14F-4D97-AF65-F5344CB8AC3E}">
        <p14:creationId xmlns:p14="http://schemas.microsoft.com/office/powerpoint/2010/main" val="3092994078"/>
      </p:ext>
    </p:extLst>
  </p:cSld>
  <p:clrMapOvr>
    <a:masterClrMapping/>
  </p:clrMapOvr>
</p:sld>
</file>

<file path=ppt/theme/theme1.xml><?xml version="1.0" encoding="utf-8"?>
<a:theme xmlns:a="http://schemas.openxmlformats.org/drawingml/2006/main" name="4_Default Design">
  <a:themeElements>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fontScheme name="4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33CC"/>
        </a:dk1>
        <a:lt1>
          <a:srgbClr val="FFFFFF"/>
        </a:lt1>
        <a:dk2>
          <a:srgbClr val="000000"/>
        </a:dk2>
        <a:lt2>
          <a:srgbClr val="808080"/>
        </a:lt2>
        <a:accent1>
          <a:srgbClr val="BBE0E3"/>
        </a:accent1>
        <a:accent2>
          <a:srgbClr val="333399"/>
        </a:accent2>
        <a:accent3>
          <a:srgbClr val="FFFFFF"/>
        </a:accent3>
        <a:accent4>
          <a:srgbClr val="002AAE"/>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4">
        <a:dk1>
          <a:srgbClr val="0066FF"/>
        </a:dk1>
        <a:lt1>
          <a:srgbClr val="FFFFFF"/>
        </a:lt1>
        <a:dk2>
          <a:srgbClr val="000000"/>
        </a:dk2>
        <a:lt2>
          <a:srgbClr val="808080"/>
        </a:lt2>
        <a:accent1>
          <a:srgbClr val="BBE0E3"/>
        </a:accent1>
        <a:accent2>
          <a:srgbClr val="333399"/>
        </a:accent2>
        <a:accent3>
          <a:srgbClr val="FFFFFF"/>
        </a:accent3>
        <a:accent4>
          <a:srgbClr val="0056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Default Design 15">
    <a:dk1>
      <a:srgbClr val="2361A1"/>
    </a:dk1>
    <a:lt1>
      <a:srgbClr val="FFFFFF"/>
    </a:lt1>
    <a:dk2>
      <a:srgbClr val="000000"/>
    </a:dk2>
    <a:lt2>
      <a:srgbClr val="808080"/>
    </a:lt2>
    <a:accent1>
      <a:srgbClr val="BBE0E3"/>
    </a:accent1>
    <a:accent2>
      <a:srgbClr val="333399"/>
    </a:accent2>
    <a:accent3>
      <a:srgbClr val="FFFFFF"/>
    </a:accent3>
    <a:accent4>
      <a:srgbClr val="1C5289"/>
    </a:accent4>
    <a:accent5>
      <a:srgbClr val="DAEDEF"/>
    </a:accent5>
    <a:accent6>
      <a:srgbClr val="2D2D8A"/>
    </a:accent6>
    <a:hlink>
      <a:srgbClr val="009999"/>
    </a:hlink>
    <a:folHlink>
      <a:srgbClr val="A2B525"/>
    </a:folHlink>
  </a:clrScheme>
</a:themeOverride>
</file>

<file path=docProps/app.xml><?xml version="1.0" encoding="utf-8"?>
<Properties xmlns="http://schemas.openxmlformats.org/officeDocument/2006/extended-properties" xmlns:vt="http://schemas.openxmlformats.org/officeDocument/2006/docPropsVTypes">
  <Template/>
  <TotalTime>35310</TotalTime>
  <Words>674</Words>
  <Application>Microsoft Office PowerPoint</Application>
  <PresentationFormat>On-screen Show (4:3)</PresentationFormat>
  <Paragraphs>152</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4_Default Design</vt:lpstr>
      <vt:lpstr>  Parametric survival models</vt:lpstr>
      <vt:lpstr>Abstract</vt:lpstr>
      <vt:lpstr>The exponential distribution</vt:lpstr>
      <vt:lpstr>Survival curve for the “standard” exponential</vt:lpstr>
      <vt:lpstr>The exponential distribution</vt:lpstr>
      <vt:lpstr>Survival curve for θ=2</vt:lpstr>
      <vt:lpstr>Survival curve for θ=0.5</vt:lpstr>
      <vt:lpstr>The exponential distribution</vt:lpstr>
      <vt:lpstr>The exponential distribution</vt:lpstr>
      <vt:lpstr>The exponential distribution</vt:lpstr>
      <vt:lpstr>Survival curves (no covariates)</vt:lpstr>
      <vt:lpstr>Cumulative hazards (no covariates)</vt:lpstr>
      <vt:lpstr>The exponential distribution</vt:lpstr>
      <vt:lpstr>Interpreting the coefficients</vt:lpstr>
      <vt:lpstr>Interpreting the coefficients</vt:lpstr>
      <vt:lpstr>Interpreting the coefficients</vt:lpstr>
      <vt:lpstr>The exponential distribution</vt:lpstr>
      <vt:lpstr>The Weibull distribution</vt:lpstr>
      <vt:lpstr>The Weibull distribution (k=2)</vt:lpstr>
      <vt:lpstr>The Weibull distribution (k=0.5)</vt:lpstr>
      <vt:lpstr>The Weibull distribution</vt:lpstr>
      <vt:lpstr>The Weibull distribution (θ=2)</vt:lpstr>
      <vt:lpstr>The Weibull distribution (θ=0.5)</vt:lpstr>
      <vt:lpstr>First, fit a null Weibull model</vt:lpstr>
      <vt:lpstr>First, fit a null Weibull model</vt:lpstr>
      <vt:lpstr>The Weibull model</vt:lpstr>
      <vt:lpstr>Interpreting the coefficients</vt:lpstr>
      <vt:lpstr>Conclusion</vt:lpstr>
    </vt:vector>
  </TitlesOfParts>
  <Company>The Analysis Factor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Repeated Measures Data</dc:title>
  <dc:creator>Karen Grace-Martin</dc:creator>
  <cp:lastModifiedBy>Simon, Stephen D.</cp:lastModifiedBy>
  <cp:revision>411</cp:revision>
  <dcterms:created xsi:type="dcterms:W3CDTF">2011-03-02T17:54:20Z</dcterms:created>
  <dcterms:modified xsi:type="dcterms:W3CDTF">2018-10-16T13:54:28Z</dcterms:modified>
</cp:coreProperties>
</file>