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0" d="100"/>
          <a:sy n="100" d="100"/>
        </p:scale>
        <p:origin x="90" y="27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209801"/>
            <a:ext cx="7772400" cy="1470025"/>
          </a:xfrm>
        </p:spPr>
        <p:txBody>
          <a:bodyPr>
            <a:normAutofit/>
          </a:bodyPr>
          <a:lstStyle>
            <a:lvl1pPr>
              <a:defRPr sz="2800" b="1" baseline="0">
                <a:solidFill>
                  <a:srgbClr val="E87427"/>
                </a:solidFill>
                <a:latin typeface="+mn-lt"/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629400" y="5257800"/>
            <a:ext cx="1828800" cy="55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tx1"/>
                </a:solidFill>
              </a:rPr>
              <a:t>Steve Simon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" t="26072" r="71833" b="28687"/>
          <a:stretch/>
        </p:blipFill>
        <p:spPr>
          <a:xfrm>
            <a:off x="4200700" y="1600201"/>
            <a:ext cx="742603" cy="76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5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4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77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2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1143000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rgbClr val="E87427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46611"/>
            <a:ext cx="8534400" cy="4876800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800"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1" y="634256"/>
            <a:ext cx="426363" cy="45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4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8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3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6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6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0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6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4639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1"/>
            <a:ext cx="853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3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Parametric survival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/>
            </a:r>
            <a:br/>
            <a:r>
              <a:t/>
            </a:r>
            <a:br/>
            <a:r>
              <a:rPr/>
              <a:t>Steve Simon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Mathematical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𝐼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groupChr>
                    <m:groupChrPr>
                      <m:chr m:val="̂"/>
                      <m:pos m:val="top"/>
                      <m:vertJc m:val="bot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groupChr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e>
                  </m:groupChr>
                  <m:r>
                    <a:rPr>
                      <a:latin typeface="Cambria Math" panose="02040503050406030204" pitchFamily="18" charset="0"/>
                    </a:rPr>
                    <m:t>)=(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</m:t>
                  </m:r>
                  <m:bar>
                    <m:barPr>
                      <m:pos m:val="top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barPr>
                    <m:e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e>
                  </m:ba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bar>
                            <m:barPr>
                              <m:pos m:val="top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bar>
                        </m:e>
                      </m:d>
                    </m:sup>
                  </m:sSup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=(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</m:t>
                  </m:r>
                  <m:bar>
                    <m:barPr>
                      <m:pos m:val="top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barPr>
                    <m:e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e>
                  </m:ba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  <m:bar>
                            <m:barPr>
                              <m:pos m:val="top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bar>
                        </m:den>
                      </m:f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Standard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The standard error of the maximum likelihood estimate is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f>
                    <m:f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ad>
                        <m:ra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groupChr>
                            <m:groupChrPr>
                              <m:chr m:val="̂"/>
                              <m:pos m:val="top"/>
                              <m:vertJc m:val="bot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groupChr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den>
                  </m:f>
                </m:oMath>
              </m:oMathPara>
            </a14:m>
            <a:endParaRPr/>
          </a:p>
          <a:p>
            <a:pPr marL="0" lvl="0" indent="0">
              <a:buNone/>
            </a:pPr>
            <a:r>
              <a:rPr/>
              <a:t>which is simply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f>
                    <m:f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ad>
                        <m:ra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</m:den>
                  </m:f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Null calculations</a:t>
            </a:r>
          </a:p>
        </p:txBody>
      </p:sp>
      <p:pic>
        <p:nvPicPr>
          <p:cNvPr id="3" name="Picture 1" descr="ppt5a_files/figure-pptx/null-calculation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Parametric model with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Now let’s fit a model with gender as an independent variable. The survival curve is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𝑆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𝑡</m:t>
                  </m:r>
                  <m:r>
                    <a:rPr>
                      <a:latin typeface="Cambria Math" panose="02040503050406030204" pitchFamily="18" charset="0"/>
                    </a:rPr>
                    <m:t>)=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sup>
                  </m:sSup>
                </m:oMath>
              </m:oMathPara>
            </a14:m>
            <a:endParaRPr/>
          </a:p>
          <a:p>
            <a:pPr marL="0" lvl="0" indent="0">
              <a:buNone/>
            </a:pPr>
            <a:r>
              <a:rPr/>
              <a:t>for males and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𝑆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𝑡</m:t>
                  </m:r>
                  <m:r>
                    <a:rPr>
                      <a:latin typeface="Cambria Math" panose="02040503050406030204" pitchFamily="18" charset="0"/>
                    </a:rPr>
                    <m:t>)=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sup>
                  </m:sSup>
                </m:oMath>
              </m:oMathPara>
            </a14:m>
            <a:endParaRPr/>
          </a:p>
          <a:p>
            <a:pPr marL="0" lvl="0" indent="0">
              <a:buNone/>
            </a:pPr>
            <a:r>
              <a:rPr/>
              <a:t>for females.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Parametric model with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The density functions for males and females are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𝑓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𝑡</m:t>
                  </m:r>
                  <m:r>
                    <a:rPr>
                      <a:latin typeface="Cambria Math" panose="02040503050406030204" pitchFamily="18" charset="0"/>
                    </a:rPr>
                    <m:t>)=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den>
                  </m:f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sup>
                  </m:sSup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𝑓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𝑡</m:t>
                  </m:r>
                  <m:r>
                    <a:rPr>
                      <a:latin typeface="Cambria Math" panose="02040503050406030204" pitchFamily="18" charset="0"/>
                    </a:rPr>
                    <m:t>)=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den>
                  </m:f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sup>
                  </m:sSup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Parametric model with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The likelihood for any parametric regression model is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𝐿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𝛽</m:t>
                  </m:r>
                  <m:r>
                    <a:rPr>
                      <a:latin typeface="Cambria Math" panose="02040503050406030204" pitchFamily="18" charset="0"/>
                    </a:rPr>
                    <m:t>)=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𝛱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𝑓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𝑆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sup>
                  </m:sSup>
                </m:oMath>
              </m:oMathPara>
            </a14:m>
            <a:endParaRPr/>
          </a:p>
          <a:p>
            <a:pPr marL="0" lvl="0" indent="0">
              <a:buNone/>
            </a:pPr>
            <a:r>
              <a:rPr/>
              <a:t>For this particular model, partition the observations into four sets: female censored (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𝐹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rPr/>
              <a:t>), female deaths (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𝐹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rPr/>
              <a:t>), male censored (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𝑀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rPr/>
              <a:t>), and male deaths (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𝑀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rPr/>
              <a:t>), with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rPr/>
              <a:t>,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rPr/>
              <a:t>,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𝑚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rPr/>
              <a:t>, and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𝑚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rPr/>
              <a:t> observations in each group.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Parametric model with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Then the likelihood becomes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𝐿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𝛱</m:t>
                      </m:r>
                    </m:e>
                    <m: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𝛱</m:t>
                      </m:r>
                    </m:e>
                    <m: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𝛱</m:t>
                      </m:r>
                    </m:e>
                    <m: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𝛱</m:t>
                      </m:r>
                    </m:e>
                    <m: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sub>
                  </m:sSub>
                </m:oMath>
              </m:oMathPara>
            </a14:m>
            <a:endParaRPr/>
          </a:p>
          <a:p>
            <a:pPr marL="0" lvl="0" indent="0">
              <a:buNone/>
            </a:pPr>
            <a:r>
              <a:rPr/>
              <a:t>where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𝛱</m:t>
                      </m:r>
                    </m:e>
                    <m: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𝛱</m:t>
                      </m:r>
                    </m:e>
                    <m: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sub>
                  </m:sSub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sup>
                  </m:sSup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𝛱</m:t>
                      </m:r>
                    </m:e>
                    <m: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𝛱</m:t>
                      </m:r>
                    </m:e>
                    <m: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sub>
                  </m:sSub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den>
                  </m:f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sup>
                  </m:sSup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𝛱</m:t>
                      </m:r>
                    </m:e>
                    <m: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𝛱</m:t>
                      </m:r>
                    </m:e>
                    <m: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sub>
                  </m:sSub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sup>
                  </m:sSup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𝛱</m:t>
                      </m:r>
                    </m:e>
                    <m: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𝛱</m:t>
                      </m:r>
                    </m:e>
                    <m: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sub>
                  </m:sSub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den>
                  </m:f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sup>
                  </m:sSup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Parametric model with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𝐿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den>
                  </m:f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ba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ba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sup>
                  </m:sSup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Parametric model with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Take the log of both sides to get a log likelihood.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𝑙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𝛽</m:t>
                  </m:r>
                  <m:r>
                    <a:rPr>
                      <a:latin typeface="Cambria Math" panose="02040503050406030204" pitchFamily="18" charset="0"/>
                    </a:rPr>
                    <m:t>0,</m:t>
                  </m:r>
                  <m:r>
                    <a:rPr>
                      <a:latin typeface="Cambria Math" panose="02040503050406030204" pitchFamily="18" charset="0"/>
                    </a:rPr>
                    <m:t>𝛽</m:t>
                  </m:r>
                  <m:r>
                    <a:rPr>
                      <a:latin typeface="Cambria Math" panose="02040503050406030204" pitchFamily="18" charset="0"/>
                    </a:rPr>
                    <m:t>1)=−(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𝑚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−(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bar>
                        <m:barPr>
                          <m:pos m:val="to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ba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𝐹</m:t>
                      </m:r>
                    </m:sub>
                  </m:sSub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−(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𝑚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𝑚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bar>
                        <m:barPr>
                          <m:pos m:val="to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ba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𝑀</m:t>
                      </m:r>
                    </m:sub>
                  </m:sSub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sup>
                  </m:sSup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Parametric model with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To find the maximum, take the two partial derivates and set them equal to zero.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f>
                    <m:f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den>
                  </m:f>
                  <m:r>
                    <a:rPr>
                      <a:latin typeface="Cambria Math" panose="02040503050406030204" pitchFamily="18" charset="0"/>
                    </a:rPr>
                    <m:t>=−(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𝑚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)+(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bar>
                        <m:barPr>
                          <m:pos m:val="to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ba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𝐹</m:t>
                      </m:r>
                    </m:sub>
                  </m:sSub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+(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𝑚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𝑚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bar>
                        <m:barPr>
                          <m:pos m:val="to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ba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𝑀</m:t>
                      </m:r>
                    </m:sub>
                  </m:sSub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=0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f>
                    <m:f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den>
                  </m:f>
                  <m:r>
                    <a:rPr>
                      <a:latin typeface="Cambria Math" panose="02040503050406030204" pitchFamily="18" charset="0"/>
                    </a:rPr>
                    <m:t>=−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bar>
                        <m:barPr>
                          <m:pos m:val="to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ba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𝐹</m:t>
                      </m:r>
                    </m:sub>
                  </m:sSub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=0</m:t>
                  </m:r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Supplemental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This presentation provides some interesting supplemental material for the module 5 lecture.</a:t>
            </a:r>
          </a:p>
          <a:p>
            <a:pPr marL="0" lvl="0" indent="0">
              <a:buNone/>
            </a:pPr>
            <a:r>
              <a:rPr/>
              <a:t>Here’s a quick review of the likelihood ratio test, as it applies to the exponential accelerated time model.</a:t>
            </a:r>
          </a:p>
          <a:p>
            <a:pPr marL="0" lvl="0" indent="0">
              <a:buNone/>
            </a:pPr>
            <a:r>
              <a:rPr/>
              <a:t>First, let’s fit a null model.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Parametric model with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The solution to these two equations is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groupChr>
                        <m:groupChrPr>
                          <m:chr m:val="̂"/>
                          <m:pos m:val="top"/>
                          <m:vertJc m:val="bot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groupCh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𝑙𝑜𝑔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num>
                    <m:den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den>
                  </m:f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bar>
                        <m:barPr>
                          <m:pos m:val="to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ba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𝑀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groupChr>
                        <m:groupChrPr>
                          <m:chr m:val="̂"/>
                          <m:pos m:val="top"/>
                          <m:vertJc m:val="bot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groupCh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𝑙𝑜𝑔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num>
                    <m:den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den>
                  </m:f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bar>
                        <m:barPr>
                          <m:pos m:val="to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ba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𝐹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num>
                    <m:den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den>
                  </m:f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bar>
                        <m:barPr>
                          <m:pos m:val="to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ba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𝑀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Parametric model with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##           term   estimate std.error statistic
## 1  (Intercept)  2.3175792 0.1889822 12.263476
## 2 genderFemale -0.6016208 0.2814117 -2.137867
##        p.value  conf.low   conf.high
## 1 1.422631e-34  1.947181  2.68797756
## 2 3.252753e-02 -1.153178 -0.05006402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Calculate the parameters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m0 = 37, m1 = 28, f0 = 12, f1 = 23</a:t>
            </a:r>
          </a:p>
          <a:p>
            <a:pPr marL="0" lvl="0" indent="0">
              <a:buNone/>
            </a:pP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bar>
                      <m:barPr>
                        <m:pos m:val="top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ba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𝑀</m:t>
                    </m:r>
                  </m:sub>
                </m:sSub>
              </m:oMath>
            </a14:m>
            <a:r>
              <a:rPr/>
              <a:t> = 4.37,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bar>
                      <m:barPr>
                        <m:pos m:val="top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ba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𝐹</m:t>
                    </m:r>
                  </m:sub>
                </m:sSub>
              </m:oMath>
            </a14:m>
            <a:r>
              <a:rPr/>
              <a:t> = 3.66,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Parametric model with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You can calculate the likelihoods yourself.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𝐿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𝛽</m:t>
                  </m:r>
                  <m:r>
                    <a:rPr>
                      <a:latin typeface="Cambria Math" panose="02040503050406030204" pitchFamily="18" charset="0"/>
                    </a:rPr>
                    <m:t>)=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𝛱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𝑓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</m:t>
                  </m:r>
                  <m:r>
                    <a:rPr>
                      <a:latin typeface="Cambria Math" panose="02040503050406030204" pitchFamily="18" charset="0"/>
                    </a:rPr>
                    <m:t>𝛽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𝑆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</m:t>
                  </m:r>
                  <m:r>
                    <a:rPr>
                      <a:latin typeface="Cambria Math" panose="02040503050406030204" pitchFamily="18" charset="0"/>
                    </a:rPr>
                    <m:t>𝛽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sup>
                  </m:sSup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Draw the likelihood surface</a:t>
            </a:r>
          </a:p>
        </p:txBody>
      </p:sp>
      <p:pic>
        <p:nvPicPr>
          <p:cNvPr id="3" name="Picture 1" descr="ppt5a_files/figure-pptx/surfac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Draw contour plot.</a:t>
            </a:r>
          </a:p>
        </p:txBody>
      </p:sp>
      <p:pic>
        <p:nvPicPr>
          <p:cNvPr id="3" name="Picture 1" descr="ppt5a_files/figure-pptx/contour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Some summary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The intercept in the null model is 2.09. That implies an overall hazard function of exp(2.09) = 8.08. There are 51 deaths and 49 censored observations. The average time of all patients (ignoring censoring) is 4.122.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Mathematical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How do you arrive at this mathematically. For the null model, the density is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𝑓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𝑡</m:t>
                  </m:r>
                  <m:r>
                    <a:rPr>
                      <a:latin typeface="Cambria Math" panose="02040503050406030204" pitchFamily="18" charset="0"/>
                    </a:rPr>
                    <m:t>)=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den>
                  </m:f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sup>
                  </m:sSup>
                </m:oMath>
              </m:oMathPara>
            </a14:m>
            <a:endParaRPr/>
          </a:p>
          <a:p>
            <a:pPr marL="0" lvl="0" indent="0">
              <a:buNone/>
            </a:pPr>
            <a:r>
              <a:rPr/>
              <a:t>and the survival curve is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𝑆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𝑡</m:t>
                  </m:r>
                  <m:r>
                    <a:rPr>
                      <a:latin typeface="Cambria Math" panose="02040503050406030204" pitchFamily="18" charset="0"/>
                    </a:rPr>
                    <m:t>)=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sup>
                  </m:sSup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Mathematical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The likelihood for any parametric regression model is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𝐿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r>
                    <a:rPr>
                      <a:latin typeface="Cambria Math" panose="02040503050406030204" pitchFamily="18" charset="0"/>
                    </a:rPr>
                    <m:t>𝛽</m:t>
                  </m:r>
                  <m:r>
                    <a:rPr>
                      <a:latin typeface="Cambria Math" panose="02040503050406030204" pitchFamily="18" charset="0"/>
                    </a:rPr>
                    <m:t>)=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𝛱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𝑓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𝑆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sup>
                  </m:sSup>
                </m:oMath>
              </m:oMathPara>
            </a14:m>
            <a:endParaRPr/>
          </a:p>
          <a:p>
            <a:pPr marL="0" lvl="0" indent="0">
              <a:buNone/>
            </a:pPr>
            <a:r>
              <a:rPr/>
              <a:t>Note that for deaths, you use the density, but for censored observations, you use the survival function, which can be thought of as the “average” density from time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a14:m>
            <a:r>
              <a:rPr/>
              <a:t> to infinity.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Mathematical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Let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rPr/>
              <a:t> reprensent the number of censored observations and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rPr/>
              <a:t> the number of deaths. Then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𝐿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𝛱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den>
                  </m:f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sup>
                  </m:sSup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𝛱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sup>
                  </m:sSup>
                </m:oMath>
              </m:oMathPara>
            </a14:m>
            <a:endParaRPr/>
          </a:p>
          <a:p>
            <a:pPr marL="0" lvl="0" indent="0">
              <a:buNone/>
            </a:pPr>
            <a:r>
              <a:rPr/>
              <a:t>Where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𝛱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rPr/>
              <a:t> represents the product across all deaths and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𝛱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rPr/>
              <a:t> represents the product across all censored observations. This simplifies to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𝐿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den>
                  </m:f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  <m:bar>
                        <m:barPr>
                          <m:pos m:val="to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bar>
                      <m:r>
                        <a:rPr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sup>
                  </m:sSup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Mathematical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The log likelihood is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𝑙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)=−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−(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</m:t>
                  </m:r>
                  <m:bar>
                    <m:barPr>
                      <m:pos m:val="top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barPr>
                    <m:e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e>
                  </m:ba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sup>
                  </m:sSup>
                </m:oMath>
              </m:oMathPara>
            </a14:m>
            <a:endParaRPr/>
          </a:p>
          <a:p>
            <a:pPr marL="0" lvl="0" indent="0">
              <a:buNone/>
            </a:pPr>
            <a:r>
              <a:rPr/>
              <a:t>To find the maximum, take the derivative and set it equal to zero.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f>
                    <m:f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den>
                  </m:f>
                  <m:r>
                    <a:rPr>
                      <a:latin typeface="Cambria Math" panose="02040503050406030204" pitchFamily="18" charset="0"/>
                    </a:rPr>
                    <m:t>=−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</m:t>
                  </m:r>
                  <m:bar>
                    <m:barPr>
                      <m:pos m:val="top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barPr>
                    <m:e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e>
                  </m:ba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=0</m:t>
                  </m:r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Mathematical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</m:t>
                  </m:r>
                  <m:bar>
                    <m:barPr>
                      <m:pos m:val="top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barPr>
                    <m:e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e>
                  </m:ba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groupChr>
                        <m:groupChrPr>
                          <m:chr m:val="̂"/>
                          <m:pos m:val="top"/>
                          <m:vertJc m:val="bot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groupCh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sSup>
                    <m:sSup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groupChr>
                        <m:groupChrPr>
                          <m:chr m:val="̂"/>
                          <m:pos m:val="top"/>
                          <m:vertJc m:val="bot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groupCh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num>
                    <m:den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den>
                  </m:f>
                  <m:bar>
                    <m:barPr>
                      <m:pos m:val="top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barPr>
                    <m:e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e>
                  </m:ba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groupChr>
                    <m:groupChrPr>
                      <m:chr m:val="̂"/>
                      <m:pos m:val="top"/>
                      <m:vertJc m:val="bot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groupChrPr>
                    <m:e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e>
                  </m:groupChr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𝑙𝑜𝑔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bar>
                        <m:barPr>
                          <m:pos m:val="to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bar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rPr/>
              <a:t>For the WHAS100 data set, the estimate of </a:t>
            </a:r>
            <a14:m xmlns:a14="http://schemas.microsoft.com/office/drawing/2010/main">
              <m:oMath xmlns:m="http://schemas.openxmlformats.org/officeDocument/2006/math">
                <m:groupChr>
                  <m:groupChrPr>
                    <m:chr m:val="̂"/>
                    <m:pos m:val="top"/>
                    <m:vertJc m:val="bot"/>
                    <m:ctrlPr>
                      <a:rPr>
                        <a:latin typeface="Cambria Math" panose="02040503050406030204" pitchFamily="18" charset="0"/>
                      </a:rPr>
                    </m:ctrlPr>
                  </m:groupChrPr>
                  <m:e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e>
                </m:groupChr>
              </m:oMath>
            </a14:m>
            <a:r>
              <a:rPr/>
              <a:t> is</a:t>
            </a:r>
          </a:p>
          <a:p>
            <a:pPr marL="0" lvl="0" indent="0">
              <a:buNone/>
            </a:pPr>
            <a:r>
              <a:rPr/>
              <a:t>log(((49+51) / 51) 4.122) = 2.09.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Mathematical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The second derivative of the log likelihood is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f>
                    <m:f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fPr>
                    <m:num>
                      <m:sSup>
                        <m:s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>
                      <a:latin typeface="Cambria Math" panose="02040503050406030204" pitchFamily="18" charset="0"/>
                    </a:rPr>
                    <m:t>=−(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</m:t>
                  </m:r>
                  <m:bar>
                    <m:barPr>
                      <m:pos m:val="top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barPr>
                    <m:e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e>
                  </m:ba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sup>
                  </m:sSup>
                </m:oMath>
              </m:oMathPara>
            </a14:m>
            <a:endParaRPr/>
          </a:p>
          <a:p>
            <a:pPr marL="0" lvl="0" indent="0">
              <a:buNone/>
            </a:pPr>
            <a:r>
              <a:rPr/>
              <a:t>If you compute this negative of this second derivative at the maximum likelihood estimate, </a:t>
            </a:r>
            <a14:m xmlns:a14="http://schemas.microsoft.com/office/drawing/2010/main">
              <m:oMath xmlns:m="http://schemas.openxmlformats.org/officeDocument/2006/math">
                <m:groupChr>
                  <m:groupChrPr>
                    <m:chr m:val="̂"/>
                    <m:pos m:val="top"/>
                    <m:vertJc m:val="bot"/>
                    <m:ctrlPr>
                      <a:rPr>
                        <a:latin typeface="Cambria Math" panose="02040503050406030204" pitchFamily="18" charset="0"/>
                      </a:rPr>
                    </m:ctrlPr>
                  </m:groupChrPr>
                  <m:e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e>
                </m:groupChr>
              </m:oMath>
            </a14:m>
            <a:r>
              <a:rPr/>
              <a:t>, you get the information matrix.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SA-PPT-Wid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p" id="{247F27A1-2FCD-454C-9032-94458349FEF7}" vid="{FB4BBDDB-A2BB-4253-B266-576436B267D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template5</Template>
  <TotalTime>0</TotalTime>
  <Words>373</Words>
  <Application>Microsoft Office PowerPoint</Application>
  <PresentationFormat>On-screen Show (4:3)</PresentationFormat>
  <Paragraphs>92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Courier</vt:lpstr>
      <vt:lpstr>COSA-PPT-Wide-Template</vt:lpstr>
      <vt:lpstr>Parametric survival models</vt:lpstr>
      <vt:lpstr>Supplemental material</vt:lpstr>
      <vt:lpstr>Some summary statistics</vt:lpstr>
      <vt:lpstr>Mathematical details</vt:lpstr>
      <vt:lpstr>Mathematical details</vt:lpstr>
      <vt:lpstr>Mathematical details</vt:lpstr>
      <vt:lpstr>Mathematical details</vt:lpstr>
      <vt:lpstr>Mathematical details</vt:lpstr>
      <vt:lpstr>Mathematical details</vt:lpstr>
      <vt:lpstr>Mathematical details</vt:lpstr>
      <vt:lpstr>Standard error</vt:lpstr>
      <vt:lpstr>Null calculations</vt:lpstr>
      <vt:lpstr>Parametric model with gender</vt:lpstr>
      <vt:lpstr>Parametric model with gender</vt:lpstr>
      <vt:lpstr>Parametric model with gender</vt:lpstr>
      <vt:lpstr>Parametric model with gender</vt:lpstr>
      <vt:lpstr>Parametric model with gender</vt:lpstr>
      <vt:lpstr>Parametric model with gender</vt:lpstr>
      <vt:lpstr>Parametric model with gender</vt:lpstr>
      <vt:lpstr>Parametric model with gender</vt:lpstr>
      <vt:lpstr>Parametric model with gender</vt:lpstr>
      <vt:lpstr>Calculate the parameters yourself</vt:lpstr>
      <vt:lpstr>Parametric model with gender</vt:lpstr>
      <vt:lpstr>Draw the likelihood surface</vt:lpstr>
      <vt:lpstr>Draw contour plot.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Parametric survival models</dc:title>
  <dc:creator>Steve Simon</dc:creator>
  <cp:keywords/>
  <cp:lastModifiedBy>Simon, Stephen D.</cp:lastModifiedBy>
  <cp:revision>1</cp:revision>
  <dcterms:created xsi:type="dcterms:W3CDTF">2018-10-16T15:40:44Z</dcterms:created>
  <dcterms:modified xsi:type="dcterms:W3CDTF">2018-10-16T15:42:05Z</dcterms:modified>
</cp:coreProperties>
</file>