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8" Type="http://schemas.openxmlformats.org/officeDocument/2006/relationships/viewProps" Target="viewProps.xml" /><Relationship Id="rId2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Parametric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Mathematical</a:t>
            </a:r>
            <a:r>
              <a:rPr/>
              <a:t> </a:t>
            </a:r>
            <a:r>
              <a:rPr/>
              <a:t>details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I</m:t>
                    </m:r>
                    <m:r>
                      <m:t>(</m:t>
                    </m:r>
                    <m:groupChr>
                      <m:groupChrPr>
                        <m:chr m:val="̂"/>
                        <m:pos m:val="top"/>
                        <m:vertJc m:val="bot"/>
                      </m:groupChrPr>
                      <m:e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</m:e>
                    </m:groupChr>
                    <m:r>
                      <m:t>)</m:t>
                    </m:r>
                    <m:r>
                      <m:t>=</m:t>
                    </m:r>
                    <m:r>
                      <m:t>(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)</m:t>
                    </m:r>
                    <m:bar>
                      <m:barPr>
                        <m:pos m:val="top"/>
                      </m:barPr>
                      <m:e>
                        <m:r>
                          <m:t>t</m:t>
                        </m:r>
                      </m:e>
                    </m:bar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r>
                          <m:t>l</m:t>
                        </m:r>
                        <m:r>
                          <m:t>o</m:t>
                        </m:r>
                        <m:r>
                          <m:t>g</m:t>
                        </m:r>
                        <m:d>
                          <m:dPr>
                            <m:begChr m:val="("/>
                            <m:endChr m:val=")"/>
                            <m:grow/>
                          </m:dPr>
                          <m:e>
                            <m:f>
                              <m:fPr>
                                <m:type m:val="bar"/>
                              </m:fPr>
                              <m:num>
                                <m:sSub>
                                  <m:e>
                                    <m:r>
                                      <m:t>n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t>+</m:t>
                                </m:r>
                                <m:sSub>
                                  <m:e>
                                    <m:r>
                                      <m:t>n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e>
                                    <m:r>
                                      <m:t>n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bar>
                              <m:barPr>
                                <m:pos m:val="top"/>
                              </m:barPr>
                              <m:e>
                                <m:r>
                                  <m:t>t</m:t>
                                </m:r>
                              </m:e>
                            </m:bar>
                          </m:e>
                        </m:d>
                      </m:sup>
                    </m:sSup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=</m:t>
                    </m:r>
                    <m:r>
                      <m:t>(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)</m:t>
                    </m:r>
                    <m:bar>
                      <m:barPr>
                        <m:pos m:val="top"/>
                      </m:barPr>
                      <m:e>
                        <m:r>
                          <m:t>t</m:t>
                        </m:r>
                      </m:e>
                    </m:bar>
                    <m:d>
                      <m:dPr>
                        <m:begChr m:val="("/>
                        <m:endChr m:val=")"/>
                        <m:grow/>
                      </m:dPr>
                      <m:e>
                        <m:f>
                          <m:fPr>
                            <m:type m:val="bar"/>
                          </m:fPr>
                          <m:num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m:t>(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  <m:r>
                              <m:t>+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)</m:t>
                            </m:r>
                            <m:bar>
                              <m:barPr>
                                <m:pos m:val="top"/>
                              </m:barPr>
                              <m:e>
                                <m:r>
                                  <m:t>t</m:t>
                                </m:r>
                              </m:e>
                            </m:bar>
                          </m:den>
                        </m:f>
                      </m:e>
                    </m:d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Standard</a:t>
            </a:r>
            <a:r>
              <a:rPr/>
              <a:t> </a:t>
            </a:r>
            <a:r>
              <a:rPr/>
              <a:t>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standard error of the maximum likelihood estimate is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ad>
                          <m:radPr>
                            <m:degHide m:val="1"/>
                          </m:radPr>
                          <m:deg/>
                          <m:e>
                            <m:r>
                              <m:t>I</m:t>
                            </m:r>
                            <m:r>
                              <m:t>(</m:t>
                            </m:r>
                            <m:groupChr>
                              <m:groupChrPr>
                                <m:chr m:val="̂"/>
                                <m:pos m:val="top"/>
                                <m:vertJc m:val="bot"/>
                              </m:groupChrPr>
                              <m:e>
                                <m:sSub>
                                  <m:e>
                                    <m:r>
                                      <m:t>β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</m:e>
                            </m:groupChr>
                            <m:r>
                              <m:t>)</m:t>
                            </m:r>
                          </m:e>
                        </m:rad>
                      </m:den>
                    </m:f>
                  </m:oMath>
                </a14:m>
              </a:p>
              <a:p>
                <a:pPr lvl="0" marL="0" indent="0">
                  <a:buNone/>
                </a:pPr>
                <a:r>
                  <a:rPr/>
                  <a:t>which is simply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ad>
                          <m:radPr>
                            <m:degHide m:val="1"/>
                          </m:radPr>
                          <m:deg/>
                          <m:e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Null</a:t>
            </a:r>
            <a:r>
              <a:rPr/>
              <a:t> </a:t>
            </a:r>
            <a:r>
              <a:rPr/>
              <a:t>calculations</a:t>
            </a:r>
          </a:p>
        </p:txBody>
      </p:sp>
      <p:pic>
        <p:nvPicPr>
          <p:cNvPr descr="ppt5a_files/figure-pptx/null-calculation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600200"/>
            <a:ext cx="8140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Parametric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gender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Now let’s fit a model with gender as an independent variable. The survival curve is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S</m:t>
                    </m:r>
                    <m:r>
                      <m:t>(</m:t>
                    </m:r>
                    <m:r>
                      <m:t>t</m:t>
                    </m:r>
                    <m:r>
                      <m:t>)</m:t>
                    </m:r>
                    <m:r>
                      <m:t>=</m:t>
                    </m:r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r>
                          <m:t>t</m:t>
                        </m:r>
                        <m:r>
                          <m:t>/</m:t>
                        </m:r>
                        <m:sSup>
                          <m:e>
                            <m:r>
                              <m:t>e</m:t>
                            </m:r>
                          </m:e>
                          <m:sup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</m:sup>
                        </m:sSup>
                      </m:sup>
                    </m:sSup>
                  </m:oMath>
                </a14:m>
              </a:p>
              <a:p>
                <a:pPr lvl="0" marL="0" indent="0">
                  <a:buNone/>
                </a:pPr>
                <a:r>
                  <a:rPr/>
                  <a:t>for males and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S</m:t>
                    </m:r>
                    <m:r>
                      <m:t>(</m:t>
                    </m:r>
                    <m:r>
                      <m:t>t</m:t>
                    </m:r>
                    <m:r>
                      <m:t>)</m:t>
                    </m:r>
                    <m:r>
                      <m:t>=</m:t>
                    </m:r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r>
                          <m:t>t</m:t>
                        </m:r>
                        <m:r>
                          <m:t>/</m:t>
                        </m:r>
                        <m:sSup>
                          <m:e>
                            <m:r>
                              <m:t>e</m:t>
                            </m:r>
                          </m:e>
                          <m:sup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  <m:r>
                              <m:t>+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</m:sup>
                        </m:sSup>
                      </m:sup>
                    </m:sSup>
                  </m:oMath>
                </a14:m>
              </a:p>
              <a:p>
                <a:pPr lvl="0" marL="0" indent="0">
                  <a:buNone/>
                </a:pPr>
                <a:r>
                  <a:rPr/>
                  <a:t>for females.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Parametric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gender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density functions for males and females are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f</m:t>
                    </m:r>
                    <m:r>
                      <m:t>(</m:t>
                    </m:r>
                    <m:r>
                      <m:t>t</m:t>
                    </m:r>
                    <m:r>
                      <m:t>)</m:t>
                    </m:r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e</m:t>
                            </m:r>
                          </m:e>
                          <m:sup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</m:sup>
                        </m:sSup>
                      </m:den>
                    </m:f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r>
                          <m:t>t</m:t>
                        </m:r>
                        <m:r>
                          <m:t>/</m:t>
                        </m:r>
                        <m:sSup>
                          <m:e>
                            <m:r>
                              <m:t>e</m:t>
                            </m:r>
                          </m:e>
                          <m:sup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</m:sup>
                        </m:sSup>
                      </m:sup>
                    </m:sSup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f</m:t>
                    </m:r>
                    <m:r>
                      <m:t>(</m:t>
                    </m:r>
                    <m:r>
                      <m:t>t</m:t>
                    </m:r>
                    <m:r>
                      <m:t>)</m:t>
                    </m:r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e</m:t>
                            </m:r>
                          </m:e>
                          <m:sup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  <m:r>
                              <m:t>+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</m:sup>
                        </m:sSup>
                      </m:den>
                    </m:f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r>
                          <m:t>t</m:t>
                        </m:r>
                        <m:r>
                          <m:t>/</m:t>
                        </m:r>
                        <m:sSup>
                          <m:e>
                            <m:r>
                              <m:t>e</m:t>
                            </m:r>
                          </m:e>
                          <m:sup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  <m:r>
                              <m:t>+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</m:sup>
                        </m:sSup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Parametric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gender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likelihood for any parametric regression model is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L</m:t>
                    </m:r>
                    <m:r>
                      <m:t>(</m:t>
                    </m:r>
                    <m:r>
                      <m:t>β</m:t>
                    </m:r>
                    <m:r>
                      <m:t>)</m:t>
                    </m:r>
                    <m:r>
                      <m:t>=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f</m:t>
                    </m:r>
                    <m:r>
                      <m:t>(</m:t>
                    </m:r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sSup>
                      <m:e>
                        <m:r>
                          <m:t>)</m:t>
                        </m:r>
                      </m:e>
                      <m:sup>
                        <m:sSub>
                          <m:e>
                            <m:r>
                              <m:t>c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sup>
                    </m:sSup>
                    <m:r>
                      <m:t>S</m:t>
                    </m:r>
                    <m:r>
                      <m:t>(</m:t>
                    </m:r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sSup>
                      <m:e>
                        <m:r>
                          <m:t>)</m:t>
                        </m:r>
                      </m:e>
                      <m:sup>
                        <m:r>
                          <m:t>1</m:t>
                        </m:r>
                        <m:r>
                          <m:t>−</m:t>
                        </m:r>
                        <m:sSub>
                          <m:e>
                            <m:r>
                              <m:t>c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sup>
                    </m:sSup>
                  </m:oMath>
                </a14:m>
              </a:p>
              <a:p>
                <a:pPr lvl="0" marL="0" indent="0">
                  <a:buNone/>
                </a:pPr>
                <a:r>
                  <a:rPr/>
                  <a:t>For this particular model, partition the observations into four sets: female censored (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), female deaths (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), male censored (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), and male deaths (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), with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observations in each group.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Parametric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gender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Then the likelihood becomes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L</m:t>
                    </m:r>
                    <m:r>
                      <m:t>(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)</m:t>
                    </m:r>
                    <m:r>
                      <m:t>=</m:t>
                    </m:r>
                    <m:sSub>
                      <m:e>
                        <m:r>
                          <m:t>Π</m:t>
                        </m:r>
                      </m:e>
                      <m:sub>
                        <m:sSub>
                          <m:e>
                            <m:r>
                              <m:t>F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</m:sub>
                    </m:sSub>
                    <m:sSub>
                      <m:e>
                        <m:r>
                          <m:t>Π</m:t>
                        </m:r>
                      </m:e>
                      <m:sub>
                        <m:sSub>
                          <m:e>
                            <m:r>
                              <m:t>F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sub>
                    </m:sSub>
                    <m:sSub>
                      <m:e>
                        <m:r>
                          <m:t>Π</m:t>
                        </m:r>
                      </m:e>
                      <m:sub>
                        <m:sSub>
                          <m:e>
                            <m:r>
                              <m:t>M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</m:sub>
                    </m:sSub>
                    <m:sSub>
                      <m:e>
                        <m:r>
                          <m:t>Π</m:t>
                        </m:r>
                      </m:e>
                      <m:sub>
                        <m:sSub>
                          <m:e>
                            <m:r>
                              <m:t>M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sub>
                    </m:sSub>
                  </m:oMath>
                </a14:m>
              </a:p>
              <a:p>
                <a:pPr lvl="0" marL="0" indent="0">
                  <a:buNone/>
                </a:pPr>
                <a:r>
                  <a:rPr/>
                  <a:t>where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Π</m:t>
                        </m:r>
                      </m:e>
                      <m:sub>
                        <m:sSub>
                          <m:e>
                            <m:r>
                              <m:t>F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</m:sub>
                    </m:sSub>
                    <m:r>
                      <m:t>=</m:t>
                    </m:r>
                    <m:sSub>
                      <m:e>
                        <m:r>
                          <m:t>Π</m:t>
                        </m:r>
                      </m:e>
                      <m:sub>
                        <m:sSub>
                          <m:e>
                            <m:r>
                              <m:t>F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</m:sub>
                    </m:sSub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sSub>
                          <m:e>
                            <m:r>
                              <m:t>t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t>/</m:t>
                        </m:r>
                        <m:sSup>
                          <m:e>
                            <m:r>
                              <m:t>e</m:t>
                            </m:r>
                          </m:e>
                          <m:sup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  <m:r>
                              <m:t>+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</m:sup>
                        </m:sSup>
                      </m:sup>
                    </m:sSup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Π</m:t>
                        </m:r>
                      </m:e>
                      <m:sub>
                        <m:sSub>
                          <m:e>
                            <m:r>
                              <m:t>F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sub>
                    </m:sSub>
                    <m:r>
                      <m:t>=</m:t>
                    </m:r>
                    <m:sSub>
                      <m:e>
                        <m:r>
                          <m:t>Π</m:t>
                        </m:r>
                      </m:e>
                      <m:sub>
                        <m:sSub>
                          <m:e>
                            <m:r>
                              <m:t>F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sub>
                    </m:sSub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e</m:t>
                            </m:r>
                          </m:e>
                          <m:sup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  <m:r>
                              <m:t>+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</m:sup>
                        </m:sSup>
                      </m:den>
                    </m:f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sSub>
                          <m:e>
                            <m:r>
                              <m:t>t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t>/</m:t>
                        </m:r>
                        <m:sSup>
                          <m:e>
                            <m:r>
                              <m:t>e</m:t>
                            </m:r>
                          </m:e>
                          <m:sup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  <m:r>
                              <m:t>+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</m:sup>
                        </m:sSup>
                      </m:sup>
                    </m:sSup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Π</m:t>
                        </m:r>
                      </m:e>
                      <m:sub>
                        <m:sSub>
                          <m:e>
                            <m:r>
                              <m:t>M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</m:sub>
                    </m:sSub>
                    <m:r>
                      <m:t>=</m:t>
                    </m:r>
                    <m:sSub>
                      <m:e>
                        <m:r>
                          <m:t>Π</m:t>
                        </m:r>
                      </m:e>
                      <m:sub>
                        <m:sSub>
                          <m:e>
                            <m:r>
                              <m:t>M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</m:sub>
                    </m:sSub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sSub>
                          <m:e>
                            <m:r>
                              <m:t>t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t>/</m:t>
                        </m:r>
                        <m:sSup>
                          <m:e>
                            <m:r>
                              <m:t>e</m:t>
                            </m:r>
                          </m:e>
                          <m:sup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</m:sup>
                        </m:sSup>
                      </m:sup>
                    </m:sSup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Π</m:t>
                        </m:r>
                      </m:e>
                      <m:sub>
                        <m:sSub>
                          <m:e>
                            <m:r>
                              <m:t>M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sub>
                    </m:sSub>
                    <m:r>
                      <m:t>=</m:t>
                    </m:r>
                    <m:sSub>
                      <m:e>
                        <m:r>
                          <m:t>Π</m:t>
                        </m:r>
                      </m:e>
                      <m:sub>
                        <m:sSub>
                          <m:e>
                            <m:r>
                              <m:t>M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sub>
                    </m:sSub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e</m:t>
                            </m:r>
                          </m:e>
                          <m:sup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</m:sup>
                        </m:sSup>
                      </m:den>
                    </m:f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sSub>
                          <m:e>
                            <m:r>
                              <m:t>t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t>/</m:t>
                        </m:r>
                        <m:sSup>
                          <m:e>
                            <m:r>
                              <m:t>e</m:t>
                            </m:r>
                          </m:e>
                          <m:sup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</m:sup>
                        </m:sSup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Parametric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gender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L</m:t>
                    </m:r>
                    <m:r>
                      <m:t>(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)</m:t>
                    </m:r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e</m:t>
                            </m:r>
                          </m:e>
                          <m:sup>
                            <m:r>
                              <m:t>(</m:t>
                            </m:r>
                            <m:sSub>
                              <m:e>
                                <m:r>
                                  <m:t>f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+</m:t>
                            </m:r>
                            <m:sSub>
                              <m:e>
                                <m:r>
                                  <m:t>m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)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  <m:r>
                              <m:t>+</m:t>
                            </m:r>
                            <m:sSub>
                              <m:e>
                                <m:r>
                                  <m:t>f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</m:sup>
                        </m:sSup>
                      </m:den>
                    </m:f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f>
                          <m:fPr>
                            <m:type m:val="bar"/>
                          </m:fPr>
                          <m:num>
                            <m:r>
                              <m:t>(</m:t>
                            </m:r>
                            <m:sSub>
                              <m:e>
                                <m:r>
                                  <m:t>f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  <m:r>
                              <m:t>+</m:t>
                            </m:r>
                            <m:sSub>
                              <m:e>
                                <m:r>
                                  <m:t>f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)</m:t>
                            </m:r>
                            <m:sSub>
                              <m:e>
                                <m:bar>
                                  <m:barPr>
                                    <m:pos m:val="top"/>
                                  </m:barPr>
                                  <m:e>
                                    <m:r>
                                      <m:t>t</m:t>
                                    </m:r>
                                  </m:e>
                                </m:bar>
                              </m:e>
                              <m:sub>
                                <m:r>
                                  <m:t>F</m:t>
                                </m:r>
                              </m:sub>
                            </m:sSub>
                          </m:num>
                          <m:den>
                            <m:sSup>
                              <m:e>
                                <m:r>
                                  <m:t>e</m:t>
                                </m:r>
                              </m:e>
                              <m:sup>
                                <m:sSub>
                                  <m:e>
                                    <m:r>
                                      <m:t>β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t>+</m:t>
                                </m:r>
                                <m:sSub>
                                  <m:e>
                                    <m:r>
                                      <m:t>β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  <m:r>
                          <m:t>−</m:t>
                        </m:r>
                        <m:f>
                          <m:fPr>
                            <m:type m:val="bar"/>
                          </m:fPr>
                          <m:num>
                            <m:r>
                              <m:t>(</m:t>
                            </m:r>
                            <m:sSub>
                              <m:e>
                                <m:r>
                                  <m:t>m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  <m:r>
                              <m:t>+</m:t>
                            </m:r>
                            <m:sSub>
                              <m:e>
                                <m:r>
                                  <m:t>m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)</m:t>
                            </m:r>
                            <m:sSub>
                              <m:e>
                                <m:bar>
                                  <m:barPr>
                                    <m:pos m:val="top"/>
                                  </m:barPr>
                                  <m:e>
                                    <m:r>
                                      <m:t>t</m:t>
                                    </m:r>
                                  </m:e>
                                </m:bar>
                              </m:e>
                              <m:sub>
                                <m:r>
                                  <m:t>M</m:t>
                                </m:r>
                              </m:sub>
                            </m:sSub>
                          </m:num>
                          <m:den>
                            <m:sSup>
                              <m:e>
                                <m:r>
                                  <m:t>e</m:t>
                                </m:r>
                              </m:e>
                              <m:sup>
                                <m:sSub>
                                  <m:e>
                                    <m:r>
                                      <m:t>β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Parametric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gender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Take the log of both sides to get a log likelihood.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l</m:t>
                    </m:r>
                    <m:r>
                      <m:t>(</m:t>
                    </m:r>
                    <m:r>
                      <m:t>β</m:t>
                    </m:r>
                    <m:r>
                      <m:t>0</m:t>
                    </m:r>
                    <m:r>
                      <m:t>,</m:t>
                    </m:r>
                    <m:r>
                      <m:t>β</m:t>
                    </m:r>
                    <m:r>
                      <m:t>1</m:t>
                    </m:r>
                    <m:r>
                      <m:t>)</m:t>
                    </m:r>
                    <m:r>
                      <m:t>=</m:t>
                    </m:r>
                    <m:r>
                      <m:t>−</m:t>
                    </m:r>
                    <m:r>
                      <m:t>(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)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r>
                      <m:t>(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)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t</m:t>
                            </m:r>
                          </m:e>
                        </m:bar>
                      </m:e>
                      <m:sub>
                        <m:r>
                          <m:t>F</m:t>
                        </m:r>
                      </m:sub>
                    </m:sSub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  <m:r>
                          <m:t>−</m:t>
                        </m:r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sup>
                    </m:sSup>
                    <m:r>
                      <m:t>−</m:t>
                    </m:r>
                    <m:r>
                      <m:t>(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)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t</m:t>
                            </m:r>
                          </m:e>
                        </m:bar>
                      </m:e>
                      <m:sub>
                        <m:r>
                          <m:t>M</m:t>
                        </m:r>
                      </m:sub>
                    </m:sSub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Parametric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gender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To find the maximum, take the two partial derivates and set them equal to zero.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∂</m:t>
                        </m:r>
                        <m:r>
                          <m:t>l</m:t>
                        </m:r>
                      </m:num>
                      <m:den>
                        <m:r>
                          <m:t>∂</m:t>
                        </m:r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</m:den>
                    </m:f>
                    <m:r>
                      <m:t>=</m:t>
                    </m:r>
                    <m:r>
                      <m:t>−</m:t>
                    </m:r>
                    <m:r>
                      <m:t>(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)</m:t>
                    </m:r>
                    <m:r>
                      <m:t>+</m:t>
                    </m:r>
                    <m:r>
                      <m:t>(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)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t</m:t>
                            </m:r>
                          </m:e>
                        </m:bar>
                      </m:e>
                      <m:sub>
                        <m:r>
                          <m:t>F</m:t>
                        </m:r>
                      </m:sub>
                    </m:sSub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  <m:r>
                          <m:t>−</m:t>
                        </m:r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sup>
                    </m:sSup>
                    <m:r>
                      <m:t>+</m:t>
                    </m:r>
                    <m:r>
                      <m:t>(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)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t</m:t>
                            </m:r>
                          </m:e>
                        </m:bar>
                      </m:e>
                      <m:sub>
                        <m:r>
                          <m:t>M</m:t>
                        </m:r>
                      </m:sub>
                    </m:sSub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</m:sup>
                    </m:sSup>
                    <m:r>
                      <m:t>=</m:t>
                    </m:r>
                    <m:r>
                      <m:t>0</m:t>
                    </m:r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∂</m:t>
                        </m:r>
                        <m:r>
                          <m:t>l</m:t>
                        </m:r>
                      </m:num>
                      <m:den>
                        <m:r>
                          <m:t>∂</m:t>
                        </m:r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den>
                    </m:f>
                    <m:r>
                      <m:t>=</m:t>
                    </m:r>
                    <m:r>
                      <m:t>−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+</m:t>
                    </m:r>
                    <m:r>
                      <m:t>(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)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t</m:t>
                            </m:r>
                          </m:e>
                        </m:bar>
                      </m:e>
                      <m:sub>
                        <m:r>
                          <m:t>F</m:t>
                        </m:r>
                      </m:sub>
                    </m:sSub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  <m:r>
                          <m:t>−</m:t>
                        </m:r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sup>
                    </m:sSup>
                    <m:r>
                      <m:t>=</m:t>
                    </m:r>
                    <m:r>
                      <m:t>0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Supplemental</a:t>
            </a:r>
            <a:r>
              <a:rPr/>
              <a:t> </a:t>
            </a:r>
            <a:r>
              <a:rPr/>
              <a:t>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presentation provides some interesting supplemental material for the module 5 lecture.</a:t>
            </a:r>
          </a:p>
          <a:p>
            <a:pPr lvl="0" marL="0" indent="0">
              <a:buNone/>
            </a:pPr>
            <a:r>
              <a:rPr/>
              <a:t>Here’s a quick review of the likelihood ratio test, as it applies to the exponential accelerated time model.</a:t>
            </a:r>
          </a:p>
          <a:p>
            <a:pPr lvl="0" marL="0" indent="0">
              <a:buNone/>
            </a:pPr>
            <a:r>
              <a:rPr/>
              <a:t>First, let’s fit a null model.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Parametric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gender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solution to these two equations is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groupChr>
                          <m:groupChrPr>
                            <m:chr m:val="̂"/>
                            <m:pos m:val="top"/>
                            <m:vertJc m:val="bot"/>
                          </m:groupChrPr>
                          <m:e>
                            <m:r>
                              <m:t>β</m:t>
                            </m:r>
                          </m:e>
                        </m:groupChr>
                      </m:e>
                      <m:sub>
                        <m:r>
                          <m:t>0</m:t>
                        </m:r>
                      </m:sub>
                    </m:sSub>
                    <m:r>
                      <m:t>=</m:t>
                    </m:r>
                    <m:r>
                      <m:t>l</m:t>
                    </m:r>
                    <m:r>
                      <m:t>o</m:t>
                    </m:r>
                    <m:r>
                      <m:t>g</m:t>
                    </m:r>
                    <m:r>
                      <m:t>(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m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  <m:r>
                          <m:t>+</m:t>
                        </m:r>
                        <m:sSub>
                          <m:e>
                            <m:r>
                              <m:t>m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m:t>m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den>
                    </m:f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t</m:t>
                            </m:r>
                          </m:e>
                        </m:bar>
                      </m:e>
                      <m:sub>
                        <m:r>
                          <m:t>M</m:t>
                        </m:r>
                      </m:sub>
                    </m:sSub>
                    <m:r>
                      <m:t>)</m:t>
                    </m:r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groupChr>
                          <m:groupChrPr>
                            <m:chr m:val="̂"/>
                            <m:pos m:val="top"/>
                            <m:vertJc m:val="bot"/>
                          </m:groupChrPr>
                          <m:e>
                            <m:r>
                              <m:t>β</m:t>
                            </m:r>
                          </m:e>
                        </m:groupChr>
                      </m:e>
                      <m:sub>
                        <m:r>
                          <m:t>1</m:t>
                        </m:r>
                      </m:sub>
                    </m:sSub>
                    <m:r>
                      <m:t>=</m:t>
                    </m:r>
                    <m:r>
                      <m:t>l</m:t>
                    </m:r>
                    <m:r>
                      <m:t>o</m:t>
                    </m:r>
                    <m:r>
                      <m:t>g</m:t>
                    </m:r>
                    <m:r>
                      <m:t>(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f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  <m:r>
                          <m:t>+</m:t>
                        </m:r>
                        <m:sSub>
                          <m:e>
                            <m:r>
                              <m:t>f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m:t>f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den>
                    </m:f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t</m:t>
                            </m:r>
                          </m:e>
                        </m:bar>
                      </m:e>
                      <m:sub>
                        <m:r>
                          <m:t>F</m:t>
                        </m:r>
                      </m:sub>
                    </m:sSub>
                    <m:r>
                      <m:t>−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m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  <m:r>
                          <m:t>+</m:t>
                        </m:r>
                        <m:sSub>
                          <m:e>
                            <m:r>
                              <m:t>m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m:t>m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den>
                    </m:f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t</m:t>
                            </m:r>
                          </m:e>
                        </m:bar>
                      </m:e>
                      <m:sub>
                        <m:r>
                          <m:t>M</m:t>
                        </m:r>
                      </m:sub>
                    </m:sSub>
                    <m:r>
                      <m:t>)</m:t>
                    </m:r>
                  </m:oMath>
                </a14:m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Parametric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     term   estimate std.error statistic
## 1  (Intercept)  2.3175792 0.1889822 12.263476
## 2 genderFemale -0.6016208 0.2814117 -2.137867
##        p.value  conf.low   conf.high
## 1 1.422631e-34  1.947181  2.68797756
## 2 3.252753e-02 -1.153178 -0.05006402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Calculate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parameters</a:t>
            </a:r>
            <a:r>
              <a:rPr/>
              <a:t> </a:t>
            </a:r>
            <a:r>
              <a:rPr/>
              <a:t>yourself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m0 = 37, m1 = 28, f0 = 12, f1 = 23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t</m:t>
                            </m:r>
                          </m:e>
                        </m:ba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 = 4.37, </a:t>
                </a:r>
                <a14:m>
                  <m:oMath xmlns:m="http://schemas.openxmlformats.org/officeDocument/2006/math"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t</m:t>
                            </m:r>
                          </m:e>
                        </m:bar>
                      </m:e>
                      <m:sub>
                        <m:r>
                          <m:t>F</m:t>
                        </m:r>
                      </m:sub>
                    </m:sSub>
                  </m:oMath>
                </a14:m>
                <a:r>
                  <a:rPr/>
                  <a:t> = 3.66,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Parametric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gender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You can calculate the likelihoods yourself.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L</m:t>
                    </m:r>
                    <m:r>
                      <m:t>(</m:t>
                    </m:r>
                    <m:r>
                      <m:t>β</m:t>
                    </m:r>
                    <m:r>
                      <m:t>)</m:t>
                    </m:r>
                    <m:r>
                      <m:t>=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f</m:t>
                    </m:r>
                    <m:r>
                      <m:t>(</m:t>
                    </m:r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,</m:t>
                    </m:r>
                    <m:r>
                      <m:t>β</m:t>
                    </m:r>
                    <m:sSup>
                      <m:e>
                        <m:r>
                          <m:t>)</m:t>
                        </m:r>
                      </m:e>
                      <m:sup>
                        <m:sSub>
                          <m:e>
                            <m:r>
                              <m:t>c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sup>
                    </m:sSup>
                    <m:r>
                      <m:t>S</m:t>
                    </m:r>
                    <m:r>
                      <m:t>(</m:t>
                    </m:r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,</m:t>
                    </m:r>
                    <m:r>
                      <m:t>β</m:t>
                    </m:r>
                    <m:sSup>
                      <m:e>
                        <m:r>
                          <m:t>)</m:t>
                        </m:r>
                      </m:e>
                      <m:sup>
                        <m:r>
                          <m:t>1</m:t>
                        </m:r>
                        <m:r>
                          <m:t>−</m:t>
                        </m:r>
                        <m:sSub>
                          <m:e>
                            <m:r>
                              <m:t>c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Draw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likelihood</a:t>
            </a:r>
            <a:r>
              <a:rPr/>
              <a:t> </a:t>
            </a:r>
            <a:r>
              <a:rPr/>
              <a:t>surface</a:t>
            </a:r>
          </a:p>
        </p:txBody>
      </p:sp>
      <p:pic>
        <p:nvPicPr>
          <p:cNvPr descr="ppt5a_files/figure-pptx/surfac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600200"/>
            <a:ext cx="8140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Draw</a:t>
            </a:r>
            <a:r>
              <a:rPr/>
              <a:t> </a:t>
            </a:r>
            <a:r>
              <a:rPr/>
              <a:t>contour</a:t>
            </a:r>
            <a:r>
              <a:rPr/>
              <a:t> </a:t>
            </a:r>
            <a:r>
              <a:rPr/>
              <a:t>plot.</a:t>
            </a:r>
          </a:p>
        </p:txBody>
      </p:sp>
      <p:pic>
        <p:nvPicPr>
          <p:cNvPr descr="ppt5a_files/figure-pptx/contour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600200"/>
            <a:ext cx="8140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intercept in the null model is 2.09. That implies an overall hazard function of exp(2.09) = 8.08. There are 51 deaths and 49 censored observations. The average time of all patients (ignoring censoring) is 4.122.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Mathematical</a:t>
            </a:r>
            <a:r>
              <a:rPr/>
              <a:t> </a:t>
            </a:r>
            <a:r>
              <a:rPr/>
              <a:t>details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How do you arrive at this mathematically. For the null model, the density is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f</m:t>
                    </m:r>
                    <m:r>
                      <m:t>(</m:t>
                    </m:r>
                    <m:r>
                      <m:t>t</m:t>
                    </m:r>
                    <m:r>
                      <m:t>)</m:t>
                    </m:r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e</m:t>
                            </m:r>
                          </m:e>
                          <m:sup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</m:sup>
                        </m:sSup>
                      </m:den>
                    </m:f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r>
                          <m:t>t</m:t>
                        </m:r>
                        <m:r>
                          <m:t>/</m:t>
                        </m:r>
                        <m:sSup>
                          <m:e>
                            <m:r>
                              <m:t>e</m:t>
                            </m:r>
                          </m:e>
                          <m:sup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</m:sup>
                        </m:sSup>
                      </m:sup>
                    </m:sSup>
                  </m:oMath>
                </a14:m>
              </a:p>
              <a:p>
                <a:pPr lvl="0" marL="0" indent="0">
                  <a:buNone/>
                </a:pPr>
                <a:r>
                  <a:rPr/>
                  <a:t>and the survival curve is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S</m:t>
                    </m:r>
                    <m:r>
                      <m:t>(</m:t>
                    </m:r>
                    <m:r>
                      <m:t>t</m:t>
                    </m:r>
                    <m:r>
                      <m:t>)</m:t>
                    </m:r>
                    <m:r>
                      <m:t>=</m:t>
                    </m:r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r>
                          <m:t>t</m:t>
                        </m:r>
                        <m:r>
                          <m:t>/</m:t>
                        </m:r>
                        <m:sSup>
                          <m:e>
                            <m:r>
                              <m:t>e</m:t>
                            </m:r>
                          </m:e>
                          <m:sup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</m:sup>
                        </m:sSup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Mathematical</a:t>
            </a:r>
            <a:r>
              <a:rPr/>
              <a:t> </a:t>
            </a:r>
            <a:r>
              <a:rPr/>
              <a:t>details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likelihood for any parametric regression model is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L</m:t>
                    </m:r>
                    <m:r>
                      <m:t>(</m:t>
                    </m:r>
                    <m:r>
                      <m:t>β</m:t>
                    </m:r>
                    <m:r>
                      <m:t>)</m:t>
                    </m:r>
                    <m:r>
                      <m:t>=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f</m:t>
                    </m:r>
                    <m:r>
                      <m:t>(</m:t>
                    </m:r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sSup>
                      <m:e>
                        <m:r>
                          <m:t>)</m:t>
                        </m:r>
                      </m:e>
                      <m:sup>
                        <m:sSub>
                          <m:e>
                            <m:r>
                              <m:t>c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sup>
                    </m:sSup>
                    <m:r>
                      <m:t>S</m:t>
                    </m:r>
                    <m:r>
                      <m:t>(</m:t>
                    </m:r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sSup>
                      <m:e>
                        <m:r>
                          <m:t>)</m:t>
                        </m:r>
                      </m:e>
                      <m:sup>
                        <m:r>
                          <m:t>1</m:t>
                        </m:r>
                        <m:r>
                          <m:t>−</m:t>
                        </m:r>
                        <m:sSub>
                          <m:e>
                            <m:r>
                              <m:t>c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sup>
                    </m:sSup>
                  </m:oMath>
                </a14:m>
              </a:p>
              <a:p>
                <a:pPr lvl="0" marL="0" indent="0">
                  <a:buNone/>
                </a:pPr>
                <a:r>
                  <a:rPr/>
                  <a:t>Note that for deaths, you use the density, but for censored observations, you use the survival function, which can be thought of as the “average” density from time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to infinity.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Mathematical</a:t>
            </a:r>
            <a:r>
              <a:rPr/>
              <a:t> </a:t>
            </a:r>
            <a:r>
              <a:rPr/>
              <a:t>details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Let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reprensent the number of censored observations and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the number of deaths. Then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L</m:t>
                    </m:r>
                    <m:r>
                      <m:t>(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)</m:t>
                    </m:r>
                    <m:r>
                      <m:t>=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e</m:t>
                            </m:r>
                          </m:e>
                          <m:sup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</m:sup>
                        </m:sSup>
                      </m:den>
                    </m:f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r>
                          <m:t>t</m:t>
                        </m:r>
                        <m:r>
                          <m:t>/</m:t>
                        </m:r>
                        <m:sSup>
                          <m:e>
                            <m:r>
                              <m:t>e</m:t>
                            </m:r>
                          </m:e>
                          <m:sup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</m:sup>
                        </m:sSup>
                      </m:sup>
                    </m:sSup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r>
                          <m:t>t</m:t>
                        </m:r>
                        <m:r>
                          <m:t>/</m:t>
                        </m:r>
                        <m:sSup>
                          <m:e>
                            <m:r>
                              <m:t>e</m:t>
                            </m:r>
                          </m:e>
                          <m:sup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</m:sup>
                        </m:sSup>
                      </m:sup>
                    </m:sSup>
                  </m:oMath>
                </a14:m>
              </a:p>
              <a:p>
                <a:pPr lvl="0" marL="0" indent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represents the product across all deaths and </a:t>
                </a:r>
                <a14:m>
                  <m:oMath xmlns:m="http://schemas.openxmlformats.org/officeDocument/2006/math"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represents the product across all censored observations. This simplifies to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L</m:t>
                    </m:r>
                    <m:r>
                      <m:t>(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)</m:t>
                    </m:r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e</m:t>
                            </m:r>
                          </m:e>
                          <m:sup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</m:sup>
                        </m:sSup>
                      </m:den>
                    </m:f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r>
                          <m:t>(</m:t>
                        </m:r>
                        <m:sSub>
                          <m:e>
                            <m:r>
                              <m:t>n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  <m:r>
                          <m:t>+</m:t>
                        </m:r>
                        <m:sSub>
                          <m:e>
                            <m:r>
                              <m:t>n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t>)</m:t>
                        </m:r>
                        <m:bar>
                          <m:barPr>
                            <m:pos m:val="top"/>
                          </m:barPr>
                          <m:e>
                            <m:r>
                              <m:t>t</m:t>
                            </m:r>
                          </m:e>
                        </m:bar>
                        <m:r>
                          <m:t>/</m:t>
                        </m:r>
                        <m:sSup>
                          <m:e>
                            <m:r>
                              <m:t>e</m:t>
                            </m:r>
                          </m:e>
                          <m:sup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</m:sup>
                        </m:sSup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Mathematical</a:t>
            </a:r>
            <a:r>
              <a:rPr/>
              <a:t> </a:t>
            </a:r>
            <a:r>
              <a:rPr/>
              <a:t>details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log likelihood is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l</m:t>
                    </m:r>
                    <m:r>
                      <m:t>(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)</m:t>
                    </m:r>
                    <m:r>
                      <m:t>=</m:t>
                    </m:r>
                    <m:r>
                      <m:t>−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−</m:t>
                    </m:r>
                    <m:r>
                      <m:t>(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)</m:t>
                    </m:r>
                    <m:bar>
                      <m:barPr>
                        <m:pos m:val="top"/>
                      </m:barPr>
                      <m:e>
                        <m:r>
                          <m:t>t</m:t>
                        </m:r>
                      </m:e>
                    </m:bar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</m:sup>
                    </m:sSup>
                  </m:oMath>
                </a14:m>
              </a:p>
              <a:p>
                <a:pPr lvl="0" marL="0" indent="0">
                  <a:buNone/>
                </a:pPr>
                <a:r>
                  <a:rPr/>
                  <a:t>To find the maximum, take the derivative and set it equal to zero.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∂</m:t>
                        </m:r>
                        <m:r>
                          <m:t>l</m:t>
                        </m:r>
                      </m:num>
                      <m:den>
                        <m:r>
                          <m:t>∂</m:t>
                        </m:r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</m:den>
                    </m:f>
                    <m:r>
                      <m:t>=</m:t>
                    </m:r>
                    <m:r>
                      <m:t>−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+</m:t>
                    </m:r>
                    <m:r>
                      <m:t>(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)</m:t>
                    </m:r>
                    <m:bar>
                      <m:barPr>
                        <m:pos m:val="top"/>
                      </m:barPr>
                      <m:e>
                        <m:r>
                          <m:t>t</m:t>
                        </m:r>
                      </m:e>
                    </m:bar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</m:sup>
                    </m:sSup>
                    <m:r>
                      <m:t>=</m:t>
                    </m:r>
                    <m:r>
                      <m:t>0</m:t>
                    </m:r>
                  </m:oMath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Mathematical</a:t>
            </a:r>
            <a:r>
              <a:rPr/>
              <a:t> </a:t>
            </a:r>
            <a:r>
              <a:rPr/>
              <a:t>details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(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)</m:t>
                    </m:r>
                    <m:bar>
                      <m:barPr>
                        <m:pos m:val="top"/>
                      </m:barPr>
                      <m:e>
                        <m:r>
                          <m:t>t</m:t>
                        </m:r>
                      </m:e>
                    </m:bar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groupChr>
                          <m:groupChrPr>
                            <m:chr m:val="̂"/>
                            <m:pos m:val="top"/>
                            <m:vertJc m:val="bot"/>
                          </m:groupChrPr>
                          <m:e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</m:e>
                        </m:groupChr>
                      </m:sup>
                    </m:sSup>
                    <m: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e</m:t>
                        </m:r>
                      </m:e>
                      <m:sup>
                        <m:groupChr>
                          <m:groupChrPr>
                            <m:chr m:val="̂"/>
                            <m:pos m:val="top"/>
                            <m:vertJc m:val="bot"/>
                          </m:groupChrPr>
                          <m:e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</m:e>
                        </m:groupChr>
                      </m:sup>
                    </m:sSup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n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  <m:r>
                          <m:t>+</m:t>
                        </m:r>
                        <m:sSub>
                          <m:e>
                            <m:r>
                              <m:t>n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m:t>n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den>
                    </m:f>
                    <m:bar>
                      <m:barPr>
                        <m:pos m:val="top"/>
                      </m:barPr>
                      <m:e>
                        <m:r>
                          <m:t>t</m:t>
                        </m:r>
                      </m:e>
                    </m:bar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groupChr>
                      <m:groupChrPr>
                        <m:chr m:val="̂"/>
                        <m:pos m:val="top"/>
                        <m:vertJc m:val="bot"/>
                      </m:groupChrPr>
                      <m:e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</m:e>
                    </m:groupChr>
                    <m:r>
                      <m:t>=</m:t>
                    </m:r>
                    <m:r>
                      <m:t>l</m:t>
                    </m:r>
                    <m:r>
                      <m:t>o</m:t>
                    </m:r>
                    <m:r>
                      <m:t>g</m:t>
                    </m:r>
                    <m:d>
                      <m:dPr>
                        <m:begChr m:val="("/>
                        <m:endChr m:val=")"/>
                        <m:grow/>
                      </m:dPr>
                      <m:e>
                        <m:f>
                          <m:fPr>
                            <m:type m:val="bar"/>
                          </m:fPr>
                          <m:num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  <m:r>
                              <m:t>+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</m:den>
                        </m:f>
                        <m:bar>
                          <m:barPr>
                            <m:pos m:val="top"/>
                          </m:barPr>
                          <m:e>
                            <m:r>
                              <m:t>t</m:t>
                            </m:r>
                          </m:e>
                        </m:bar>
                      </m:e>
                    </m:d>
                  </m:oMath>
                </a14:m>
              </a:p>
              <a:p>
                <a:pPr lvl="0" marL="0" indent="0">
                  <a:buNone/>
                </a:pPr>
                <a:r>
                  <a:rPr/>
                  <a:t>For the WHAS100 data set, the estimate of </a:t>
                </a:r>
                <a14:m>
                  <m:oMath xmlns:m="http://schemas.openxmlformats.org/officeDocument/2006/math">
                    <m:groupChr>
                      <m:groupChrPr>
                        <m:chr m:val="̂"/>
                        <m:pos m:val="top"/>
                        <m:vertJc m:val="bot"/>
                      </m:groupChrPr>
                      <m:e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</m:e>
                    </m:groupChr>
                  </m:oMath>
                </a14:m>
                <a:r>
                  <a:rPr/>
                  <a:t> is</a:t>
                </a:r>
              </a:p>
              <a:p>
                <a:pPr lvl="0" marL="0" indent="0">
                  <a:buNone/>
                </a:pPr>
                <a:r>
                  <a:rPr/>
                  <a:t>log(((49+51) / 51) 4.122) = 2.09.</a:t>
                </a:r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Mathematical</a:t>
            </a:r>
            <a:r>
              <a:rPr/>
              <a:t> </a:t>
            </a:r>
            <a:r>
              <a:rPr/>
              <a:t>details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second derivative of the log likelihood is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∂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  <m:r>
                          <m:t>l</m:t>
                        </m:r>
                      </m:num>
                      <m:den>
                        <m:r>
                          <m:t>(</m:t>
                        </m:r>
                        <m:r>
                          <m:t>∂</m:t>
                        </m:r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  <m:sSup>
                          <m:e>
                            <m:r>
                              <m:t>)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den>
                    </m:f>
                    <m:r>
                      <m:t>=</m:t>
                    </m:r>
                    <m:r>
                      <m:t>−</m:t>
                    </m:r>
                    <m:r>
                      <m:t>(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)</m:t>
                    </m:r>
                    <m:bar>
                      <m:barPr>
                        <m:pos m:val="top"/>
                      </m:barPr>
                      <m:e>
                        <m:r>
                          <m:t>t</m:t>
                        </m:r>
                      </m:e>
                    </m:bar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</m:sup>
                    </m:sSup>
                  </m:oMath>
                </a14:m>
              </a:p>
              <a:p>
                <a:pPr lvl="0" marL="0" indent="0">
                  <a:buNone/>
                </a:pPr>
                <a:r>
                  <a:rPr/>
                  <a:t>If you compute this negative of this second derivative at the maximum likelihood estimate, </a:t>
                </a:r>
                <a14:m>
                  <m:oMath xmlns:m="http://schemas.openxmlformats.org/officeDocument/2006/math">
                    <m:groupChr>
                      <m:groupChrPr>
                        <m:chr m:val="̂"/>
                        <m:pos m:val="top"/>
                        <m:vertJc m:val="bot"/>
                      </m:groupChrPr>
                      <m:e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</m:e>
                    </m:groupChr>
                  </m:oMath>
                </a14:m>
                <a:r>
                  <a:rPr/>
                  <a:t>, you get the information matrix.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Parametric survival models</dc:title>
  <dc:creator>Steve Simon</dc:creator>
  <cp:keywords/>
  <dcterms:created xsi:type="dcterms:W3CDTF">2018-10-16T15:40:44Z</dcterms:created>
  <dcterms:modified xsi:type="dcterms:W3CDTF">2018-10-16T15:40:44Z</dcterms:modified>
</cp:coreProperties>
</file>