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notesMaster" Target="notesMasters/notesMaster1.xml" /><Relationship Id="rId45" Type="http://schemas.openxmlformats.org/officeDocument/2006/relationships/tableStyles" Target="tableStyles.xml" /><Relationship Id="rId44" Type="http://schemas.openxmlformats.org/officeDocument/2006/relationships/theme" Target="theme/theme1.xml" /><Relationship Id="rId1" Type="http://schemas.openxmlformats.org/officeDocument/2006/relationships/slideMaster" Target="slideMasters/slideMaster1.xml" /><Relationship Id="rId43" Type="http://schemas.openxmlformats.org/officeDocument/2006/relationships/viewProps" Target="viewProps.xml" /><Relationship Id="rId4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simplest</a:t>
            </a:r>
            <a:r>
              <a:rPr/>
              <a:t> </a:t>
            </a:r>
            <a:r>
              <a:rPr/>
              <a:t>distribution</a:t>
            </a:r>
            <a:r>
              <a:rPr/>
              <a:t> </a:t>
            </a:r>
            <a:r>
              <a:rPr/>
              <a:t>for</a:t>
            </a:r>
            <a:r>
              <a:rPr/>
              <a:t> </a:t>
            </a:r>
            <a:r>
              <a:rPr/>
              <a:t>survival</a:t>
            </a:r>
            <a:r>
              <a:rPr/>
              <a:t> </a:t>
            </a:r>
            <a:r>
              <a:rPr/>
              <a:t>outcomes</a:t>
            </a:r>
            <a:r>
              <a:rPr/>
              <a:t> </a:t>
            </a:r>
            <a:r>
              <a:rPr/>
              <a:t>is</a:t>
            </a:r>
            <a:r>
              <a:rPr/>
              <a:t> </a:t>
            </a:r>
            <a:r>
              <a:rPr/>
              <a:t>the</a:t>
            </a:r>
            <a:r>
              <a:rPr/>
              <a:t> </a:t>
            </a:r>
            <a:r>
              <a:rPr/>
              <a:t>exponential</a:t>
            </a:r>
            <a:r>
              <a:rPr/>
              <a:t> </a:t>
            </a:r>
            <a:r>
              <a:rPr/>
              <a:t>distribution.</a:t>
            </a:r>
            <a:r>
              <a:rPr/>
              <a:t> </a:t>
            </a:r>
            <a:r>
              <a:rPr/>
              <a:t>You</a:t>
            </a:r>
            <a:r>
              <a:rPr/>
              <a:t> </a:t>
            </a:r>
            <a:r>
              <a:rPr/>
              <a:t>can’t</a:t>
            </a:r>
            <a:r>
              <a:rPr/>
              <a:t> </a:t>
            </a:r>
            <a:r>
              <a:rPr/>
              <a:t>use</a:t>
            </a:r>
            <a:r>
              <a:rPr/>
              <a:t> </a:t>
            </a:r>
            <a:r>
              <a:rPr/>
              <a:t>a</a:t>
            </a:r>
            <a:r>
              <a:rPr/>
              <a:t> </a:t>
            </a:r>
            <a:r>
              <a:rPr/>
              <a:t>normal</a:t>
            </a:r>
            <a:r>
              <a:rPr/>
              <a:t> </a:t>
            </a:r>
            <a:r>
              <a:rPr/>
              <a:t>distribution</a:t>
            </a:r>
            <a:r>
              <a:rPr/>
              <a:t> </a:t>
            </a:r>
            <a:r>
              <a:rPr/>
              <a:t>because</a:t>
            </a:r>
            <a:r>
              <a:rPr/>
              <a:t> </a:t>
            </a:r>
            <a:r>
              <a:rPr/>
              <a:t>every</a:t>
            </a:r>
            <a:r>
              <a:rPr/>
              <a:t> </a:t>
            </a:r>
            <a:r>
              <a:rPr/>
              <a:t>normal</a:t>
            </a:r>
            <a:r>
              <a:rPr/>
              <a:t> </a:t>
            </a:r>
            <a:r>
              <a:rPr/>
              <a:t>distribution</a:t>
            </a:r>
            <a:r>
              <a:rPr/>
              <a:t> </a:t>
            </a:r>
            <a:r>
              <a:rPr/>
              <a:t>extends</a:t>
            </a:r>
            <a:r>
              <a:rPr/>
              <a:t> </a:t>
            </a:r>
            <a:r>
              <a:rPr/>
              <a:t>into</a:t>
            </a:r>
            <a:r>
              <a:rPr/>
              <a:t> </a:t>
            </a:r>
            <a:r>
              <a:rPr/>
              <a:t>negative</a:t>
            </a:r>
            <a:r>
              <a:rPr/>
              <a:t> </a:t>
            </a:r>
            <a:r>
              <a:rPr/>
              <a:t>values,</a:t>
            </a:r>
            <a:r>
              <a:rPr/>
              <a:t> </a:t>
            </a:r>
            <a:r>
              <a:rPr/>
              <a:t>which</a:t>
            </a:r>
            <a:r>
              <a:rPr/>
              <a:t> </a:t>
            </a:r>
            <a:r>
              <a:rPr/>
              <a:t>are</a:t>
            </a:r>
            <a:r>
              <a:rPr/>
              <a:t> </a:t>
            </a:r>
            <a:r>
              <a:rPr/>
              <a:t>not</a:t>
            </a:r>
            <a:r>
              <a:rPr/>
              <a:t> </a:t>
            </a:r>
            <a:r>
              <a:rPr/>
              <a:t>allowed</a:t>
            </a:r>
            <a:r>
              <a:rPr/>
              <a:t> </a:t>
            </a:r>
            <a:r>
              <a:rPr/>
              <a:t>in</a:t>
            </a:r>
            <a:r>
              <a:rPr/>
              <a:t> </a:t>
            </a:r>
            <a:r>
              <a:rPr/>
              <a:t>survival</a:t>
            </a:r>
            <a:r>
              <a:rPr/>
              <a:t> </a:t>
            </a:r>
            <a:r>
              <a:rPr/>
              <a:t>analysis.</a:t>
            </a:r>
          </a:p>
          <a:p>
            <a:pPr lvl="0" marL="0" indent="0">
              <a:buNone/>
            </a:pPr>
          </a:p>
          <a:p>
            <a:pPr lvl="0" marL="0" indent="0">
              <a:buNone/>
            </a:pPr>
            <a:r>
              <a:rPr/>
              <a:t>The</a:t>
            </a:r>
            <a:r>
              <a:rPr/>
              <a:t> </a:t>
            </a:r>
            <a:r>
              <a:rPr/>
              <a:t>“</a:t>
            </a:r>
            <a:r>
              <a:rPr/>
              <a:t>standard</a:t>
            </a:r>
            <a:r>
              <a:rPr/>
              <a:t>”</a:t>
            </a:r>
            <a:r>
              <a:rPr/>
              <a:t> </a:t>
            </a:r>
            <a:r>
              <a:rPr/>
              <a:t>exponential</a:t>
            </a:r>
            <a:r>
              <a:rPr/>
              <a:t> </a:t>
            </a:r>
            <a:r>
              <a:rPr/>
              <a:t>distribution</a:t>
            </a:r>
            <a:r>
              <a:rPr/>
              <a:t> </a:t>
            </a:r>
            <a:r>
              <a:rPr/>
              <a:t>(my</a:t>
            </a:r>
            <a:r>
              <a:rPr/>
              <a:t> </a:t>
            </a:r>
            <a:r>
              <a:rPr/>
              <a:t>term)</a:t>
            </a:r>
            <a:r>
              <a:rPr/>
              <a:t> </a:t>
            </a:r>
            <a:r>
              <a:rPr/>
              <a:t>has</a:t>
            </a:r>
            <a:r>
              <a:rPr/>
              <a:t> </a:t>
            </a:r>
            <a:r>
              <a:rPr/>
              <a:t>a</a:t>
            </a:r>
            <a:r>
              <a:rPr/>
              <a:t> </a:t>
            </a:r>
            <a:r>
              <a:rPr/>
              <a:t>rate</a:t>
            </a:r>
            <a:r>
              <a:rPr/>
              <a:t> </a:t>
            </a:r>
            <a:r>
              <a:rPr/>
              <a:t>parameter</a:t>
            </a:r>
            <a:r>
              <a:rPr/>
              <a:t> </a:t>
            </a:r>
            <a:r>
              <a:rPr/>
              <a:t>of</a:t>
            </a:r>
            <a:r>
              <a:rPr/>
              <a:t> </a:t>
            </a:r>
            <a:r>
              <a:rPr/>
              <a:t>1.</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survival</a:t>
            </a:r>
            <a:r>
              <a:rPr/>
              <a:t> </a:t>
            </a:r>
            <a:r>
              <a:rPr/>
              <a:t>curve</a:t>
            </a:r>
            <a:r>
              <a:rPr/>
              <a:t> </a:t>
            </a:r>
            <a:r>
              <a:rPr/>
              <a:t>for</a:t>
            </a:r>
            <a:r>
              <a:rPr/>
              <a:t> </a:t>
            </a:r>
            <a:r>
              <a:rPr/>
              <a:t>the</a:t>
            </a:r>
            <a:r>
              <a:rPr/>
              <a:t> </a:t>
            </a:r>
            <a:r>
              <a:rPr/>
              <a:t>“</a:t>
            </a:r>
            <a:r>
              <a:rPr/>
              <a:t>standard</a:t>
            </a:r>
            <a:r>
              <a:rPr/>
              <a:t>”</a:t>
            </a:r>
            <a:r>
              <a:rPr/>
              <a:t> </a:t>
            </a:r>
            <a:r>
              <a:rPr/>
              <a:t>exponential</a:t>
            </a:r>
            <a:r>
              <a:rPr/>
              <a:t> </a:t>
            </a:r>
            <a:r>
              <a:rPr/>
              <a:t>distribution</a:t>
            </a:r>
            <a:r>
              <a:rPr/>
              <a:t> </a:t>
            </a:r>
            <a:r>
              <a:rPr/>
              <a:t>shows</a:t>
            </a:r>
            <a:r>
              <a:rPr/>
              <a:t> </a:t>
            </a:r>
            <a:r>
              <a:rPr/>
              <a:t>an</a:t>
            </a:r>
            <a:r>
              <a:rPr/>
              <a:t> </a:t>
            </a:r>
            <a:r>
              <a:rPr/>
              <a:t>exponential</a:t>
            </a:r>
            <a:r>
              <a:rPr/>
              <a:t> </a:t>
            </a:r>
            <a:r>
              <a:rPr/>
              <a:t>decay</a:t>
            </a:r>
            <a:r>
              <a:rPr/>
              <a:t> </a:t>
            </a:r>
            <a:r>
              <a:rPr/>
              <a:t>in</a:t>
            </a:r>
            <a:r>
              <a:rPr/>
              <a:t> </a:t>
            </a:r>
            <a:r>
              <a:rPr/>
              <a:t>the</a:t>
            </a:r>
            <a:r>
              <a:rPr/>
              <a:t> </a:t>
            </a:r>
            <a:r>
              <a:rPr/>
              <a:t>survival</a:t>
            </a:r>
            <a:r>
              <a:rPr/>
              <a:t> </a:t>
            </a:r>
            <a:r>
              <a:rPr/>
              <a:t>probability</a:t>
            </a:r>
            <a:r>
              <a:rPr/>
              <a:t> </a:t>
            </a:r>
            <a:r>
              <a:rPr/>
              <a:t>over</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theta</a:t>
            </a:r>
            <a:r>
              <a:rPr/>
              <a:t> </a:t>
            </a:r>
            <a:r>
              <a:rPr/>
              <a:t>is</a:t>
            </a:r>
            <a:r>
              <a:rPr/>
              <a:t> </a:t>
            </a:r>
            <a:r>
              <a:rPr/>
              <a:t>larger</a:t>
            </a:r>
            <a:r>
              <a:rPr/>
              <a:t> </a:t>
            </a:r>
            <a:r>
              <a:rPr/>
              <a:t>than</a:t>
            </a:r>
            <a:r>
              <a:rPr/>
              <a:t> </a:t>
            </a:r>
            <a:r>
              <a:rPr/>
              <a:t>1,</a:t>
            </a:r>
            <a:r>
              <a:rPr/>
              <a:t> </a:t>
            </a:r>
            <a:r>
              <a:rPr/>
              <a:t>the</a:t>
            </a:r>
            <a:r>
              <a:rPr/>
              <a:t> </a:t>
            </a:r>
            <a:r>
              <a:rPr/>
              <a:t>effect</a:t>
            </a:r>
            <a:r>
              <a:rPr/>
              <a:t> </a:t>
            </a:r>
            <a:r>
              <a:rPr/>
              <a:t>is</a:t>
            </a:r>
            <a:r>
              <a:rPr/>
              <a:t> </a:t>
            </a:r>
            <a:r>
              <a:rPr/>
              <a:t>to</a:t>
            </a:r>
            <a:r>
              <a:rPr/>
              <a:t> </a:t>
            </a:r>
            <a:r>
              <a:rPr/>
              <a:t>stretch</a:t>
            </a:r>
            <a:r>
              <a:rPr/>
              <a:t> </a:t>
            </a:r>
            <a:r>
              <a:rPr/>
              <a:t>out</a:t>
            </a:r>
            <a:r>
              <a:rPr/>
              <a:t> </a:t>
            </a:r>
            <a:r>
              <a:rPr/>
              <a:t>the</a:t>
            </a:r>
            <a:r>
              <a:rPr/>
              <a:t> </a:t>
            </a:r>
            <a:r>
              <a:rPr/>
              <a:t>exponential</a:t>
            </a:r>
            <a:r>
              <a:rPr/>
              <a:t> </a:t>
            </a:r>
            <a:r>
              <a:rPr/>
              <a:t>and</a:t>
            </a:r>
            <a:r>
              <a:rPr/>
              <a:t> </a:t>
            </a:r>
            <a:r>
              <a:rPr/>
              <a:t>slow</a:t>
            </a:r>
            <a:r>
              <a:rPr/>
              <a:t> </a:t>
            </a:r>
            <a:r>
              <a:rPr/>
              <a:t>down</a:t>
            </a:r>
            <a:r>
              <a:rPr/>
              <a:t> </a:t>
            </a:r>
            <a:r>
              <a:rPr/>
              <a:t>time.</a:t>
            </a:r>
            <a:r>
              <a:rPr/>
              <a:t> </a:t>
            </a:r>
            <a:r>
              <a:rPr/>
              <a:t>“</a:t>
            </a:r>
            <a:r>
              <a:rPr/>
              <a:t>Slow</a:t>
            </a:r>
            <a:r>
              <a:rPr/>
              <a:t> </a:t>
            </a:r>
            <a:r>
              <a:rPr/>
              <a:t>down</a:t>
            </a:r>
            <a:r>
              <a:rPr/>
              <a:t>”</a:t>
            </a:r>
            <a:r>
              <a:rPr/>
              <a:t> </a:t>
            </a:r>
            <a:r>
              <a:rPr/>
              <a:t>means</a:t>
            </a:r>
            <a:r>
              <a:rPr/>
              <a:t> </a:t>
            </a:r>
            <a:r>
              <a:rPr/>
              <a:t>that</a:t>
            </a:r>
            <a:r>
              <a:rPr/>
              <a:t> </a:t>
            </a:r>
            <a:r>
              <a:rPr/>
              <a:t>events</a:t>
            </a:r>
            <a:r>
              <a:rPr/>
              <a:t> </a:t>
            </a:r>
            <a:r>
              <a:rPr/>
              <a:t>occur</a:t>
            </a:r>
            <a:r>
              <a:rPr/>
              <a:t> </a:t>
            </a:r>
            <a:r>
              <a:rPr/>
              <a:t>less</a:t>
            </a:r>
            <a:r>
              <a:rPr/>
              <a:t> </a:t>
            </a:r>
            <a:r>
              <a:rPr/>
              <a:t>frequently</a:t>
            </a:r>
            <a:r>
              <a:rPr/>
              <a:t> </a:t>
            </a:r>
            <a:r>
              <a:rPr/>
              <a:t>than</a:t>
            </a:r>
            <a:r>
              <a:rPr/>
              <a:t> </a:t>
            </a:r>
            <a:r>
              <a:rPr/>
              <a:t>with</a:t>
            </a:r>
            <a:r>
              <a:rPr/>
              <a:t> </a:t>
            </a:r>
            <a:r>
              <a:rPr/>
              <a:t>a</a:t>
            </a:r>
            <a:r>
              <a:rPr/>
              <a:t> </a:t>
            </a:r>
            <a:r>
              <a:rPr/>
              <a:t>standard</a:t>
            </a:r>
            <a:r>
              <a:rPr/>
              <a:t> </a:t>
            </a:r>
            <a:r>
              <a:rPr/>
              <a:t>normal.</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theta</a:t>
            </a:r>
            <a:r>
              <a:rPr/>
              <a:t> </a:t>
            </a:r>
            <a:r>
              <a:rPr/>
              <a:t>is</a:t>
            </a:r>
            <a:r>
              <a:rPr/>
              <a:t> </a:t>
            </a:r>
            <a:r>
              <a:rPr/>
              <a:t>smaller</a:t>
            </a:r>
            <a:r>
              <a:rPr/>
              <a:t> </a:t>
            </a:r>
            <a:r>
              <a:rPr/>
              <a:t>than</a:t>
            </a:r>
            <a:r>
              <a:rPr/>
              <a:t> </a:t>
            </a:r>
            <a:r>
              <a:rPr/>
              <a:t>1,</a:t>
            </a:r>
            <a:r>
              <a:rPr/>
              <a:t> </a:t>
            </a:r>
            <a:r>
              <a:rPr/>
              <a:t>the</a:t>
            </a:r>
            <a:r>
              <a:rPr/>
              <a:t> </a:t>
            </a:r>
            <a:r>
              <a:rPr/>
              <a:t>effect</a:t>
            </a:r>
            <a:r>
              <a:rPr/>
              <a:t> </a:t>
            </a:r>
            <a:r>
              <a:rPr/>
              <a:t>is</a:t>
            </a:r>
            <a:r>
              <a:rPr/>
              <a:t> </a:t>
            </a:r>
            <a:r>
              <a:rPr/>
              <a:t>to</a:t>
            </a:r>
            <a:r>
              <a:rPr/>
              <a:t> </a:t>
            </a:r>
            <a:r>
              <a:rPr/>
              <a:t>squeeze</a:t>
            </a:r>
            <a:r>
              <a:rPr/>
              <a:t> </a:t>
            </a:r>
            <a:r>
              <a:rPr/>
              <a:t>the</a:t>
            </a:r>
            <a:r>
              <a:rPr/>
              <a:t> </a:t>
            </a:r>
            <a:r>
              <a:rPr/>
              <a:t>exponential</a:t>
            </a:r>
            <a:r>
              <a:rPr/>
              <a:t> </a:t>
            </a:r>
            <a:r>
              <a:rPr/>
              <a:t>and</a:t>
            </a:r>
            <a:r>
              <a:rPr/>
              <a:t> </a:t>
            </a:r>
            <a:r>
              <a:rPr/>
              <a:t>speed</a:t>
            </a:r>
            <a:r>
              <a:rPr/>
              <a:t> </a:t>
            </a:r>
            <a:r>
              <a:rPr/>
              <a:t>up</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Parametric</a:t>
            </a:r>
            <a:r>
              <a:rPr/>
              <a:t> </a:t>
            </a:r>
            <a:r>
              <a:rPr/>
              <a:t>survival</a:t>
            </a:r>
            <a:r>
              <a:rPr/>
              <a:t> </a:t>
            </a:r>
            <a:r>
              <a:rPr/>
              <a:t>models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Density</a:t></a:r><a:r><a:rPr /><a:t> </a:t></a:r><a:r><a:rPr /><a:t>function</a:t></a:r><a:r><a:rPr /><a:t> </a:t></a:r><a:r><a:rPr /><a:t>for</a:t></a:r><a:r><a:rPr /><a:t> </a:t></a:r><a:r><a:rPr /><a:t>an</a:t></a:r><a:r><a:rPr /><a:t> </a:t></a:r><a:r><a:rPr /><a:t>exponential</a:t></a:r><a:r><a:rPr /><a:t> </a:t></a:r><a:r><a:rPr /><a:t>distribution</a:t></a:r><a:r><a:rPr /><a:t> </a:t></a:r><a:r><a:rPr /><a:t>with</a:t></a:r><a:r><a:rPr /><a:t> </a:t></a:r><a14:m><m:oMath xmlns:m="http://schemas.openxmlformats.org/officeDocument/2006/math"><m:r><m:t>θ</m:t></m:r><m:r><m:t>=</m:t></m:r><m:r><m:t>0.5</m:t></m:r></m:oMath></a14:m><a:r><a:rPr /><a:t>.</a:t></a:r></a:p></p:txBody></p:sp><p:pic><p:nvPicPr><p:cNvPr descr="ppt5_files/figure-pptx/density-0.5-1.png" id="0" name="Picture 1" /><p:cNvPicPr><a:picLocks noGrp="1" noChangeAspect="1" /></p:cNvPicPr><p:nvPr /></p:nvPicPr><p:blipFill><a:blip r:embed="rId2" /><a:stretch><a:fillRect /></a:stretch></p:blipFill><p:spPr bwMode="auto"><a:xfrm><a:off x="508000" y="1600200" /><a:ext cx="8140700" cy="4521200" /></a:xfrm><a:prstGeom prst="rect"><a:avLst /></a:prstGeom><a:noFill /><a:ln w="9525"><a:noFill /><a:headEnd /><a:tailEnd /></a:ln></p:spPr></p:pic></p:spTree></p:cSld></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Accelerated</a:t>
            </a:r>
            <a:r>
              <a:rPr/>
              <a:t> </a:t>
            </a:r>
            <a:r>
              <a:rPr/>
              <a:t>time</a:t>
            </a:r>
            <a:r>
              <a:rPr/>
              <a:t> </a:t>
            </a:r>
            <a:r>
              <a:rPr/>
              <a:t>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accelerated time model replaces </a:t>
                </a:r>
                <a14:m>
                  <m:oMath xmlns:m="http://schemas.openxmlformats.org/officeDocument/2006/math">
                    <m:r>
                      <m:t>θ</m:t>
                    </m:r>
                  </m:oMath>
                </a14:m>
                <a:r>
                  <a:rPr/>
                  <a:t> with</a:t>
                </a:r>
              </a:p>
              <a:p>
                <a:pPr lvl="0" marL="0" indent="0">
                  <a:buNone/>
                </a:pPr>
                <a14:m>
                  <m:oMath xmlns:m="http://schemas.openxmlformats.org/officeDocument/2006/math">
                    <m:sSup>
                      <m:e>
                        <m:r>
                          <m:t>e</m:t>
                        </m:r>
                      </m:e>
                      <m:sup>
                        <m:r>
                          <m:t>(</m:t>
                        </m:r>
                        <m:sSub>
                          <m:e>
                            <m:r>
                              <m:t>β</m:t>
                            </m:r>
                          </m:e>
                          <m:sub>
                            <m:r>
                              <m:t>0</m:t>
                            </m:r>
                          </m:sub>
                        </m:sSub>
                        <m:r>
                          <m:t>+</m:t>
                        </m:r>
                        <m:sSub>
                          <m:e>
                            <m:r>
                              <m:t>β</m:t>
                            </m:r>
                          </m:e>
                          <m:sub>
                            <m:r>
                              <m:t>1</m:t>
                            </m:r>
                          </m:sub>
                        </m:sSub>
                        <m:r>
                          <m:t>X</m:t>
                        </m:r>
                        <m:r>
                          <m:t>)</m:t>
                        </m:r>
                      </m:sup>
                    </m:sSup>
                  </m:oMath>
                </a14:m>
              </a:p>
              <a:p>
                <a:pPr lvl="0" marL="0" indent="0">
                  <a:buNone/>
                </a:pPr>
                <a:r>
                  <a:rPr/>
                  <a:t>This produces the survival curve</a:t>
                </a:r>
              </a:p>
              <a:p>
                <a:pPr lvl="0" marL="0" indent="0">
                  <a:buNone/>
                </a:pPr>
                <a14:m>
                  <m:oMath xmlns:m="http://schemas.openxmlformats.org/officeDocument/2006/math">
                    <m:r>
                      <m:t>S</m:t>
                    </m:r>
                    <m:r>
                      <m:t>(</m:t>
                    </m:r>
                    <m:r>
                      <m:t>t</m:t>
                    </m:r>
                    <m:r>
                      <m:t>,</m:t>
                    </m:r>
                    <m:r>
                      <m:t>X</m:t>
                    </m:r>
                    <m:r>
                      <m:t>,</m:t>
                    </m:r>
                    <m:sSub>
                      <m:e>
                        <m:r>
                          <m:t>β</m:t>
                        </m:r>
                      </m:e>
                      <m:sub>
                        <m:r>
                          <m:t>0</m:t>
                        </m:r>
                      </m:sub>
                    </m:sSub>
                    <m:r>
                      <m:t>,</m:t>
                    </m:r>
                    <m:sSub>
                      <m:e>
                        <m:r>
                          <m:t>β</m:t>
                        </m:r>
                      </m:e>
                      <m:sub>
                        <m:r>
                          <m:t>1</m:t>
                        </m:r>
                      </m:sub>
                    </m:sSub>
                    <m:r>
                      <m:t>)</m:t>
                    </m:r>
                    <m:r>
                      <m:t>=</m:t>
                    </m:r>
                    <m:sSup>
                      <m:e>
                        <m:r>
                          <m:t>e</m:t>
                        </m:r>
                      </m:e>
                      <m:sup>
                        <m:r>
                          <m:t>−</m:t>
                        </m:r>
                        <m:r>
                          <m:t>t</m:t>
                        </m:r>
                        <m:r>
                          <m:t>/</m:t>
                        </m:r>
                        <m:sSup>
                          <m:e>
                            <m:r>
                              <m:t>e</m:t>
                            </m:r>
                          </m:e>
                          <m:sup>
                            <m:r>
                              <m:t>(</m:t>
                            </m:r>
                            <m:sSub>
                              <m:e>
                                <m:r>
                                  <m:t>β</m:t>
                                </m:r>
                              </m:e>
                              <m:sub>
                                <m:r>
                                  <m:t>0</m:t>
                                </m:r>
                              </m:sub>
                            </m:sSub>
                            <m:r>
                              <m:t>+</m:t>
                            </m:r>
                            <m:sSub>
                              <m:e>
                                <m:r>
                                  <m:t>β</m:t>
                                </m:r>
                              </m:e>
                              <m:sub>
                                <m:r>
                                  <m:t>1</m:t>
                                </m:r>
                              </m:sub>
                            </m:sSub>
                            <m:r>
                              <m:t>X</m:t>
                            </m:r>
                            <m:r>
                              <m:t>)</m:t>
                            </m:r>
                          </m:sup>
                        </m:sSup>
                      </m:sup>
                    </m:sSup>
                  </m:oMath>
                </a14:m>
              </a:p>
              <a:p>
                <a:pPr lvl="0" marL="0" indent="0">
                  <a:buNone/>
                </a:pPr>
                <a:r>
                  <a:rPr/>
                  <a:t>The values of </a:t>
                </a:r>
                <a14:m>
                  <m:oMath xmlns:m="http://schemas.openxmlformats.org/officeDocument/2006/math">
                    <m:sSub>
                      <m:e>
                        <m:r>
                          <m:t>β</m:t>
                        </m:r>
                      </m:e>
                      <m:sub>
                        <m:r>
                          <m:t>0</m:t>
                        </m:r>
                      </m:sub>
                    </m:sSub>
                  </m:oMath>
                </a14:m>
                <a:r>
                  <a:rPr/>
                  <a:t> and </a:t>
                </a:r>
                <a14:m>
                  <m:oMath xmlns:m="http://schemas.openxmlformats.org/officeDocument/2006/math">
                    <m:sSub>
                      <m:e>
                        <m:r>
                          <m:t>β</m:t>
                        </m:r>
                      </m:e>
                      <m:sub>
                        <m:r>
                          <m:t>1</m:t>
                        </m:r>
                      </m:sub>
                    </m:sSub>
                  </m:oMath>
                </a14:m>
                <a:r>
                  <a:rPr/>
                  <a:t> will end up stretching or shrinking the time scale.</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Percentiles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pth percentile of the accelerated time model is</a:t>
                </a:r>
              </a:p>
              <a:p>
                <a:pPr lvl="0" marL="0" indent="0">
                  <a:buNone/>
                </a:pPr>
                <a14:m>
                  <m:oMath xmlns:m="http://schemas.openxmlformats.org/officeDocument/2006/math">
                    <m:r>
                      <m:t>−</m:t>
                    </m:r>
                    <m:r>
                      <m:t>l</m:t>
                    </m:r>
                    <m:r>
                      <m:t>n</m:t>
                    </m:r>
                    <m:r>
                      <m:t>(</m:t>
                    </m:r>
                    <m:r>
                      <m:t>1</m:t>
                    </m:r>
                    <m:r>
                      <m:t>−</m:t>
                    </m:r>
                    <m:r>
                      <m:t>p</m:t>
                    </m:r>
                    <m:r>
                      <m:t>)</m:t>
                    </m:r>
                    <m:sSup>
                      <m:e>
                        <m:r>
                          <m:t>e</m:t>
                        </m:r>
                      </m:e>
                      <m:sup>
                        <m:sSub>
                          <m:e>
                            <m:r>
                              <m:t>β</m:t>
                            </m:r>
                          </m:e>
                          <m:sub>
                            <m:r>
                              <m:t>0</m:t>
                            </m:r>
                          </m:sub>
                        </m:sSub>
                        <m:r>
                          <m:t>+</m:t>
                        </m:r>
                        <m:sSub>
                          <m:e>
                            <m:r>
                              <m:t>β</m:t>
                            </m:r>
                          </m:e>
                          <m:sub>
                            <m:r>
                              <m:t>1</m:t>
                            </m:r>
                          </m:sub>
                        </m:sSub>
                        <m:r>
                          <m:t>X</m:t>
                        </m:r>
                      </m:sup>
                    </m:sSup>
                  </m:oMath>
                </a14:m>
              </a:p>
              <a:p>
                <a:pPr lvl="0" marL="0" indent="0">
                  <a:buNone/>
                </a:pPr>
                <a:r>
                  <a:rPr/>
                  <a:t>and the ratio of two percentiles, one with X=</a:t>
                </a:r>
                <a14:m>
                  <m:oMath xmlns:m="http://schemas.openxmlformats.org/officeDocument/2006/math">
                    <m:sSub>
                      <m:e>
                        <m:r>
                          <m:t>X</m:t>
                        </m:r>
                      </m:e>
                      <m:sub>
                        <m:r>
                          <m:t>1</m:t>
                        </m:r>
                      </m:sub>
                    </m:sSub>
                  </m:oMath>
                </a14:m>
                <a:r>
                  <a:rPr/>
                  <a:t> and the other with X=</a:t>
                </a:r>
                <a14:m>
                  <m:oMath xmlns:m="http://schemas.openxmlformats.org/officeDocument/2006/math">
                    <m:sSub>
                      <m:e>
                        <m:r>
                          <m:t>X</m:t>
                        </m:r>
                      </m:e>
                      <m:sub>
                        <m:r>
                          <m:t>2</m:t>
                        </m:r>
                      </m:sub>
                    </m:sSub>
                  </m:oMath>
                </a14:m>
                <a:r>
                  <a:rPr/>
                  <a:t> is</a:t>
                </a:r>
              </a:p>
              <a:p>
                <a:pPr lvl="0" marL="0" indent="0">
                  <a:buNone/>
                </a:pPr>
                <a14:m>
                  <m:oMath xmlns:m="http://schemas.openxmlformats.org/officeDocument/2006/math">
                    <m:f>
                      <m:fPr>
                        <m:type m:val="bar"/>
                      </m:fPr>
                      <m:num>
                        <m:r>
                          <m:t>−</m:t>
                        </m:r>
                        <m:r>
                          <m:t>l</m:t>
                        </m:r>
                        <m:r>
                          <m:t>n</m:t>
                        </m:r>
                        <m:r>
                          <m:t>(</m:t>
                        </m:r>
                        <m:r>
                          <m:t>1</m:t>
                        </m:r>
                        <m:r>
                          <m:t>−</m:t>
                        </m:r>
                        <m:r>
                          <m:t>p</m:t>
                        </m:r>
                        <m:r>
                          <m:t>)</m:t>
                        </m:r>
                        <m:sSup>
                          <m:e>
                            <m:r>
                              <m:t>e</m:t>
                            </m:r>
                          </m:e>
                          <m:sup>
                            <m:sSub>
                              <m:e>
                                <m:r>
                                  <m:t>β</m:t>
                                </m:r>
                              </m:e>
                              <m:sub>
                                <m:r>
                                  <m:t>0</m:t>
                                </m:r>
                              </m:sub>
                            </m:sSub>
                            <m:r>
                              <m:t>+</m:t>
                            </m:r>
                            <m:sSub>
                              <m:e>
                                <m:r>
                                  <m:t>β</m:t>
                                </m:r>
                              </m:e>
                              <m:sub>
                                <m:r>
                                  <m:t>1</m:t>
                                </m:r>
                              </m:sub>
                            </m:sSub>
                            <m:sSub>
                              <m:e>
                                <m:r>
                                  <m:t>X</m:t>
                                </m:r>
                              </m:e>
                              <m:sub>
                                <m:r>
                                  <m:t>1</m:t>
                                </m:r>
                              </m:sub>
                            </m:sSub>
                          </m:sup>
                        </m:sSup>
                      </m:num>
                      <m:den>
                        <m:r>
                          <m:t>−</m:t>
                        </m:r>
                        <m:r>
                          <m:t>l</m:t>
                        </m:r>
                        <m:r>
                          <m:t>n</m:t>
                        </m:r>
                        <m:r>
                          <m:t>(</m:t>
                        </m:r>
                        <m:r>
                          <m:t>1</m:t>
                        </m:r>
                        <m:r>
                          <m:t>−</m:t>
                        </m:r>
                        <m:r>
                          <m:t>p</m:t>
                        </m:r>
                        <m:r>
                          <m:t>)</m:t>
                        </m:r>
                        <m:sSup>
                          <m:e>
                            <m:r>
                              <m:t>e</m:t>
                            </m:r>
                          </m:e>
                          <m:sup>
                            <m:sSub>
                              <m:e>
                                <m:r>
                                  <m:t>β</m:t>
                                </m:r>
                              </m:e>
                              <m:sub>
                                <m:r>
                                  <m:t>0</m:t>
                                </m:r>
                              </m:sub>
                            </m:sSub>
                            <m:r>
                              <m:t>+</m:t>
                            </m:r>
                            <m:sSub>
                              <m:e>
                                <m:r>
                                  <m:t>β</m:t>
                                </m:r>
                              </m:e>
                              <m:sub>
                                <m:r>
                                  <m:t>1</m:t>
                                </m:r>
                              </m:sub>
                            </m:sSub>
                            <m:sSub>
                              <m:e>
                                <m:r>
                                  <m:t>X</m:t>
                                </m:r>
                              </m:e>
                              <m:sub>
                                <m:r>
                                  <m:t>2</m:t>
                                </m:r>
                              </m:sub>
                            </m:sSub>
                          </m:sup>
                        </m:sSup>
                      </m:den>
                    </m:f>
                    <m:r>
                      <m:t>=</m:t>
                    </m:r>
                    <m:sSup>
                      <m:e>
                        <m:r>
                          <m:t>e</m:t>
                        </m:r>
                      </m:e>
                      <m:sup>
                        <m:sSub>
                          <m:e>
                            <m:r>
                              <m:t>β</m:t>
                            </m:r>
                          </m:e>
                          <m:sub>
                            <m:r>
                              <m:t>1</m:t>
                            </m:r>
                          </m:sub>
                        </m:sSub>
                        <m:r>
                          <m:t>(</m:t>
                        </m:r>
                        <m:sSub>
                          <m:e>
                            <m:r>
                              <m:t>X</m:t>
                            </m:r>
                          </m:e>
                          <m:sub>
                            <m:r>
                              <m:t>1</m:t>
                            </m:r>
                          </m:sub>
                        </m:sSub>
                        <m:r>
                          <m:t>−</m:t>
                        </m:r>
                        <m:sSub>
                          <m:e>
                            <m:r>
                              <m:t>X</m:t>
                            </m:r>
                          </m:e>
                          <m:sub>
                            <m:r>
                              <m:t>2</m:t>
                            </m:r>
                          </m:sub>
                        </m:sSub>
                        <m:r>
                          <m:t>)</m:t>
                        </m:r>
                      </m:sup>
                    </m:sSup>
                  </m:oMath>
                </a14:m>
              </a:p>
              <a:p>
                <a:pPr lvl="0" marL="0" indent="0">
                  <a:buNone/>
                </a:pPr>
                <a:r>
                  <a:rPr/>
                  <a:t>If </a:t>
                </a:r>
                <a14:m>
                  <m:oMath xmlns:m="http://schemas.openxmlformats.org/officeDocument/2006/math">
                    <m:sSub>
                      <m:e>
                        <m:r>
                          <m:t>X</m:t>
                        </m:r>
                      </m:e>
                      <m:sub>
                        <m:r>
                          <m:t>1</m:t>
                        </m:r>
                      </m:sub>
                    </m:sSub>
                  </m:oMath>
                </a14:m>
                <a:r>
                  <a:rPr/>
                  <a:t> is one unit larger than </a:t>
                </a:r>
                <a14:m>
                  <m:oMath xmlns:m="http://schemas.openxmlformats.org/officeDocument/2006/math">
                    <m:sSub>
                      <m:e>
                        <m:r>
                          <m:t>X</m:t>
                        </m:r>
                      </m:e>
                      <m:sub>
                        <m:r>
                          <m:t>2</m:t>
                        </m:r>
                      </m:sub>
                    </m:sSub>
                  </m:oMath>
                </a14:m>
                <a:r>
                  <a:rPr/>
                  <a:t>, this reduces to </a:t>
                </a:r>
                <a14:m>
                  <m:oMath xmlns:m="http://schemas.openxmlformats.org/officeDocument/2006/math">
                    <m:sSup>
                      <m:e>
                        <m:r>
                          <m:t>e</m:t>
                        </m:r>
                      </m:e>
                      <m:sup>
                        <m:sSub>
                          <m:e>
                            <m:r>
                              <m:t>β</m:t>
                            </m:r>
                          </m:e>
                          <m:sub>
                            <m:r>
                              <m:t>1</m:t>
                            </m:r>
                          </m:sub>
                        </m:sSub>
                      </m:sup>
                    </m:sSup>
                  </m:oMath>
                </a14:m>
                <a:r>
                  <a:rPr/>
                  <a:t>.</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Different,</a:t>
            </a:r>
            <a:r>
              <a:rPr/>
              <a:t> </a:t>
            </a:r>
            <a:r>
              <a:rPr/>
              <a:t>but</a:t>
            </a:r>
            <a:r>
              <a:rPr/>
              <a:t> </a:t>
            </a:r>
            <a:r>
              <a:rPr/>
              <a:t>not</a:t>
            </a:r>
            <a:r>
              <a:rPr/>
              <a:t> </a:t>
            </a:r>
            <a:r>
              <a:rPr/>
              <a:t>different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This may look quite different than the model we used for Kaplan-Meier curves and the Cox proportional hazards model, but it actually is not. The hazard function is</a:t>
                </a:r>
              </a:p>
              <a:p>
                <a:pPr lvl="0" marL="0" indent="0">
                  <a:buNone/>
                </a:pPr>
                <a14:m>
                  <m:oMath xmlns:m="http://schemas.openxmlformats.org/officeDocument/2006/math">
                    <m:r>
                      <m:t>h</m:t>
                    </m:r>
                    <m:r>
                      <m:t>(</m:t>
                    </m:r>
                    <m:r>
                      <m:t>t</m:t>
                    </m:r>
                    <m:r>
                      <m:t>,</m:t>
                    </m:r>
                    <m:r>
                      <m:t>x</m:t>
                    </m:r>
                    <m:r>
                      <m:t>,</m:t>
                    </m:r>
                    <m:sSub>
                      <m:e>
                        <m:r>
                          <m:t>β</m:t>
                        </m:r>
                      </m:e>
                      <m:sub>
                        <m:r>
                          <m:t>0</m:t>
                        </m:r>
                      </m:sub>
                    </m:sSub>
                    <m:r>
                      <m:t>,</m:t>
                    </m:r>
                    <m:sSub>
                      <m:e>
                        <m:r>
                          <m:t>β</m:t>
                        </m:r>
                      </m:e>
                      <m:sub>
                        <m:r>
                          <m:t>1</m:t>
                        </m:r>
                      </m:sub>
                    </m:sSub>
                    <m:r>
                      <m:t>)</m:t>
                    </m:r>
                    <m:r>
                      <m:t>=</m:t>
                    </m:r>
                    <m:sSup>
                      <m:e>
                        <m:r>
                          <m:t>e</m:t>
                        </m:r>
                      </m:e>
                      <m:sup>
                        <m:r>
                          <m:t>−</m:t>
                        </m:r>
                        <m:r>
                          <m:t>(</m:t>
                        </m:r>
                        <m:sSub>
                          <m:e>
                            <m:r>
                              <m:t>β</m:t>
                            </m:r>
                          </m:e>
                          <m:sub>
                            <m:r>
                              <m:t>0</m:t>
                            </m:r>
                          </m:sub>
                        </m:sSub>
                        <m:r>
                          <m:t>+</m:t>
                        </m:r>
                        <m:sSub>
                          <m:e>
                            <m:r>
                              <m:t>β</m:t>
                            </m:r>
                          </m:e>
                          <m:sub>
                            <m:r>
                              <m:t>1</m:t>
                            </m:r>
                          </m:sub>
                        </m:sSub>
                        <m:r>
                          <m:t>x</m:t>
                        </m:r>
                        <m:r>
                          <m:t>)</m:t>
                        </m:r>
                      </m:sup>
                    </m:sSup>
                  </m:oMath>
                </a14:m>
                <a:r>
                  <a:rPr/>
                  <a:t>.</a:t>
                </a:r>
              </a:p>
              <a:p>
                <a:pPr lvl="0" marL="0" indent="0">
                  <a:buNone/>
                </a:pPr>
                <a:r>
                  <a:rPr/>
                  <a:t>Notice that the hazard is constant with respect to t. The baseline hazard, the hazard when X=0 is</a:t>
                </a:r>
              </a:p>
              <a:p>
                <a:pPr lvl="0" marL="0" indent="0">
                  <a:buNone/>
                </a:pPr>
                <a14:m>
                  <m:oMath xmlns:m="http://schemas.openxmlformats.org/officeDocument/2006/math">
                    <m:sSub>
                      <m:e>
                        <m:r>
                          <m:t>h</m:t>
                        </m:r>
                      </m:e>
                      <m:sub>
                        <m:r>
                          <m:t>0</m:t>
                        </m:r>
                      </m:sub>
                    </m:sSub>
                    <m:r>
                      <m:t>(</m:t>
                    </m:r>
                    <m:r>
                      <m:t>t</m:t>
                    </m:r>
                    <m:r>
                      <m:t>)</m:t>
                    </m:r>
                    <m:r>
                      <m:t>=</m:t>
                    </m:r>
                    <m:sSup>
                      <m:e>
                        <m:r>
                          <m:t>e</m:t>
                        </m:r>
                      </m:e>
                      <m:sup>
                        <m:r>
                          <m:t>−</m:t>
                        </m:r>
                        <m:sSub>
                          <m:e>
                            <m:r>
                              <m:t>β</m:t>
                            </m:r>
                          </m:e>
                          <m:sub>
                            <m:r>
                              <m:t>0</m:t>
                            </m:r>
                          </m:sub>
                        </m:sSub>
                      </m:sup>
                    </m:sSup>
                  </m:oMath>
                </a14:m>
              </a:p>
              <a:p>
                <a:pPr lvl="0" marL="0" indent="0">
                  <a:buNone/>
                </a:pPr>
                <a:r>
                  <a:rPr/>
                  <a:t>The hazard ratio for a subject with </a:t>
                </a:r>
                <a14:m>
                  <m:oMath xmlns:m="http://schemas.openxmlformats.org/officeDocument/2006/math">
                    <m:r>
                      <m:t>x</m:t>
                    </m:r>
                    <m:r>
                      <m:t>=</m:t>
                    </m:r>
                    <m:sSub>
                      <m:e>
                        <m:r>
                          <m:t>x</m:t>
                        </m:r>
                      </m:e>
                      <m:sub>
                        <m:r>
                          <m:t>1</m:t>
                        </m:r>
                      </m:sub>
                    </m:sSub>
                  </m:oMath>
                </a14:m>
                <a:r>
                  <a:rPr/>
                  <a:t> compared to a subject with </a:t>
                </a:r>
                <a14:m>
                  <m:oMath xmlns:m="http://schemas.openxmlformats.org/officeDocument/2006/math">
                    <m:r>
                      <m:t>x</m:t>
                    </m:r>
                    <m:r>
                      <m:t>=</m:t>
                    </m:r>
                    <m:sSub>
                      <m:e>
                        <m:r>
                          <m:t>x</m:t>
                        </m:r>
                      </m:e>
                      <m:sub>
                        <m:r>
                          <m:t>2</m:t>
                        </m:r>
                      </m:sub>
                    </m:sSub>
                  </m:oMath>
                </a14:m>
                <a:r>
                  <a:rPr/>
                  <a:t> is</a:t>
                </a:r>
              </a:p>
              <a:p>
                <a:pPr lvl="0" marL="0" indent="0">
                  <a:buNone/>
                </a:pPr>
                <a14:m>
                  <m:oMath xmlns:m="http://schemas.openxmlformats.org/officeDocument/2006/math">
                    <m:sSup>
                      <m:e>
                        <m:r>
                          <m:t>e</m:t>
                        </m:r>
                      </m:e>
                      <m:sup>
                        <m:r>
                          <m:t>−</m:t>
                        </m:r>
                        <m:sSub>
                          <m:e>
                            <m:r>
                              <m:t>β</m:t>
                            </m:r>
                          </m:e>
                          <m:sub>
                            <m:r>
                              <m:t>1</m:t>
                            </m:r>
                          </m:sub>
                        </m:sSub>
                        <m:r>
                          <m:t>(</m:t>
                        </m:r>
                        <m:sSub>
                          <m:e>
                            <m:r>
                              <m:t>x</m:t>
                            </m:r>
                          </m:e>
                          <m:sub>
                            <m:r>
                              <m:t>1</m:t>
                            </m:r>
                          </m:sub>
                        </m:sSub>
                        <m:r>
                          <m:t>−</m:t>
                        </m:r>
                        <m:sSub>
                          <m:e>
                            <m:r>
                              <m:t>x</m:t>
                            </m:r>
                          </m:e>
                          <m:sub>
                            <m:r>
                              <m:t>2</m:t>
                            </m:r>
                          </m:sub>
                        </m:sSub>
                        <m:r>
                          <m:t>)</m:t>
                        </m:r>
                      </m:sup>
                    </m:sSup>
                  </m:oMath>
                </a14:m>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Likelihood</a:t>
            </a:r>
            <a:r>
              <a:rPr/>
              <a:t> </a:t>
            </a:r>
            <a:r>
              <a:rPr/>
              <a:t>ratio</a:t>
            </a:r>
            <a:r>
              <a:rPr/>
              <a:t> </a:t>
            </a:r>
            <a:r>
              <a:rPr/>
              <a:t>test</a:t>
            </a:r>
          </a:p>
        </p:txBody>
      </p:sp>
      <p:sp>
        <p:nvSpPr>
          <p:cNvPr id="3" name="Content Placeholder 2"/>
          <p:cNvSpPr>
            <a:spLocks noGrp="1"/>
          </p:cNvSpPr>
          <p:nvPr>
            <p:ph idx="1"/>
          </p:nvPr>
        </p:nvSpPr>
        <p:spPr/>
        <p:txBody>
          <a:bodyPr/>
          <a:lstStyle/>
          <a:p>
            <a:pPr lvl="0" marL="0" indent="0">
              <a:buNone/>
            </a:pPr>
            <a:r>
              <a:rPr/>
              <a:t>Here’s a quick review of the likelihood ratio test, as it applies to the exponential accelerated time model.</a:t>
            </a:r>
          </a:p>
          <a:p>
            <a:pPr lvl="0" marL="0" indent="0">
              <a:buNone/>
            </a:pPr>
            <a:r>
              <a:rPr/>
              <a:t>First, let’s fit a null model.</a:t>
            </a:r>
          </a:p>
          <a:p>
            <a:pPr lvl="0" marL="1270000" indent="0">
              <a:buNone/>
            </a:pPr>
            <a:r>
              <a:rPr sz="1800">
                <a:latin typeface="Courier"/>
              </a:rPr>
              <a:t>## 
## Call:
## survreg(formula = Surv(time_yrs, fstat == "Dead") ~ 1, data = whas100, 
##     dist = "exponential")
##             Value Std. Error    z        p
## (Intercept)  2.09       0.14 14.9 2.35e-50
## 
## Scale fixed at 1 
## 
## Exponential distribution
## Loglik(model)= -157.6   Loglik(intercept only)= -157.6
## Number of Newton-Raphson Iterations: 5 
## n= 100</a:t>
            </a:r>
          </a:p>
          <a:p>
            <a:pPr lvl="0" marL="1270000" indent="0">
              <a:buNone/>
            </a:pPr>
            <a:r>
              <a:rPr sz="1800">
                <a:latin typeface="Courier"/>
              </a:rPr>
              <a:t>## [1] 4.121561</a:t>
            </a:r>
          </a:p>
          <a:p>
            <a:pPr lvl="0" marL="1270000" indent="0">
              <a:buNone/>
            </a:pPr>
            <a:r>
              <a:rPr sz="1800">
                <a:latin typeface="Courier"/>
              </a:rPr>
              <a:t>## 
## Alive  Dead 
##    49    51</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Mathematical</a:t>
            </a:r>
            <a:r>
              <a:rPr/>
              <a:t> </a:t>
            </a:r>
            <a:r>
              <a:rPr/>
              <a:t>details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How do you arrive at this mathematically. For the null model, the density is</a:t>
                </a:r>
              </a:p>
              <a:p>
                <a:pPr lvl="0" marL="0" indent="0">
                  <a:buNone/>
                </a:pPr>
                <a14:m>
                  <m:oMath xmlns:m="http://schemas.openxmlformats.org/officeDocument/2006/math">
                    <m:r>
                      <m:t>f</m:t>
                    </m:r>
                    <m:r>
                      <m:t>(</m:t>
                    </m:r>
                    <m:r>
                      <m:t>t</m:t>
                    </m:r>
                    <m:r>
                      <m:t>)</m:t>
                    </m:r>
                    <m:r>
                      <m:t>=</m:t>
                    </m:r>
                    <m:f>
                      <m:fPr>
                        <m:type m:val="bar"/>
                      </m:fPr>
                      <m:num>
                        <m:r>
                          <m:t>1</m:t>
                        </m:r>
                      </m:num>
                      <m:den>
                        <m:sSup>
                          <m:e>
                            <m:r>
                              <m:t>e</m:t>
                            </m:r>
                          </m:e>
                          <m:sup>
                            <m:sSub>
                              <m:e>
                                <m:r>
                                  <m:t>β</m:t>
                                </m:r>
                              </m:e>
                              <m:sub>
                                <m:r>
                                  <m:t>0</m:t>
                                </m:r>
                              </m:sub>
                            </m:sSub>
                          </m:sup>
                        </m:sSup>
                      </m:den>
                    </m:f>
                    <m:sSup>
                      <m:e>
                        <m:r>
                          <m:t>e</m:t>
                        </m:r>
                      </m:e>
                      <m:sup>
                        <m:r>
                          <m:t>−</m:t>
                        </m:r>
                        <m:r>
                          <m:t>t</m:t>
                        </m:r>
                        <m:r>
                          <m:t>/</m:t>
                        </m:r>
                        <m:sSup>
                          <m:e>
                            <m:r>
                              <m:t>e</m:t>
                            </m:r>
                          </m:e>
                          <m:sup>
                            <m:sSub>
                              <m:e>
                                <m:r>
                                  <m:t>β</m:t>
                                </m:r>
                              </m:e>
                              <m:sub>
                                <m:r>
                                  <m:t>0</m:t>
                                </m:r>
                              </m:sub>
                            </m:sSub>
                          </m:sup>
                        </m:sSup>
                      </m:sup>
                    </m:sSup>
                  </m:oMath>
                </a14:m>
              </a:p>
              <a:p>
                <a:pPr lvl="0" marL="0" indent="0">
                  <a:buNone/>
                </a:pPr>
                <a:r>
                  <a:rPr/>
                  <a:t>and the survival curve is</a:t>
                </a:r>
              </a:p>
              <a:p>
                <a:pPr lvl="0" marL="0" indent="0">
                  <a:buNone/>
                </a:pPr>
                <a14:m>
                  <m:oMath xmlns:m="http://schemas.openxmlformats.org/officeDocument/2006/math">
                    <m:r>
                      <m:t>S</m:t>
                    </m:r>
                    <m:r>
                      <m:t>(</m:t>
                    </m:r>
                    <m:r>
                      <m:t>t</m:t>
                    </m:r>
                    <m:r>
                      <m:t>)</m:t>
                    </m:r>
                    <m:r>
                      <m:t>=</m:t>
                    </m:r>
                    <m:sSup>
                      <m:e>
                        <m:r>
                          <m:t>e</m:t>
                        </m:r>
                      </m:e>
                      <m:sup>
                        <m:r>
                          <m:t>−</m:t>
                        </m:r>
                        <m:r>
                          <m:t>t</m:t>
                        </m:r>
                        <m:r>
                          <m:t>/</m:t>
                        </m:r>
                        <m:sSup>
                          <m:e>
                            <m:r>
                              <m:t>e</m:t>
                            </m:r>
                          </m:e>
                          <m:sup>
                            <m:sSub>
                              <m:e>
                                <m:r>
                                  <m:t>β</m:t>
                                </m:r>
                              </m:e>
                              <m:sub>
                                <m:r>
                                  <m:t>0</m:t>
                                </m:r>
                              </m:sub>
                            </m:sSub>
                          </m:sup>
                        </m:sSup>
                      </m:sup>
                    </m:sSup>
                  </m:oMath>
                </a14:m>
              </a:p>
              <a:p>
                <a:pPr lvl="0" marL="0" indent="0">
                  <a:buNone/>
                </a:pPr>
                <a:r>
                  <a:rPr/>
                  <a:t>The likelihood for any parametric regression model is</a:t>
                </a:r>
              </a:p>
              <a:p>
                <a:pPr lvl="0" marL="0" indent="0">
                  <a:buNone/>
                </a:pPr>
                <a14:m>
                  <m:oMath xmlns:m="http://schemas.openxmlformats.org/officeDocument/2006/math">
                    <m:r>
                      <m:t>L</m:t>
                    </m:r>
                    <m:r>
                      <m:t>(</m:t>
                    </m:r>
                    <m:r>
                      <m:t>β</m:t>
                    </m:r>
                    <m:r>
                      <m:t>)</m:t>
                    </m:r>
                    <m:r>
                      <m:t>=</m:t>
                    </m:r>
                    <m:sSub>
                      <m:e>
                        <m:r>
                          <m:t>Π</m:t>
                        </m:r>
                      </m:e>
                      <m:sub>
                        <m:r>
                          <m:t>i</m:t>
                        </m:r>
                      </m:sub>
                    </m:sSub>
                    <m:r>
                      <m:t>f</m:t>
                    </m:r>
                    <m:r>
                      <m:t>(</m:t>
                    </m:r>
                    <m:sSub>
                      <m:e>
                        <m:r>
                          <m:t>t</m:t>
                        </m:r>
                      </m:e>
                      <m:sub>
                        <m:r>
                          <m:t>i</m:t>
                        </m:r>
                      </m:sub>
                    </m:sSub>
                    <m:sSup>
                      <m:e>
                        <m:r>
                          <m:t>)</m:t>
                        </m:r>
                      </m:e>
                      <m:sup>
                        <m:sSub>
                          <m:e>
                            <m:r>
                              <m:t>c</m:t>
                            </m:r>
                          </m:e>
                          <m:sub>
                            <m:r>
                              <m:t>i</m:t>
                            </m:r>
                          </m:sub>
                        </m:sSub>
                      </m:sup>
                    </m:sSup>
                    <m:r>
                      <m:t>S</m:t>
                    </m:r>
                    <m:r>
                      <m:t>(</m:t>
                    </m:r>
                    <m:sSub>
                      <m:e>
                        <m:r>
                          <m:t>t</m:t>
                        </m:r>
                      </m:e>
                      <m:sub>
                        <m:r>
                          <m:t>i</m:t>
                        </m:r>
                      </m:sub>
                    </m:sSub>
                    <m:sSup>
                      <m:e>
                        <m:r>
                          <m:t>)</m:t>
                        </m:r>
                      </m:e>
                      <m:sup>
                        <m:r>
                          <m:t>1</m:t>
                        </m:r>
                        <m:r>
                          <m:t>−</m:t>
                        </m:r>
                        <m:sSub>
                          <m:e>
                            <m:r>
                              <m:t>c</m:t>
                            </m:r>
                          </m:e>
                          <m:sub>
                            <m:r>
                              <m:t>i</m:t>
                            </m:r>
                          </m:sub>
                        </m:sSub>
                      </m:sup>
                    </m:sSup>
                  </m:oMath>
                </a14:m>
              </a:p>
              <a:p>
                <a:pPr lvl="0" marL="0" indent="0">
                  <a:buNone/>
                </a:pPr>
                <a:r>
                  <a:rPr/>
                  <a:t>Note that for deaths, you use the density, but for censored observations, you use the survival function, which can be thought of as the “average” density from time </a:t>
                </a:r>
                <a14:m>
                  <m:oMath xmlns:m="http://schemas.openxmlformats.org/officeDocument/2006/math">
                    <m:sSub>
                      <m:e>
                        <m:r>
                          <m:t>t</m:t>
                        </m:r>
                      </m:e>
                      <m:sub>
                        <m:r>
                          <m:t>i</m:t>
                        </m:r>
                      </m:sub>
                    </m:sSub>
                  </m:oMath>
                </a14:m>
                <a:r>
                  <a:rPr/>
                  <a:t> to infinity.</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Details,</a:t>
            </a:r>
            <a:r>
              <a:rPr/>
              <a:t> </a:t>
            </a:r>
            <a:r>
              <a:rPr/>
              <a:t>part</a:t>
            </a:r>
            <a:r>
              <a:rPr/>
              <a:t> </a:t>
            </a:r>
            <a:r>
              <a:rPr/>
              <a:t>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Let </a:t>
                </a:r>
                <a14:m>
                  <m:oMath xmlns:m="http://schemas.openxmlformats.org/officeDocument/2006/math">
                    <m:sSub>
                      <m:e>
                        <m:r>
                          <m:t>n</m:t>
                        </m:r>
                      </m:e>
                      <m:sub>
                        <m:r>
                          <m:t>0</m:t>
                        </m:r>
                      </m:sub>
                    </m:sSub>
                  </m:oMath>
                </a14:m>
                <a:r>
                  <a:rPr/>
                  <a:t> reprensent the number of censored observations and </a:t>
                </a:r>
                <a14:m>
                  <m:oMath xmlns:m="http://schemas.openxmlformats.org/officeDocument/2006/math">
                    <m:sSub>
                      <m:e>
                        <m:r>
                          <m:t>n</m:t>
                        </m:r>
                      </m:e>
                      <m:sub>
                        <m:r>
                          <m:t>1</m:t>
                        </m:r>
                      </m:sub>
                    </m:sSub>
                  </m:oMath>
                </a14:m>
                <a:r>
                  <a:rPr/>
                  <a:t> the number of deaths. Then</a:t>
                </a:r>
              </a:p>
              <a:p>
                <a:pPr lvl="0" marL="0" indent="0">
                  <a:buNone/>
                </a:pPr>
                <a14:m>
                  <m:oMath xmlns:m="http://schemas.openxmlformats.org/officeDocument/2006/math">
                    <m:r>
                      <m:t>L</m:t>
                    </m:r>
                    <m:r>
                      <m:t>(</m:t>
                    </m:r>
                    <m:sSub>
                      <m:e>
                        <m:r>
                          <m:t>β</m:t>
                        </m:r>
                      </m:e>
                      <m:sub>
                        <m:r>
                          <m:t>0</m:t>
                        </m:r>
                      </m:sub>
                    </m:sSub>
                    <m:r>
                      <m:t>)</m:t>
                    </m:r>
                    <m:r>
                      <m:t>=</m:t>
                    </m:r>
                    <m:sSub>
                      <m:e>
                        <m:r>
                          <m:t>Π</m:t>
                        </m:r>
                      </m:e>
                      <m:sub>
                        <m:r>
                          <m:t>1</m:t>
                        </m:r>
                      </m:sub>
                    </m:sSub>
                    <m:f>
                      <m:fPr>
                        <m:type m:val="bar"/>
                      </m:fPr>
                      <m:num>
                        <m:r>
                          <m:t>1</m:t>
                        </m:r>
                      </m:num>
                      <m:den>
                        <m:sSup>
                          <m:e>
                            <m:r>
                              <m:t>e</m:t>
                            </m:r>
                          </m:e>
                          <m:sup>
                            <m:sSub>
                              <m:e>
                                <m:r>
                                  <m:t>β</m:t>
                                </m:r>
                              </m:e>
                              <m:sub>
                                <m:r>
                                  <m:t>0</m:t>
                                </m:r>
                              </m:sub>
                            </m:sSub>
                          </m:sup>
                        </m:sSup>
                      </m:den>
                    </m:f>
                    <m:sSup>
                      <m:e>
                        <m:r>
                          <m:t>e</m:t>
                        </m:r>
                      </m:e>
                      <m:sup>
                        <m:r>
                          <m:t>−</m:t>
                        </m:r>
                        <m:r>
                          <m:t>t</m:t>
                        </m:r>
                        <m:r>
                          <m:t>/</m:t>
                        </m:r>
                        <m:sSup>
                          <m:e>
                            <m:r>
                              <m:t>e</m:t>
                            </m:r>
                          </m:e>
                          <m:sup>
                            <m:sSub>
                              <m:e>
                                <m:r>
                                  <m:t>β</m:t>
                                </m:r>
                              </m:e>
                              <m:sub>
                                <m:r>
                                  <m:t>0</m:t>
                                </m:r>
                              </m:sub>
                            </m:sSub>
                          </m:sup>
                        </m:sSup>
                      </m:sup>
                    </m:sSup>
                    <m:sSub>
                      <m:e>
                        <m:r>
                          <m:t>Π</m:t>
                        </m:r>
                      </m:e>
                      <m:sub>
                        <m:r>
                          <m:t>0</m:t>
                        </m:r>
                      </m:sub>
                    </m:sSub>
                    <m:sSup>
                      <m:e>
                        <m:r>
                          <m:t>e</m:t>
                        </m:r>
                      </m:e>
                      <m:sup>
                        <m:r>
                          <m:t>−</m:t>
                        </m:r>
                        <m:r>
                          <m:t>t</m:t>
                        </m:r>
                        <m:r>
                          <m:t>/</m:t>
                        </m:r>
                        <m:sSup>
                          <m:e>
                            <m:r>
                              <m:t>e</m:t>
                            </m:r>
                          </m:e>
                          <m:sup>
                            <m:sSub>
                              <m:e>
                                <m:r>
                                  <m:t>β</m:t>
                                </m:r>
                              </m:e>
                              <m:sub>
                                <m:r>
                                  <m:t>0</m:t>
                                </m:r>
                              </m:sub>
                            </m:sSub>
                          </m:sup>
                        </m:sSup>
                      </m:sup>
                    </m:sSup>
                  </m:oMath>
                </a14:m>
              </a:p>
              <a:p>
                <a:pPr lvl="0" marL="0" indent="0">
                  <a:buNone/>
                </a:pPr>
                <a:r>
                  <a:rPr/>
                  <a:t>Where </a:t>
                </a:r>
                <a14:m>
                  <m:oMath xmlns:m="http://schemas.openxmlformats.org/officeDocument/2006/math">
                    <m:sSub>
                      <m:e>
                        <m:r>
                          <m:t>Π</m:t>
                        </m:r>
                      </m:e>
                      <m:sub>
                        <m:r>
                          <m:t>1</m:t>
                        </m:r>
                      </m:sub>
                    </m:sSub>
                  </m:oMath>
                </a14:m>
                <a:r>
                  <a:rPr/>
                  <a:t> represents the product across all deaths and </a:t>
                </a:r>
                <a14:m>
                  <m:oMath xmlns:m="http://schemas.openxmlformats.org/officeDocument/2006/math">
                    <m:sSub>
                      <m:e>
                        <m:r>
                          <m:t>Π</m:t>
                        </m:r>
                      </m:e>
                      <m:sub>
                        <m:r>
                          <m:t>0</m:t>
                        </m:r>
                      </m:sub>
                    </m:sSub>
                  </m:oMath>
                </a14:m>
                <a:r>
                  <a:rPr/>
                  <a:t> represents the product across all censored observations. This simplifies to</a:t>
                </a:r>
              </a:p>
              <a:p>
                <a:pPr lvl="0" marL="0" indent="0">
                  <a:buNone/>
                </a:pPr>
                <a14:m>
                  <m:oMath xmlns:m="http://schemas.openxmlformats.org/officeDocument/2006/math">
                    <m:r>
                      <m:t>L</m:t>
                    </m:r>
                    <m:r>
                      <m:t>(</m:t>
                    </m:r>
                    <m:sSub>
                      <m:e>
                        <m:r>
                          <m:t>β</m:t>
                        </m:r>
                      </m:e>
                      <m:sub>
                        <m:r>
                          <m:t>0</m:t>
                        </m:r>
                      </m:sub>
                    </m:sSub>
                    <m:r>
                      <m:t>)</m:t>
                    </m:r>
                    <m:r>
                      <m:t>=</m:t>
                    </m:r>
                    <m:f>
                      <m:fPr>
                        <m:type m:val="bar"/>
                      </m:fPr>
                      <m:num>
                        <m:r>
                          <m:t>1</m:t>
                        </m:r>
                      </m:num>
                      <m:den>
                        <m:sSup>
                          <m:e>
                            <m:r>
                              <m:t>e</m:t>
                            </m:r>
                          </m:e>
                          <m:sup>
                            <m:sSub>
                              <m:e>
                                <m:r>
                                  <m:t>n</m:t>
                                </m:r>
                              </m:e>
                              <m:sub>
                                <m:r>
                                  <m:t>1</m:t>
                                </m:r>
                              </m:sub>
                            </m:sSub>
                            <m:sSub>
                              <m:e>
                                <m:r>
                                  <m:t>β</m:t>
                                </m:r>
                              </m:e>
                              <m:sub>
                                <m:r>
                                  <m:t>0</m:t>
                                </m:r>
                              </m:sub>
                            </m:sSub>
                          </m:sup>
                        </m:sSup>
                      </m:den>
                    </m:f>
                    <m:sSup>
                      <m:e>
                        <m:r>
                          <m:t>e</m:t>
                        </m:r>
                      </m:e>
                      <m:sup>
                        <m:r>
                          <m:t>−</m:t>
                        </m:r>
                        <m:r>
                          <m:t>(</m:t>
                        </m:r>
                        <m:sSub>
                          <m:e>
                            <m:r>
                              <m:t>n</m:t>
                            </m:r>
                          </m:e>
                          <m:sub>
                            <m:r>
                              <m:t>0</m:t>
                            </m:r>
                          </m:sub>
                        </m:sSub>
                        <m:r>
                          <m:t>+</m:t>
                        </m:r>
                        <m:sSub>
                          <m:e>
                            <m:r>
                              <m:t>n</m:t>
                            </m:r>
                          </m:e>
                          <m:sub>
                            <m:r>
                              <m:t>1</m:t>
                            </m:r>
                          </m:sub>
                        </m:sSub>
                        <m:r>
                          <m:t>)</m:t>
                        </m:r>
                        <m:bar>
                          <m:barPr>
                            <m:pos m:val="top"/>
                          </m:barPr>
                          <m:e>
                            <m:r>
                              <m:t>t</m:t>
                            </m:r>
                          </m:e>
                        </m:bar>
                        <m:r>
                          <m:t>/</m:t>
                        </m:r>
                        <m:sSup>
                          <m:e>
                            <m:r>
                              <m:t>e</m:t>
                            </m:r>
                          </m:e>
                          <m:sup>
                            <m:sSub>
                              <m:e>
                                <m:r>
                                  <m:t>β</m:t>
                                </m:r>
                              </m:e>
                              <m:sub>
                                <m:r>
                                  <m:t>0</m:t>
                                </m:r>
                              </m:sub>
                            </m:sSub>
                          </m:sup>
                        </m:sSup>
                      </m:sup>
                    </m:sSup>
                  </m:oMath>
                </a14:m>
              </a:p>
              <a:p>
                <a:pPr lvl="0" marL="0" indent="0">
                  <a:buNone/>
                </a:pPr>
                <a:r>
                  <a:rPr/>
                  <a:t>The log likelihood is</a:t>
                </a:r>
              </a:p>
              <a:p>
                <a:pPr lvl="0" marL="0" indent="0">
                  <a:buNone/>
                </a:pPr>
                <a14:m>
                  <m:oMath xmlns:m="http://schemas.openxmlformats.org/officeDocument/2006/math">
                    <m:r>
                      <m:t>l</m:t>
                    </m:r>
                    <m:r>
                      <m:t>(</m:t>
                    </m:r>
                    <m:sSub>
                      <m:e>
                        <m:r>
                          <m:t>β</m:t>
                        </m:r>
                      </m:e>
                      <m:sub>
                        <m:r>
                          <m:t>0</m:t>
                        </m:r>
                      </m:sub>
                    </m:sSub>
                    <m:r>
                      <m:t>)</m:t>
                    </m:r>
                    <m:r>
                      <m:t>=</m:t>
                    </m:r>
                    <m:r>
                      <m:t>−</m:t>
                    </m:r>
                    <m:sSub>
                      <m:e>
                        <m:r>
                          <m:t>n</m:t>
                        </m:r>
                      </m:e>
                      <m:sub>
                        <m:r>
                          <m:t>1</m:t>
                        </m:r>
                      </m:sub>
                    </m:sSub>
                    <m:sSub>
                      <m:e>
                        <m:r>
                          <m:t>β</m:t>
                        </m:r>
                      </m:e>
                      <m:sub>
                        <m:r>
                          <m:t>0</m:t>
                        </m:r>
                      </m:sub>
                    </m:sSub>
                    <m:r>
                      <m:t>−</m:t>
                    </m:r>
                    <m:r>
                      <m:t>(</m:t>
                    </m:r>
                    <m:sSub>
                      <m:e>
                        <m:r>
                          <m:t>n</m:t>
                        </m:r>
                      </m:e>
                      <m:sub>
                        <m:r>
                          <m:t>0</m:t>
                        </m:r>
                      </m:sub>
                    </m:sSub>
                    <m:r>
                      <m:t>+</m:t>
                    </m:r>
                    <m:sSub>
                      <m:e>
                        <m:r>
                          <m:t>n</m:t>
                        </m:r>
                      </m:e>
                      <m:sub>
                        <m:r>
                          <m:t>1</m:t>
                        </m:r>
                      </m:sub>
                    </m:sSub>
                    <m:r>
                      <m:t>)</m:t>
                    </m:r>
                    <m:bar>
                      <m:barPr>
                        <m:pos m:val="top"/>
                      </m:barPr>
                      <m:e>
                        <m:r>
                          <m:t>t</m:t>
                        </m:r>
                      </m:e>
                    </m:bar>
                    <m:sSup>
                      <m:e>
                        <m:r>
                          <m:t>e</m:t>
                        </m:r>
                      </m:e>
                      <m:sup>
                        <m:r>
                          <m:t>−</m:t>
                        </m:r>
                        <m:sSub>
                          <m:e>
                            <m:r>
                              <m:t>β</m:t>
                            </m:r>
                          </m:e>
                          <m:sub>
                            <m:r>
                              <m:t>0</m:t>
                            </m:r>
                          </m:sub>
                        </m:sSub>
                      </m:sup>
                    </m:sSup>
                  </m:oMath>
                </a14:m>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Details,</a:t>
            </a:r>
            <a:r>
              <a:rPr/>
              <a:t> </a:t>
            </a:r>
            <a:r>
              <a:rPr/>
              <a:t>part</a:t>
            </a:r>
            <a:r>
              <a:rPr/>
              <a:t> </a:t>
            </a:r>
            <a:r>
              <a:rPr/>
              <a:t>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To find the maximum, take the derivative and set it equal to zero.</a:t>
                </a:r>
              </a:p>
              <a:p>
                <a:pPr lvl="0" marL="0" indent="0">
                  <a:buNone/>
                </a:pPr>
                <a14:m>
                  <m:oMath xmlns:m="http://schemas.openxmlformats.org/officeDocument/2006/math">
                    <m:f>
                      <m:fPr>
                        <m:type m:val="bar"/>
                      </m:fPr>
                      <m:num>
                        <m:r>
                          <m:t>∂</m:t>
                        </m:r>
                        <m:r>
                          <m:t>l</m:t>
                        </m:r>
                      </m:num>
                      <m:den>
                        <m:r>
                          <m:t>∂</m:t>
                        </m:r>
                        <m:sSub>
                          <m:e>
                            <m:r>
                              <m:t>β</m:t>
                            </m:r>
                          </m:e>
                          <m:sub>
                            <m:r>
                              <m:t>0</m:t>
                            </m:r>
                          </m:sub>
                        </m:sSub>
                      </m:den>
                    </m:f>
                    <m:r>
                      <m:t>=</m:t>
                    </m:r>
                    <m:r>
                      <m:t>−</m:t>
                    </m:r>
                    <m:sSub>
                      <m:e>
                        <m:r>
                          <m:t>n</m:t>
                        </m:r>
                      </m:e>
                      <m:sub>
                        <m:r>
                          <m:t>1</m:t>
                        </m:r>
                      </m:sub>
                    </m:sSub>
                    <m:r>
                      <m:t>+</m:t>
                    </m:r>
                    <m:r>
                      <m:t>(</m:t>
                    </m:r>
                    <m:sSub>
                      <m:e>
                        <m:r>
                          <m:t>n</m:t>
                        </m:r>
                      </m:e>
                      <m:sub>
                        <m:r>
                          <m:t>0</m:t>
                        </m:r>
                      </m:sub>
                    </m:sSub>
                    <m:r>
                      <m:t>+</m:t>
                    </m:r>
                    <m:sSub>
                      <m:e>
                        <m:r>
                          <m:t>n</m:t>
                        </m:r>
                      </m:e>
                      <m:sub>
                        <m:r>
                          <m:t>1</m:t>
                        </m:r>
                      </m:sub>
                    </m:sSub>
                    <m:r>
                      <m:t>)</m:t>
                    </m:r>
                    <m:bar>
                      <m:barPr>
                        <m:pos m:val="top"/>
                      </m:barPr>
                      <m:e>
                        <m:r>
                          <m:t>t</m:t>
                        </m:r>
                      </m:e>
                    </m:bar>
                    <m:sSup>
                      <m:e>
                        <m:r>
                          <m:t>e</m:t>
                        </m:r>
                      </m:e>
                      <m:sup>
                        <m:r>
                          <m:t>−</m:t>
                        </m:r>
                        <m:sSub>
                          <m:e>
                            <m:r>
                              <m:t>β</m:t>
                            </m:r>
                          </m:e>
                          <m:sub>
                            <m:r>
                              <m:t>0</m:t>
                            </m:r>
                          </m:sub>
                        </m:sSub>
                      </m:sup>
                    </m:sSup>
                    <m:r>
                      <m:t>=</m:t>
                    </m:r>
                    <m:r>
                      <m:t>0</m:t>
                    </m:r>
                  </m:oMath>
                </a14:m>
              </a:p>
              <a:p>
                <a:pPr lvl="0" marL="0" indent="0">
                  <a:buNone/>
                </a:pPr>
                <a14:m>
                  <m:oMath xmlns:m="http://schemas.openxmlformats.org/officeDocument/2006/math">
                    <m:r>
                      <m:t>(</m:t>
                    </m:r>
                    <m:sSub>
                      <m:e>
                        <m:r>
                          <m:t>n</m:t>
                        </m:r>
                      </m:e>
                      <m:sub>
                        <m:r>
                          <m:t>0</m:t>
                        </m:r>
                      </m:sub>
                    </m:sSub>
                    <m:r>
                      <m:t>+</m:t>
                    </m:r>
                    <m:sSub>
                      <m:e>
                        <m:r>
                          <m:t>n</m:t>
                        </m:r>
                      </m:e>
                      <m:sub>
                        <m:r>
                          <m:t>1</m:t>
                        </m:r>
                      </m:sub>
                    </m:sSub>
                    <m:r>
                      <m:t>)</m:t>
                    </m:r>
                    <m:bar>
                      <m:barPr>
                        <m:pos m:val="top"/>
                      </m:barPr>
                      <m:e>
                        <m:r>
                          <m:t>t</m:t>
                        </m:r>
                      </m:e>
                    </m:bar>
                    <m:sSup>
                      <m:e>
                        <m:r>
                          <m:t>e</m:t>
                        </m:r>
                      </m:e>
                      <m:sup>
                        <m:r>
                          <m:t>−</m:t>
                        </m:r>
                        <m:groupChr>
                          <m:groupChrPr>
                            <m:chr m:val="̂"/>
                            <m:pos m:val="top"/>
                            <m:vertJc m:val="bot"/>
                          </m:groupChrPr>
                          <m:e>
                            <m:sSub>
                              <m:e>
                                <m:r>
                                  <m:t>β</m:t>
                                </m:r>
                              </m:e>
                              <m:sub>
                                <m:r>
                                  <m:t>0</m:t>
                                </m:r>
                              </m:sub>
                            </m:sSub>
                          </m:e>
                        </m:groupChr>
                      </m:sup>
                    </m:sSup>
                    <m:r>
                      <m:t>=</m:t>
                    </m:r>
                    <m:sSub>
                      <m:e>
                        <m:r>
                          <m:t>n</m:t>
                        </m:r>
                      </m:e>
                      <m:sub>
                        <m:r>
                          <m:t>1</m:t>
                        </m:r>
                      </m:sub>
                    </m:sSub>
                  </m:oMath>
                </a14:m>
              </a:p>
              <a:p>
                <a:pPr lvl="0" marL="0" indent="0">
                  <a:buNone/>
                </a:pPr>
                <a14:m>
                  <m:oMath xmlns:m="http://schemas.openxmlformats.org/officeDocument/2006/math">
                    <m:sSup>
                      <m:e>
                        <m:r>
                          <m:t>e</m:t>
                        </m:r>
                      </m:e>
                      <m:sup>
                        <m:r>
                          <m:t>−</m:t>
                        </m:r>
                        <m:groupChr>
                          <m:groupChrPr>
                            <m:chr m:val="̂"/>
                            <m:pos m:val="top"/>
                            <m:vertJc m:val="bot"/>
                          </m:groupChrPr>
                          <m:e>
                            <m:sSub>
                              <m:e>
                                <m:r>
                                  <m:t>β</m:t>
                                </m:r>
                              </m:e>
                              <m:sub>
                                <m:r>
                                  <m:t>0</m:t>
                                </m:r>
                              </m:sub>
                            </m:sSub>
                          </m:e>
                        </m:groupChr>
                      </m:sup>
                    </m:sSup>
                    <m:r>
                      <m:t>=</m:t>
                    </m:r>
                    <m:f>
                      <m:fPr>
                        <m:type m:val="bar"/>
                      </m:fPr>
                      <m:num>
                        <m:sSub>
                          <m:e>
                            <m:r>
                              <m:t>n</m:t>
                            </m:r>
                          </m:e>
                          <m:sub>
                            <m:r>
                              <m:t>1</m:t>
                            </m:r>
                          </m:sub>
                        </m:sSub>
                      </m:num>
                      <m:den>
                        <m:r>
                          <m:t>(</m:t>
                        </m:r>
                        <m:sSub>
                          <m:e>
                            <m:r>
                              <m:t>n</m:t>
                            </m:r>
                          </m:e>
                          <m:sub>
                            <m:r>
                              <m:t>0</m:t>
                            </m:r>
                          </m:sub>
                        </m:sSub>
                        <m:r>
                          <m:t>+</m:t>
                        </m:r>
                        <m:sSub>
                          <m:e>
                            <m:r>
                              <m:t>n</m:t>
                            </m:r>
                          </m:e>
                          <m:sub>
                            <m:r>
                              <m:t>1</m:t>
                            </m:r>
                          </m:sub>
                        </m:sSub>
                        <m:r>
                          <m:t>)</m:t>
                        </m:r>
                        <m:bar>
                          <m:barPr>
                            <m:pos m:val="top"/>
                          </m:barPr>
                          <m:e>
                            <m:r>
                              <m:t>t</m:t>
                            </m:r>
                          </m:e>
                        </m:bar>
                      </m:den>
                    </m:f>
                  </m:oMath>
                </a14:m>
              </a:p>
              <a:p>
                <a:pPr lvl="0" marL="0" indent="0">
                  <a:buNone/>
                </a:pPr>
                <a14:m>
                  <m:oMath xmlns:m="http://schemas.openxmlformats.org/officeDocument/2006/math">
                    <m:sSup>
                      <m:e>
                        <m:r>
                          <m:t>e</m:t>
                        </m:r>
                      </m:e>
                      <m:sup>
                        <m:groupChr>
                          <m:groupChrPr>
                            <m:chr m:val="̂"/>
                            <m:pos m:val="top"/>
                            <m:vertJc m:val="bot"/>
                          </m:groupChrPr>
                          <m:e>
                            <m:sSub>
                              <m:e>
                                <m:r>
                                  <m:t>β</m:t>
                                </m:r>
                              </m:e>
                              <m:sub>
                                <m:r>
                                  <m:t>0</m:t>
                                </m:r>
                              </m:sub>
                            </m:sSub>
                          </m:e>
                        </m:groupChr>
                      </m:sup>
                    </m:sSup>
                    <m:r>
                      <m:t>=</m:t>
                    </m:r>
                    <m:f>
                      <m:fPr>
                        <m:type m:val="bar"/>
                      </m:fPr>
                      <m:num>
                        <m:sSub>
                          <m:e>
                            <m:r>
                              <m:t>n</m:t>
                            </m:r>
                          </m:e>
                          <m:sub>
                            <m:r>
                              <m:t>0</m:t>
                            </m:r>
                          </m:sub>
                        </m:sSub>
                        <m:r>
                          <m:t>+</m:t>
                        </m:r>
                        <m:sSub>
                          <m:e>
                            <m:r>
                              <m:t>n</m:t>
                            </m:r>
                          </m:e>
                          <m:sub>
                            <m:r>
                              <m:t>1</m:t>
                            </m:r>
                          </m:sub>
                        </m:sSub>
                      </m:num>
                      <m:den>
                        <m:sSub>
                          <m:e>
                            <m:r>
                              <m:t>n</m:t>
                            </m:r>
                          </m:e>
                          <m:sub>
                            <m:r>
                              <m:t>1</m:t>
                            </m:r>
                          </m:sub>
                        </m:sSub>
                      </m:den>
                    </m:f>
                    <m:bar>
                      <m:barPr>
                        <m:pos m:val="top"/>
                      </m:barPr>
                      <m:e>
                        <m:r>
                          <m:t>t</m:t>
                        </m:r>
                      </m:e>
                    </m:bar>
                  </m:oMath>
                </a14:m>
              </a:p>
              <a:p>
                <a:pPr lvl="0" marL="0" indent="0">
                  <a:buNone/>
                </a:pPr>
                <a14:m>
                  <m:oMath xmlns:m="http://schemas.openxmlformats.org/officeDocument/2006/math">
                    <m:groupChr>
                      <m:groupChrPr>
                        <m:chr m:val="̂"/>
                        <m:pos m:val="top"/>
                        <m:vertJc m:val="bot"/>
                      </m:groupChrPr>
                      <m:e>
                        <m:sSub>
                          <m:e>
                            <m:r>
                              <m:t>β</m:t>
                            </m:r>
                          </m:e>
                          <m:sub>
                            <m:r>
                              <m:t>0</m:t>
                            </m:r>
                          </m:sub>
                        </m:sSub>
                      </m:e>
                    </m:groupChr>
                    <m:r>
                      <m:t>=</m:t>
                    </m:r>
                    <m:r>
                      <m:t>l</m:t>
                    </m:r>
                    <m:r>
                      <m:t>o</m:t>
                    </m:r>
                    <m:r>
                      <m:t>g</m:t>
                    </m:r>
                    <m:d>
                      <m:dPr>
                        <m:begChr m:val="("/>
                        <m:endChr m:val=")"/>
                        <m:grow/>
                      </m:dPr>
                      <m:e>
                        <m:f>
                          <m:fPr>
                            <m:type m:val="bar"/>
                          </m:fPr>
                          <m:num>
                            <m:sSub>
                              <m:e>
                                <m:r>
                                  <m:t>n</m:t>
                                </m:r>
                              </m:e>
                              <m:sub>
                                <m:r>
                                  <m:t>0</m:t>
                                </m:r>
                              </m:sub>
                            </m:sSub>
                            <m:r>
                              <m:t>+</m:t>
                            </m:r>
                            <m:sSub>
                              <m:e>
                                <m:r>
                                  <m:t>n</m:t>
                                </m:r>
                              </m:e>
                              <m:sub>
                                <m:r>
                                  <m:t>1</m:t>
                                </m:r>
                              </m:sub>
                            </m:sSub>
                          </m:num>
                          <m:den>
                            <m:sSub>
                              <m:e>
                                <m:r>
                                  <m:t>n</m:t>
                                </m:r>
                              </m:e>
                              <m:sub>
                                <m:r>
                                  <m:t>1</m:t>
                                </m:r>
                              </m:sub>
                            </m:sSub>
                          </m:den>
                        </m:f>
                        <m:bar>
                          <m:barPr>
                            <m:pos m:val="top"/>
                          </m:barPr>
                          <m:e>
                            <m:r>
                              <m:t>t</m:t>
                            </m:r>
                          </m:e>
                        </m:bar>
                      </m:e>
                    </m:d>
                  </m:oMath>
                </a14:m>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Details,</a:t>
            </a:r>
            <a:r>
              <a:rPr/>
              <a:t> </a:t>
            </a:r>
            <a:r>
              <a:rPr/>
              <a:t>part</a:t>
            </a:r>
            <a:r>
              <a:rPr/>
              <a:t> </a:t>
            </a:r>
            <a:r>
              <a:rPr/>
              <a:t>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Notice that the overall mean is </a:t>
                </a:r>
                <a14:m>
                  <m:oMath xmlns:m="http://schemas.openxmlformats.org/officeDocument/2006/math">
                    <m:bar>
                      <m:barPr>
                        <m:pos m:val="top"/>
                      </m:barPr>
                      <m:e>
                        <m:r>
                          <m:t>t</m:t>
                        </m:r>
                      </m:e>
                    </m:bar>
                  </m:oMath>
                </a14:m>
                <a:r>
                  <a:rPr/>
                  <a:t> = 4.122 and that there are </a:t>
                </a:r>
                <a14:m>
                  <m:oMath xmlns:m="http://schemas.openxmlformats.org/officeDocument/2006/math">
                    <m:sSub>
                      <m:e>
                        <m:r>
                          <m:t>n</m:t>
                        </m:r>
                      </m:e>
                      <m:sub>
                        <m:r>
                          <m:t>0</m:t>
                        </m:r>
                      </m:sub>
                    </m:sSub>
                  </m:oMath>
                </a14:m>
                <a:r>
                  <a:rPr/>
                  <a:t> = 49 censored observations and </a:t>
                </a:r>
                <a14:m>
                  <m:oMath xmlns:m="http://schemas.openxmlformats.org/officeDocument/2006/math">
                    <m:sSub>
                      <m:e>
                        <m:r>
                          <m:t>n</m:t>
                        </m:r>
                      </m:e>
                      <m:sub>
                        <m:r>
                          <m:t>1</m:t>
                        </m:r>
                      </m:sub>
                    </m:sSub>
                  </m:oMath>
                </a14:m>
                <a:r>
                  <a:rPr/>
                  <a:t> = 51 deaths. The estimate of </a:t>
                </a:r>
                <a14:m>
                  <m:oMath xmlns:m="http://schemas.openxmlformats.org/officeDocument/2006/math">
                    <m:groupChr>
                      <m:groupChrPr>
                        <m:chr m:val="̂"/>
                        <m:pos m:val="top"/>
                        <m:vertJc m:val="bot"/>
                      </m:groupChrPr>
                      <m:e>
                        <m:sSub>
                          <m:e>
                            <m:r>
                              <m:t>β</m:t>
                            </m:r>
                          </m:e>
                          <m:sub>
                            <m:r>
                              <m:t>0</m:t>
                            </m:r>
                          </m:sub>
                        </m:sSub>
                      </m:e>
                    </m:groupChr>
                  </m:oMath>
                </a14:m>
                <a:r>
                  <a:rPr/>
                  <a:t> is</a:t>
                </a:r>
              </a:p>
              <a:p>
                <a:pPr lvl="0" marL="0" indent="0">
                  <a:buNone/>
                </a:pPr>
                <a:r>
                  <a:rPr/>
                  <a:t>log((49+51) / 51 4.122) = 2.09.</a:t>
                </a:r>
              </a:p>
              <a:p>
                <a:pPr lvl="0" marL="0" indent="0">
                  <a:buNone/>
                </a:pPr>
                <a:r>
                  <a:rPr/>
                  <a:t>The second derivative of the log likelihood is</a:t>
                </a:r>
              </a:p>
              <a:p>
                <a:pPr lvl="0" marL="0" indent="0">
                  <a:buNone/>
                </a:pPr>
                <a14:m>
                  <m:oMath xmlns:m="http://schemas.openxmlformats.org/officeDocument/2006/math">
                    <m:f>
                      <m:fPr>
                        <m:type m:val="bar"/>
                      </m:fPr>
                      <m:num>
                        <m:sSup>
                          <m:e>
                            <m:r>
                              <m:t>∂</m:t>
                            </m:r>
                          </m:e>
                          <m:sup>
                            <m:r>
                              <m:t>2</m:t>
                            </m:r>
                          </m:sup>
                        </m:sSup>
                        <m:r>
                          <m:t>l</m:t>
                        </m:r>
                      </m:num>
                      <m:den>
                        <m:r>
                          <m:t>(</m:t>
                        </m:r>
                        <m:r>
                          <m:t>∂</m:t>
                        </m:r>
                        <m:sSub>
                          <m:e>
                            <m:r>
                              <m:t>β</m:t>
                            </m:r>
                          </m:e>
                          <m:sub>
                            <m:r>
                              <m:t>0</m:t>
                            </m:r>
                          </m:sub>
                        </m:sSub>
                        <m:sSup>
                          <m:e>
                            <m:r>
                              <m:t>)</m:t>
                            </m:r>
                          </m:e>
                          <m:sup>
                            <m:r>
                              <m:t>2</m:t>
                            </m:r>
                          </m:sup>
                        </m:sSup>
                      </m:den>
                    </m:f>
                    <m:r>
                      <m:t>=</m:t>
                    </m:r>
                    <m:r>
                      <m:t>−</m:t>
                    </m:r>
                    <m:r>
                      <m:t>(</m:t>
                    </m:r>
                    <m:sSub>
                      <m:e>
                        <m:r>
                          <m:t>n</m:t>
                        </m:r>
                      </m:e>
                      <m:sub>
                        <m:r>
                          <m:t>0</m:t>
                        </m:r>
                      </m:sub>
                    </m:sSub>
                    <m:r>
                      <m:t>+</m:t>
                    </m:r>
                    <m:sSub>
                      <m:e>
                        <m:r>
                          <m:t>n</m:t>
                        </m:r>
                      </m:e>
                      <m:sub>
                        <m:r>
                          <m:t>1</m:t>
                        </m:r>
                      </m:sub>
                    </m:sSub>
                    <m:r>
                      <m:t>)</m:t>
                    </m:r>
                    <m:bar>
                      <m:barPr>
                        <m:pos m:val="top"/>
                      </m:barPr>
                      <m:e>
                        <m:r>
                          <m:t>t</m:t>
                        </m:r>
                      </m:e>
                    </m:bar>
                    <m:sSup>
                      <m:e>
                        <m:r>
                          <m:t>e</m:t>
                        </m:r>
                      </m:e>
                      <m:sup>
                        <m:r>
                          <m:t>−</m:t>
                        </m:r>
                        <m:sSub>
                          <m:e>
                            <m:r>
                              <m:t>β</m:t>
                            </m:r>
                          </m:e>
                          <m:sub>
                            <m:r>
                              <m:t>0</m:t>
                            </m:r>
                          </m:sub>
                        </m:sSub>
                      </m:sup>
                    </m:sSup>
                  </m:oMath>
                </a14:m>
              </a:p>
              <a:p>
                <a:pPr lvl="0" marL="0" indent="0">
                  <a:buNone/>
                </a:pPr>
                <a:r>
                  <a:rPr/>
                  <a:t>If you compute this negative of this second derivative at the maximum likelihood estimate, </a:t>
                </a:r>
                <a14:m>
                  <m:oMath xmlns:m="http://schemas.openxmlformats.org/officeDocument/2006/math">
                    <m:groupChr>
                      <m:groupChrPr>
                        <m:chr m:val="̂"/>
                        <m:pos m:val="top"/>
                        <m:vertJc m:val="bot"/>
                      </m:groupChrPr>
                      <m:e>
                        <m:sSub>
                          <m:e>
                            <m:r>
                              <m:t>β</m:t>
                            </m:r>
                          </m:e>
                          <m:sub>
                            <m:r>
                              <m:t>0</m:t>
                            </m:r>
                          </m:sub>
                        </m:sSub>
                      </m:e>
                    </m:groupChr>
                  </m:oMath>
                </a14:m>
                <a:r>
                  <a:rPr/>
                  <a:t>, you get the information matrix,</a:t>
                </a:r>
              </a:p>
              <a:p>
                <a:pPr lvl="0" marL="0" indent="0">
                  <a:buNone/>
                </a:pPr>
                <a14:m>
                  <m:oMath xmlns:m="http://schemas.openxmlformats.org/officeDocument/2006/math">
                    <m:r>
                      <m:t>I</m:t>
                    </m:r>
                    <m:r>
                      <m:t>(</m:t>
                    </m:r>
                    <m:groupChr>
                      <m:groupChrPr>
                        <m:chr m:val="̂"/>
                        <m:pos m:val="top"/>
                        <m:vertJc m:val="bot"/>
                      </m:groupChrPr>
                      <m:e>
                        <m:sSub>
                          <m:e>
                            <m:r>
                              <m:t>β</m:t>
                            </m:r>
                          </m:e>
                          <m:sub>
                            <m:r>
                              <m:t>0</m:t>
                            </m:r>
                          </m:sub>
                        </m:sSub>
                      </m:e>
                    </m:groupChr>
                    <m:r>
                      <m:t>)</m:t>
                    </m:r>
                    <m:r>
                      <m:t>=</m:t>
                    </m:r>
                    <m:r>
                      <m:t>(</m:t>
                    </m:r>
                    <m:sSub>
                      <m:e>
                        <m:r>
                          <m:t>n</m:t>
                        </m:r>
                      </m:e>
                      <m:sub>
                        <m:r>
                          <m:t>0</m:t>
                        </m:r>
                      </m:sub>
                    </m:sSub>
                    <m:r>
                      <m:t>+</m:t>
                    </m:r>
                    <m:sSub>
                      <m:e>
                        <m:r>
                          <m:t>n</m:t>
                        </m:r>
                      </m:e>
                      <m:sub>
                        <m:r>
                          <m:t>1</m:t>
                        </m:r>
                      </m:sub>
                    </m:sSub>
                    <m:r>
                      <m:t>)</m:t>
                    </m:r>
                    <m:bar>
                      <m:barPr>
                        <m:pos m:val="top"/>
                      </m:barPr>
                      <m:e>
                        <m:r>
                          <m:t>t</m:t>
                        </m:r>
                      </m:e>
                    </m:bar>
                    <m:sSup>
                      <m:e>
                        <m:r>
                          <m:t>e</m:t>
                        </m:r>
                      </m:e>
                      <m:sup>
                        <m:r>
                          <m:t>−</m:t>
                        </m:r>
                        <m:r>
                          <m:t>l</m:t>
                        </m:r>
                        <m:r>
                          <m:t>o</m:t>
                        </m:r>
                        <m:r>
                          <m:t>g</m:t>
                        </m:r>
                        <m:d>
                          <m:dPr>
                            <m:begChr m:val="("/>
                            <m:endChr m:val=")"/>
                            <m:grow/>
                          </m:dPr>
                          <m:e>
                            <m:f>
                              <m:fPr>
                                <m:type m:val="bar"/>
                              </m:fPr>
                              <m:num>
                                <m:sSub>
                                  <m:e>
                                    <m:r>
                                      <m:t>n</m:t>
                                    </m:r>
                                  </m:e>
                                  <m:sub>
                                    <m:r>
                                      <m:t>0</m:t>
                                    </m:r>
                                  </m:sub>
                                </m:sSub>
                                <m:r>
                                  <m:t>+</m:t>
                                </m:r>
                                <m:sSub>
                                  <m:e>
                                    <m:r>
                                      <m:t>n</m:t>
                                    </m:r>
                                  </m:e>
                                  <m:sub>
                                    <m:r>
                                      <m:t>1</m:t>
                                    </m:r>
                                  </m:sub>
                                </m:sSub>
                              </m:num>
                              <m:den>
                                <m:sSub>
                                  <m:e>
                                    <m:r>
                                      <m:t>n</m:t>
                                    </m:r>
                                  </m:e>
                                  <m:sub>
                                    <m:r>
                                      <m:t>1</m:t>
                                    </m:r>
                                  </m:sub>
                                </m:sSub>
                              </m:den>
                            </m:f>
                            <m:bar>
                              <m:barPr>
                                <m:pos m:val="top"/>
                              </m:barPr>
                              <m:e>
                                <m:r>
                                  <m:t>t</m:t>
                                </m:r>
                              </m:e>
                            </m:bar>
                          </m:e>
                        </m:d>
                      </m:sup>
                    </m:sSup>
                  </m:oMath>
                </a14:m>
              </a:p>
              <a:p>
                <a:pPr lvl="0" marL="0" indent="0">
                  <a:buNone/>
                </a:pPr>
                <a14:m>
                  <m:oMath xmlns:m="http://schemas.openxmlformats.org/officeDocument/2006/math">
                    <m:r>
                      <m:t>=</m:t>
                    </m:r>
                    <m:r>
                      <m:t>(</m:t>
                    </m:r>
                    <m:sSub>
                      <m:e>
                        <m:r>
                          <m:t>n</m:t>
                        </m:r>
                      </m:e>
                      <m:sub>
                        <m:r>
                          <m:t>0</m:t>
                        </m:r>
                      </m:sub>
                    </m:sSub>
                    <m:r>
                      <m:t>+</m:t>
                    </m:r>
                    <m:sSub>
                      <m:e>
                        <m:r>
                          <m:t>n</m:t>
                        </m:r>
                      </m:e>
                      <m:sub>
                        <m:r>
                          <m:t>1</m:t>
                        </m:r>
                      </m:sub>
                    </m:sSub>
                    <m:r>
                      <m:t>)</m:t>
                    </m:r>
                    <m:bar>
                      <m:barPr>
                        <m:pos m:val="top"/>
                      </m:barPr>
                      <m:e>
                        <m:r>
                          <m:t>t</m:t>
                        </m:r>
                      </m:e>
                    </m:bar>
                    <m:d>
                      <m:dPr>
                        <m:begChr m:val="("/>
                        <m:endChr m:val=")"/>
                        <m:grow/>
                      </m:dPr>
                      <m:e>
                        <m:f>
                          <m:fPr>
                            <m:type m:val="bar"/>
                          </m:fPr>
                          <m:num>
                            <m:sSub>
                              <m:e>
                                <m:r>
                                  <m:t>n</m:t>
                                </m:r>
                              </m:e>
                              <m:sub>
                                <m:r>
                                  <m:t>1</m:t>
                                </m:r>
                              </m:sub>
                            </m:sSub>
                          </m:num>
                          <m:den>
                            <m:r>
                              <m:t>(</m:t>
                            </m:r>
                            <m:sSub>
                              <m:e>
                                <m:r>
                                  <m:t>n</m:t>
                                </m:r>
                              </m:e>
                              <m:sub>
                                <m:r>
                                  <m:t>0</m:t>
                                </m:r>
                              </m:sub>
                            </m:sSub>
                            <m:r>
                              <m:t>+</m:t>
                            </m:r>
                            <m:sSub>
                              <m:e>
                                <m:r>
                                  <m:t>n</m:t>
                                </m:r>
                              </m:e>
                              <m:sub>
                                <m:r>
                                  <m:t>1</m:t>
                                </m:r>
                              </m:sub>
                            </m:sSub>
                            <m:r>
                              <m:t>)</m:t>
                            </m:r>
                            <m:bar>
                              <m:barPr>
                                <m:pos m:val="top"/>
                              </m:barPr>
                              <m:e>
                                <m:r>
                                  <m:t>t</m:t>
                                </m:r>
                              </m:e>
                            </m:bar>
                          </m:den>
                        </m:f>
                      </m:e>
                    </m:d>
                  </m:oMath>
                </a14:m>
              </a:p>
              <a:p>
                <a:pPr lvl="0" marL="0" indent="0">
                  <a:buNone/>
                </a:pPr>
                <a14:m>
                  <m:oMath xmlns:m="http://schemas.openxmlformats.org/officeDocument/2006/math">
                    <m:r>
                      <m:t>=</m:t>
                    </m:r>
                    <m:sSub>
                      <m:e>
                        <m:r>
                          <m:t>n</m:t>
                        </m:r>
                      </m:e>
                      <m:sub>
                        <m:r>
                          <m:t>1</m:t>
                        </m:r>
                      </m:sub>
                    </m:sSub>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Abstract</a:t>
            </a:r>
          </a:p>
        </p:txBody>
      </p:sp>
      <p:sp>
        <p:nvSpPr>
          <p:cNvPr id="3" name="Content Placeholder 2"/>
          <p:cNvSpPr>
            <a:spLocks noGrp="1"/>
          </p:cNvSpPr>
          <p:nvPr>
            <p:ph idx="1"/>
          </p:nvPr>
        </p:nvSpPr>
        <p:spPr/>
        <p:txBody>
          <a:bodyPr/>
          <a:lstStyle/>
          <a:p>
            <a:pPr lvl="0" marL="0" indent="0">
              <a:buNone/>
            </a:pPr>
            <a:r>
              <a:rPr/>
              <a:t>Lecture 5. Parametric models. Parametric models provide an alternative analysis to the Cox proportional hazards model. You’ll compare the hazard function for various popular survival distributions and understand the advantages and disadvantages of a parametric approach to survival. You’ll fit parametric models and interpret the coefficients.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Standard</a:t>
            </a:r>
            <a:r>
              <a:rPr/>
              <a:t> </a:t>
            </a:r>
            <a:r>
              <a:rPr/>
              <a:t>error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standard error of the maximum likelihood estimate is</a:t>
                </a:r>
              </a:p>
              <a:p>
                <a:pPr lvl="0" marL="0" indent="0">
                  <a:buNone/>
                </a:pPr>
                <a14:m>
                  <m:oMath xmlns:m="http://schemas.openxmlformats.org/officeDocument/2006/math">
                    <m:f>
                      <m:fPr>
                        <m:type m:val="bar"/>
                      </m:fPr>
                      <m:num>
                        <m:r>
                          <m:t>1</m:t>
                        </m:r>
                      </m:num>
                      <m:den>
                        <m:rad>
                          <m:radPr>
                            <m:degHide m:val="1"/>
                          </m:radPr>
                          <m:deg/>
                          <m:e>
                            <m:r>
                              <m:t>I</m:t>
                            </m:r>
                            <m:r>
                              <m:t>(</m:t>
                            </m:r>
                            <m:groupChr>
                              <m:groupChrPr>
                                <m:chr m:val="̂"/>
                                <m:pos m:val="top"/>
                                <m:vertJc m:val="bot"/>
                              </m:groupChrPr>
                              <m:e>
                                <m:sSub>
                                  <m:e>
                                    <m:r>
                                      <m:t>β</m:t>
                                    </m:r>
                                  </m:e>
                                  <m:sub>
                                    <m:r>
                                      <m:t>0</m:t>
                                    </m:r>
                                  </m:sub>
                                </m:sSub>
                              </m:e>
                            </m:groupChr>
                            <m:r>
                              <m:t>)</m:t>
                            </m:r>
                          </m:e>
                        </m:rad>
                      </m:den>
                    </m:f>
                  </m:oMath>
                </a14:m>
              </a:p>
              <a:p>
                <a:pPr lvl="0" marL="0" indent="0">
                  <a:buNone/>
                </a:pPr>
                <a:r>
                  <a:rPr/>
                  <a:t>which is simply</a:t>
                </a:r>
              </a:p>
              <a:p>
                <a:pPr lvl="0" marL="0" indent="0">
                  <a:buNone/>
                </a:pPr>
                <a14:m>
                  <m:oMath xmlns:m="http://schemas.openxmlformats.org/officeDocument/2006/math">
                    <m:f>
                      <m:fPr>
                        <m:type m:val="bar"/>
                      </m:fPr>
                      <m:num>
                        <m:r>
                          <m:t>1</m:t>
                        </m:r>
                      </m:num>
                      <m:den>
                        <m:rad>
                          <m:radPr>
                            <m:degHide m:val="1"/>
                          </m:radPr>
                          <m:deg/>
                          <m:e>
                            <m:sSub>
                              <m:e>
                                <m:r>
                                  <m:t>n</m:t>
                                </m:r>
                              </m:e>
                              <m:sub>
                                <m:r>
                                  <m:t>1</m:t>
                                </m:r>
                              </m:sub>
                            </m:sSub>
                          </m:e>
                        </m:rad>
                      </m:den>
                    </m:f>
                  </m:oMath>
                </a14:m>
              </a:p>
              <a:p>
                <a:pPr lvl="0" marL="0" indent="0">
                  <a:buNone/>
                </a:pPr>
                <a:r>
                  <a:rPr/>
                  <a:t>Note that the precision of the estimator is influenced only by deaths and not by censored observations.</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Null</a:t>
            </a:r>
            <a:r>
              <a:rPr/>
              <a:t> </a:t>
            </a:r>
            <a:r>
              <a:rPr/>
              <a:t>calculations</a:t>
            </a:r>
          </a:p>
        </p:txBody>
      </p:sp>
      <p:pic>
        <p:nvPicPr>
          <p:cNvPr descr="ppt5_files/figure-pptx/null-calculations-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Parametric</a:t>
            </a:r>
            <a:r>
              <a:rPr/>
              <a:t> </a:t>
            </a:r>
            <a:r>
              <a:rPr/>
              <a:t>model</a:t>
            </a:r>
            <a:r>
              <a:rPr/>
              <a:t> </a:t>
            </a:r>
            <a:r>
              <a:rPr/>
              <a:t>with</a:t>
            </a:r>
            <a:r>
              <a:rPr/>
              <a:t> </a:t>
            </a:r>
            <a:r>
              <a:rPr/>
              <a:t>gender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Now let’s fit a model with gender as an independent variable. The survival curve is</a:t>
                </a:r>
              </a:p>
              <a:p>
                <a:pPr lvl="0" marL="0" indent="0">
                  <a:buNone/>
                </a:pPr>
                <a14:m>
                  <m:oMath xmlns:m="http://schemas.openxmlformats.org/officeDocument/2006/math">
                    <m:r>
                      <m:t>S</m:t>
                    </m:r>
                    <m:r>
                      <m:t>(</m:t>
                    </m:r>
                    <m:r>
                      <m:t>t</m:t>
                    </m:r>
                    <m:r>
                      <m:t>)</m:t>
                    </m:r>
                    <m:r>
                      <m:t>=</m:t>
                    </m:r>
                    <m:sSup>
                      <m:e>
                        <m:r>
                          <m:t>e</m:t>
                        </m:r>
                      </m:e>
                      <m:sup>
                        <m:r>
                          <m:t>−</m:t>
                        </m:r>
                        <m:r>
                          <m:t>t</m:t>
                        </m:r>
                        <m:r>
                          <m:t>/</m:t>
                        </m:r>
                        <m:sSup>
                          <m:e>
                            <m:r>
                              <m:t>e</m:t>
                            </m:r>
                          </m:e>
                          <m:sup>
                            <m:sSub>
                              <m:e>
                                <m:r>
                                  <m:t>β</m:t>
                                </m:r>
                              </m:e>
                              <m:sub>
                                <m:r>
                                  <m:t>0</m:t>
                                </m:r>
                              </m:sub>
                            </m:sSub>
                          </m:sup>
                        </m:sSup>
                      </m:sup>
                    </m:sSup>
                  </m:oMath>
                </a14:m>
              </a:p>
              <a:p>
                <a:pPr lvl="0" marL="0" indent="0">
                  <a:buNone/>
                </a:pPr>
                <a:r>
                  <a:rPr/>
                  <a:t>for males and</a:t>
                </a:r>
              </a:p>
              <a:p>
                <a:pPr lvl="0" marL="0" indent="0">
                  <a:buNone/>
                </a:pPr>
                <a14:m>
                  <m:oMath xmlns:m="http://schemas.openxmlformats.org/officeDocument/2006/math">
                    <m:r>
                      <m:t>S</m:t>
                    </m:r>
                    <m:r>
                      <m:t>(</m:t>
                    </m:r>
                    <m:r>
                      <m:t>t</m:t>
                    </m:r>
                    <m:r>
                      <m:t>)</m:t>
                    </m:r>
                    <m:r>
                      <m:t>=</m:t>
                    </m:r>
                    <m:sSup>
                      <m:e>
                        <m:r>
                          <m:t>e</m:t>
                        </m:r>
                      </m:e>
                      <m:sup>
                        <m:r>
                          <m:t>−</m:t>
                        </m:r>
                        <m:r>
                          <m:t>t</m:t>
                        </m:r>
                        <m:r>
                          <m:t>/</m:t>
                        </m:r>
                        <m:sSup>
                          <m:e>
                            <m:r>
                              <m:t>e</m:t>
                            </m:r>
                          </m:e>
                          <m:sup>
                            <m:sSub>
                              <m:e>
                                <m:r>
                                  <m:t>β</m:t>
                                </m:r>
                              </m:e>
                              <m:sub>
                                <m:r>
                                  <m:t>0</m:t>
                                </m:r>
                              </m:sub>
                            </m:sSub>
                            <m:r>
                              <m:t>+</m:t>
                            </m:r>
                            <m:sSub>
                              <m:e>
                                <m:r>
                                  <m:t>β</m:t>
                                </m:r>
                              </m:e>
                              <m:sub>
                                <m:r>
                                  <m:t>1</m:t>
                                </m:r>
                              </m:sub>
                            </m:sSub>
                          </m:sup>
                        </m:sSup>
                      </m:sup>
                    </m:sSup>
                  </m:oMath>
                </a14:m>
              </a:p>
              <a:p>
                <a:pPr lvl="0" marL="0" indent="0">
                  <a:buNone/>
                </a:pPr>
                <a:r>
                  <a:rPr/>
                  <a:t>for females. The density functions for males and females are</a:t>
                </a:r>
              </a:p>
              <a:p>
                <a:pPr lvl="0" marL="0" indent="0">
                  <a:buNone/>
                </a:pPr>
                <a14:m>
                  <m:oMath xmlns:m="http://schemas.openxmlformats.org/officeDocument/2006/math">
                    <m:r>
                      <m:t>f</m:t>
                    </m:r>
                    <m:r>
                      <m:t>(</m:t>
                    </m:r>
                    <m:r>
                      <m:t>t</m:t>
                    </m:r>
                    <m:r>
                      <m:t>)</m:t>
                    </m:r>
                    <m:r>
                      <m:t>=</m:t>
                    </m:r>
                    <m:f>
                      <m:fPr>
                        <m:type m:val="bar"/>
                      </m:fPr>
                      <m:num>
                        <m:r>
                          <m:t>1</m:t>
                        </m:r>
                      </m:num>
                      <m:den>
                        <m:sSup>
                          <m:e>
                            <m:r>
                              <m:t>e</m:t>
                            </m:r>
                          </m:e>
                          <m:sup>
                            <m:sSub>
                              <m:e>
                                <m:r>
                                  <m:t>β</m:t>
                                </m:r>
                              </m:e>
                              <m:sub>
                                <m:r>
                                  <m:t>0</m:t>
                                </m:r>
                              </m:sub>
                            </m:sSub>
                          </m:sup>
                        </m:sSup>
                      </m:den>
                    </m:f>
                    <m:sSup>
                      <m:e>
                        <m:r>
                          <m:t>e</m:t>
                        </m:r>
                      </m:e>
                      <m:sup>
                        <m:r>
                          <m:t>−</m:t>
                        </m:r>
                        <m:r>
                          <m:t>t</m:t>
                        </m:r>
                        <m:r>
                          <m:t>/</m:t>
                        </m:r>
                        <m:sSup>
                          <m:e>
                            <m:r>
                              <m:t>e</m:t>
                            </m:r>
                          </m:e>
                          <m:sup>
                            <m:sSub>
                              <m:e>
                                <m:r>
                                  <m:t>β</m:t>
                                </m:r>
                              </m:e>
                              <m:sub>
                                <m:r>
                                  <m:t>0</m:t>
                                </m:r>
                              </m:sub>
                            </m:sSub>
                          </m:sup>
                        </m:sSup>
                      </m:sup>
                    </m:sSup>
                  </m:oMath>
                </a14:m>
              </a:p>
              <a:p>
                <a:pPr lvl="0" marL="0" indent="0">
                  <a:buNone/>
                </a:pPr>
                <a14:m>
                  <m:oMath xmlns:m="http://schemas.openxmlformats.org/officeDocument/2006/math">
                    <m:r>
                      <m:t>f</m:t>
                    </m:r>
                    <m:r>
                      <m:t>(</m:t>
                    </m:r>
                    <m:r>
                      <m:t>t</m:t>
                    </m:r>
                    <m:r>
                      <m:t>)</m:t>
                    </m:r>
                    <m:r>
                      <m:t>=</m:t>
                    </m:r>
                    <m:f>
                      <m:fPr>
                        <m:type m:val="bar"/>
                      </m:fPr>
                      <m:num>
                        <m:r>
                          <m:t>1</m:t>
                        </m:r>
                      </m:num>
                      <m:den>
                        <m:sSup>
                          <m:e>
                            <m:r>
                              <m:t>e</m:t>
                            </m:r>
                          </m:e>
                          <m:sup>
                            <m:sSub>
                              <m:e>
                                <m:r>
                                  <m:t>β</m:t>
                                </m:r>
                              </m:e>
                              <m:sub>
                                <m:r>
                                  <m:t>0</m:t>
                                </m:r>
                              </m:sub>
                            </m:sSub>
                            <m:r>
                              <m:t>+</m:t>
                            </m:r>
                            <m:sSub>
                              <m:e>
                                <m:r>
                                  <m:t>β</m:t>
                                </m:r>
                              </m:e>
                              <m:sub>
                                <m:r>
                                  <m:t>1</m:t>
                                </m:r>
                              </m:sub>
                            </m:sSub>
                          </m:sup>
                        </m:sSup>
                      </m:den>
                    </m:f>
                    <m:sSup>
                      <m:e>
                        <m:r>
                          <m:t>e</m:t>
                        </m:r>
                      </m:e>
                      <m:sup>
                        <m:r>
                          <m:t>−</m:t>
                        </m:r>
                        <m:r>
                          <m:t>t</m:t>
                        </m:r>
                        <m:r>
                          <m:t>/</m:t>
                        </m:r>
                        <m:sSup>
                          <m:e>
                            <m:r>
                              <m:t>e</m:t>
                            </m:r>
                          </m:e>
                          <m:sup>
                            <m:sSub>
                              <m:e>
                                <m:r>
                                  <m:t>β</m:t>
                                </m:r>
                              </m:e>
                              <m:sub>
                                <m:r>
                                  <m:t>0</m:t>
                                </m:r>
                              </m:sub>
                            </m:sSub>
                            <m:r>
                              <m:t>+</m:t>
                            </m:r>
                            <m:sSub>
                              <m:e>
                                <m:r>
                                  <m:t>β</m:t>
                                </m:r>
                              </m:e>
                              <m:sub>
                                <m:r>
                                  <m:t>1</m:t>
                                </m:r>
                              </m:sub>
                            </m:sSub>
                          </m:sup>
                        </m:sSup>
                      </m:sup>
                    </m:sSup>
                  </m:oMath>
                </a14:m>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Parametric,</a:t>
            </a:r>
            <a:r>
              <a:rPr/>
              <a:t> </a:t>
            </a:r>
            <a:r>
              <a:rPr/>
              <a:t>part</a:t>
            </a:r>
            <a:r>
              <a:rPr/>
              <a:t> </a:t>
            </a:r>
            <a:r>
              <a:rPr/>
              <a:t>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likelihood for any parametric regression model is</a:t>
                </a:r>
              </a:p>
              <a:p>
                <a:pPr lvl="0" marL="0" indent="0">
                  <a:buNone/>
                </a:pPr>
                <a14:m>
                  <m:oMath xmlns:m="http://schemas.openxmlformats.org/officeDocument/2006/math">
                    <m:r>
                      <m:t>L</m:t>
                    </m:r>
                    <m:r>
                      <m:t>(</m:t>
                    </m:r>
                    <m:r>
                      <m:t>β</m:t>
                    </m:r>
                    <m:r>
                      <m:t>)</m:t>
                    </m:r>
                    <m:r>
                      <m:t>=</m:t>
                    </m:r>
                    <m:sSub>
                      <m:e>
                        <m:r>
                          <m:t>Π</m:t>
                        </m:r>
                      </m:e>
                      <m:sub>
                        <m:r>
                          <m:t>i</m:t>
                        </m:r>
                      </m:sub>
                    </m:sSub>
                    <m:r>
                      <m:t>f</m:t>
                    </m:r>
                    <m:r>
                      <m:t>(</m:t>
                    </m:r>
                    <m:sSub>
                      <m:e>
                        <m:r>
                          <m:t>t</m:t>
                        </m:r>
                      </m:e>
                      <m:sub>
                        <m:r>
                          <m:t>i</m:t>
                        </m:r>
                      </m:sub>
                    </m:sSub>
                    <m:sSup>
                      <m:e>
                        <m:r>
                          <m:t>)</m:t>
                        </m:r>
                      </m:e>
                      <m:sup>
                        <m:sSub>
                          <m:e>
                            <m:r>
                              <m:t>c</m:t>
                            </m:r>
                          </m:e>
                          <m:sub>
                            <m:r>
                              <m:t>i</m:t>
                            </m:r>
                          </m:sub>
                        </m:sSub>
                      </m:sup>
                    </m:sSup>
                    <m:r>
                      <m:t>S</m:t>
                    </m:r>
                    <m:r>
                      <m:t>(</m:t>
                    </m:r>
                    <m:sSub>
                      <m:e>
                        <m:r>
                          <m:t>t</m:t>
                        </m:r>
                      </m:e>
                      <m:sub>
                        <m:r>
                          <m:t>i</m:t>
                        </m:r>
                      </m:sub>
                    </m:sSub>
                    <m:sSup>
                      <m:e>
                        <m:r>
                          <m:t>)</m:t>
                        </m:r>
                      </m:e>
                      <m:sup>
                        <m:r>
                          <m:t>1</m:t>
                        </m:r>
                        <m:r>
                          <m:t>−</m:t>
                        </m:r>
                        <m:sSub>
                          <m:e>
                            <m:r>
                              <m:t>c</m:t>
                            </m:r>
                          </m:e>
                          <m:sub>
                            <m:r>
                              <m:t>i</m:t>
                            </m:r>
                          </m:sub>
                        </m:sSub>
                      </m:sup>
                    </m:sSup>
                  </m:oMath>
                </a14:m>
              </a:p>
              <a:p>
                <a:pPr lvl="0" marL="0" indent="0">
                  <a:buNone/>
                </a:pPr>
                <a:r>
                  <a:rPr/>
                  <a:t>For this particular model, partition the observations into four sets: female censored (</a:t>
                </a:r>
                <a14:m>
                  <m:oMath xmlns:m="http://schemas.openxmlformats.org/officeDocument/2006/math">
                    <m:sSub>
                      <m:e>
                        <m:r>
                          <m:t>F</m:t>
                        </m:r>
                      </m:e>
                      <m:sub>
                        <m:r>
                          <m:t>0</m:t>
                        </m:r>
                      </m:sub>
                    </m:sSub>
                  </m:oMath>
                </a14:m>
                <a:r>
                  <a:rPr/>
                  <a:t>), female deaths (</a:t>
                </a:r>
                <a14:m>
                  <m:oMath xmlns:m="http://schemas.openxmlformats.org/officeDocument/2006/math">
                    <m:sSub>
                      <m:e>
                        <m:r>
                          <m:t>F</m:t>
                        </m:r>
                      </m:e>
                      <m:sub>
                        <m:r>
                          <m:t>1</m:t>
                        </m:r>
                      </m:sub>
                    </m:sSub>
                  </m:oMath>
                </a14:m>
                <a:r>
                  <a:rPr/>
                  <a:t>), male censored (</a:t>
                </a:r>
                <a14:m>
                  <m:oMath xmlns:m="http://schemas.openxmlformats.org/officeDocument/2006/math">
                    <m:sSub>
                      <m:e>
                        <m:r>
                          <m:t>M</m:t>
                        </m:r>
                      </m:e>
                      <m:sub>
                        <m:r>
                          <m:t>0</m:t>
                        </m:r>
                      </m:sub>
                    </m:sSub>
                  </m:oMath>
                </a14:m>
                <a:r>
                  <a:rPr/>
                  <a:t>), and male deaths (</a:t>
                </a:r>
                <a14:m>
                  <m:oMath xmlns:m="http://schemas.openxmlformats.org/officeDocument/2006/math">
                    <m:sSub>
                      <m:e>
                        <m:r>
                          <m:t>M</m:t>
                        </m:r>
                      </m:e>
                      <m:sub>
                        <m:r>
                          <m:t>1</m:t>
                        </m:r>
                      </m:sub>
                    </m:sSub>
                  </m:oMath>
                </a14:m>
                <a:r>
                  <a:rPr/>
                  <a:t>), with </a:t>
                </a:r>
                <a14:m>
                  <m:oMath xmlns:m="http://schemas.openxmlformats.org/officeDocument/2006/math">
                    <m:sSub>
                      <m:e>
                        <m:r>
                          <m:t>f</m:t>
                        </m:r>
                      </m:e>
                      <m:sub>
                        <m:r>
                          <m:t>0</m:t>
                        </m:r>
                      </m:sub>
                    </m:sSub>
                  </m:oMath>
                </a14:m>
                <a:r>
                  <a:rPr/>
                  <a:t>, </a:t>
                </a:r>
                <a14:m>
                  <m:oMath xmlns:m="http://schemas.openxmlformats.org/officeDocument/2006/math">
                    <m:sSub>
                      <m:e>
                        <m:r>
                          <m:t>f</m:t>
                        </m:r>
                      </m:e>
                      <m:sub>
                        <m:r>
                          <m:t>1</m:t>
                        </m:r>
                      </m:sub>
                    </m:sSub>
                  </m:oMath>
                </a14:m>
                <a:r>
                  <a:rPr/>
                  <a:t>, </a:t>
                </a:r>
                <a14:m>
                  <m:oMath xmlns:m="http://schemas.openxmlformats.org/officeDocument/2006/math">
                    <m:sSub>
                      <m:e>
                        <m:r>
                          <m:t>m</m:t>
                        </m:r>
                      </m:e>
                      <m:sub>
                        <m:r>
                          <m:t>0</m:t>
                        </m:r>
                      </m:sub>
                    </m:sSub>
                  </m:oMath>
                </a14:m>
                <a:r>
                  <a:rPr/>
                  <a:t>, and </a:t>
                </a:r>
                <a14:m>
                  <m:oMath xmlns:m="http://schemas.openxmlformats.org/officeDocument/2006/math">
                    <m:sSub>
                      <m:e>
                        <m:r>
                          <m:t>m</m:t>
                        </m:r>
                      </m:e>
                      <m:sub>
                        <m:r>
                          <m:t>1</m:t>
                        </m:r>
                      </m:sub>
                    </m:sSub>
                  </m:oMath>
                </a14:m>
                <a:r>
                  <a:rPr/>
                  <a:t> observations in each group. Then the likelihood becomes</a:t>
                </a:r>
              </a:p>
              <a:p>
                <a:pPr lvl="0" marL="0" indent="0">
                  <a:buNone/>
                </a:pPr>
                <a14:m>
                  <m:oMath xmlns:m="http://schemas.openxmlformats.org/officeDocument/2006/math">
                    <m:r>
                      <m:t>L</m:t>
                    </m:r>
                    <m:r>
                      <m:t>(</m:t>
                    </m:r>
                    <m:r>
                      <m:t>β</m:t>
                    </m:r>
                    <m:r>
                      <m:t>)</m:t>
                    </m:r>
                    <m:r>
                      <m:t>=</m:t>
                    </m:r>
                    <m:sSub>
                      <m:e>
                        <m:r>
                          <m:t>Π</m:t>
                        </m:r>
                      </m:e>
                      <m:sub>
                        <m:sSub>
                          <m:e>
                            <m:r>
                              <m:t>F</m:t>
                            </m:r>
                          </m:e>
                          <m:sub>
                            <m:r>
                              <m:t>0</m:t>
                            </m:r>
                          </m:sub>
                        </m:sSub>
                      </m:sub>
                    </m:sSub>
                    <m:sSup>
                      <m:e>
                        <m:r>
                          <m:t>e</m:t>
                        </m:r>
                      </m:e>
                      <m:sup>
                        <m:r>
                          <m:t>−</m:t>
                        </m:r>
                        <m:sSub>
                          <m:e>
                            <m:r>
                              <m:t>t</m:t>
                            </m:r>
                          </m:e>
                          <m:sub>
                            <m:r>
                              <m:t>i</m:t>
                            </m:r>
                          </m:sub>
                        </m:sSub>
                        <m:r>
                          <m:t>/</m:t>
                        </m:r>
                        <m:sSup>
                          <m:e>
                            <m:r>
                              <m:t>e</m:t>
                            </m:r>
                          </m:e>
                          <m:sup>
                            <m:sSub>
                              <m:e>
                                <m:r>
                                  <m:t>β</m:t>
                                </m:r>
                              </m:e>
                              <m:sub>
                                <m:r>
                                  <m:t>0</m:t>
                                </m:r>
                              </m:sub>
                            </m:sSub>
                            <m:r>
                              <m:t>+</m:t>
                            </m:r>
                            <m:sSub>
                              <m:e>
                                <m:r>
                                  <m:t>β</m:t>
                                </m:r>
                              </m:e>
                              <m:sub>
                                <m:r>
                                  <m:t>1</m:t>
                                </m:r>
                              </m:sub>
                            </m:sSub>
                          </m:sup>
                        </m:sSup>
                      </m:sup>
                    </m:sSup>
                    <m:sSub>
                      <m:e>
                        <m:r>
                          <m:t>Π</m:t>
                        </m:r>
                      </m:e>
                      <m:sub>
                        <m:sSub>
                          <m:e>
                            <m:r>
                              <m:t>F</m:t>
                            </m:r>
                          </m:e>
                          <m:sub>
                            <m:r>
                              <m:t>1</m:t>
                            </m:r>
                          </m:sub>
                        </m:sSub>
                      </m:sub>
                    </m:sSub>
                    <m:f>
                      <m:fPr>
                        <m:type m:val="bar"/>
                      </m:fPr>
                      <m:num>
                        <m:r>
                          <m:t>1</m:t>
                        </m:r>
                      </m:num>
                      <m:den>
                        <m:sSup>
                          <m:e>
                            <m:r>
                              <m:t>e</m:t>
                            </m:r>
                          </m:e>
                          <m:sup>
                            <m:sSub>
                              <m:e>
                                <m:r>
                                  <m:t>β</m:t>
                                </m:r>
                              </m:e>
                              <m:sub>
                                <m:r>
                                  <m:t>0</m:t>
                                </m:r>
                              </m:sub>
                            </m:sSub>
                            <m:r>
                              <m:t>+</m:t>
                            </m:r>
                            <m:sSub>
                              <m:e>
                                <m:r>
                                  <m:t>β</m:t>
                                </m:r>
                              </m:e>
                              <m:sub>
                                <m:r>
                                  <m:t>1</m:t>
                                </m:r>
                              </m:sub>
                            </m:sSub>
                          </m:sup>
                        </m:sSup>
                      </m:den>
                    </m:f>
                    <m:sSup>
                      <m:e>
                        <m:r>
                          <m:t>e</m:t>
                        </m:r>
                      </m:e>
                      <m:sup>
                        <m:r>
                          <m:t>−</m:t>
                        </m:r>
                        <m:sSub>
                          <m:e>
                            <m:r>
                              <m:t>t</m:t>
                            </m:r>
                          </m:e>
                          <m:sub>
                            <m:r>
                              <m:t>i</m:t>
                            </m:r>
                          </m:sub>
                        </m:sSub>
                        <m:r>
                          <m:t>/</m:t>
                        </m:r>
                        <m:sSup>
                          <m:e>
                            <m:r>
                              <m:t>e</m:t>
                            </m:r>
                          </m:e>
                          <m:sup>
                            <m:sSub>
                              <m:e>
                                <m:r>
                                  <m:t>β</m:t>
                                </m:r>
                              </m:e>
                              <m:sub>
                                <m:r>
                                  <m:t>0</m:t>
                                </m:r>
                              </m:sub>
                            </m:sSub>
                            <m:r>
                              <m:t>+</m:t>
                            </m:r>
                            <m:sSub>
                              <m:e>
                                <m:r>
                                  <m:t>β</m:t>
                                </m:r>
                              </m:e>
                              <m:sub>
                                <m:r>
                                  <m:t>1</m:t>
                                </m:r>
                              </m:sub>
                            </m:sSub>
                          </m:sup>
                        </m:sSup>
                      </m:sup>
                    </m:sSup>
                    <m:sSub>
                      <m:e>
                        <m:r>
                          <m:t>Π</m:t>
                        </m:r>
                      </m:e>
                      <m:sub>
                        <m:sSub>
                          <m:e>
                            <m:r>
                              <m:t>M</m:t>
                            </m:r>
                          </m:e>
                          <m:sub>
                            <m:r>
                              <m:t>0</m:t>
                            </m:r>
                          </m:sub>
                        </m:sSub>
                      </m:sub>
                    </m:sSub>
                    <m:sSup>
                      <m:e>
                        <m:r>
                          <m:t>e</m:t>
                        </m:r>
                      </m:e>
                      <m:sup>
                        <m:r>
                          <m:t>−</m:t>
                        </m:r>
                        <m:sSub>
                          <m:e>
                            <m:r>
                              <m:t>t</m:t>
                            </m:r>
                          </m:e>
                          <m:sub>
                            <m:r>
                              <m:t>i</m:t>
                            </m:r>
                          </m:sub>
                        </m:sSub>
                        <m:r>
                          <m:t>/</m:t>
                        </m:r>
                        <m:sSup>
                          <m:e>
                            <m:r>
                              <m:t>e</m:t>
                            </m:r>
                          </m:e>
                          <m:sup>
                            <m:sSub>
                              <m:e>
                                <m:r>
                                  <m:t>β</m:t>
                                </m:r>
                              </m:e>
                              <m:sub>
                                <m:r>
                                  <m:t>0</m:t>
                                </m:r>
                              </m:sub>
                            </m:sSub>
                          </m:sup>
                        </m:sSup>
                      </m:sup>
                    </m:sSup>
                    <m:sSub>
                      <m:e>
                        <m:r>
                          <m:t>Π</m:t>
                        </m:r>
                      </m:e>
                      <m:sub>
                        <m:sSub>
                          <m:e>
                            <m:r>
                              <m:t>M</m:t>
                            </m:r>
                          </m:e>
                          <m:sub>
                            <m:r>
                              <m:t>1</m:t>
                            </m:r>
                          </m:sub>
                        </m:sSub>
                      </m:sub>
                    </m:sSub>
                    <m:f>
                      <m:fPr>
                        <m:type m:val="bar"/>
                      </m:fPr>
                      <m:num>
                        <m:r>
                          <m:t>1</m:t>
                        </m:r>
                      </m:num>
                      <m:den>
                        <m:sSup>
                          <m:e>
                            <m:r>
                              <m:t>e</m:t>
                            </m:r>
                          </m:e>
                          <m:sup>
                            <m:sSub>
                              <m:e>
                                <m:r>
                                  <m:t>β</m:t>
                                </m:r>
                              </m:e>
                              <m:sub>
                                <m:r>
                                  <m:t>0</m:t>
                                </m:r>
                              </m:sub>
                            </m:sSub>
                          </m:sup>
                        </m:sSup>
                      </m:den>
                    </m:f>
                    <m:sSup>
                      <m:e>
                        <m:r>
                          <m:t>e</m:t>
                        </m:r>
                      </m:e>
                      <m:sup>
                        <m:r>
                          <m:t>−</m:t>
                        </m:r>
                        <m:sSub>
                          <m:e>
                            <m:r>
                              <m:t>t</m:t>
                            </m:r>
                          </m:e>
                          <m:sub>
                            <m:r>
                              <m:t>i</m:t>
                            </m:r>
                          </m:sub>
                        </m:sSub>
                        <m:r>
                          <m:t>/</m:t>
                        </m:r>
                        <m:sSup>
                          <m:e>
                            <m:r>
                              <m:t>e</m:t>
                            </m:r>
                          </m:e>
                          <m:sup>
                            <m:sSub>
                              <m:e>
                                <m:r>
                                  <m:t>β</m:t>
                                </m:r>
                              </m:e>
                              <m:sub>
                                <m:r>
                                  <m:t>0</m:t>
                                </m:r>
                              </m:sub>
                            </m:sSub>
                          </m:sup>
                        </m:sSup>
                      </m:sup>
                    </m:sSup>
                  </m:oMath>
                </a14:m>
              </a:p>
              <a:p>
                <a:pPr lvl="0" marL="0" indent="0">
                  <a:buNone/>
                </a:pPr>
                <a14:m>
                  <m:oMath xmlns:m="http://schemas.openxmlformats.org/officeDocument/2006/math">
                    <m:r>
                      <m:t>L</m:t>
                    </m:r>
                    <m:r>
                      <m:t>(</m:t>
                    </m:r>
                    <m:r>
                      <m:t>β</m:t>
                    </m:r>
                    <m:r>
                      <m:t>)</m:t>
                    </m:r>
                    <m:r>
                      <m:t>=</m:t>
                    </m:r>
                    <m:f>
                      <m:fPr>
                        <m:type m:val="bar"/>
                      </m:fPr>
                      <m:num>
                        <m:r>
                          <m:t>1</m:t>
                        </m:r>
                      </m:num>
                      <m:den>
                        <m:sSup>
                          <m:e>
                            <m:r>
                              <m:t>e</m:t>
                            </m:r>
                          </m:e>
                          <m:sup>
                            <m:r>
                              <m:t>(</m:t>
                            </m:r>
                            <m:sSub>
                              <m:e>
                                <m:r>
                                  <m:t>f</m:t>
                                </m:r>
                              </m:e>
                              <m:sub>
                                <m:r>
                                  <m:t>1</m:t>
                                </m:r>
                              </m:sub>
                            </m:sSub>
                            <m:r>
                              <m:t>+</m:t>
                            </m:r>
                            <m:sSub>
                              <m:e>
                                <m:r>
                                  <m:t>m</m:t>
                                </m:r>
                              </m:e>
                              <m:sub>
                                <m:r>
                                  <m:t>1</m:t>
                                </m:r>
                              </m:sub>
                            </m:sSub>
                            <m:r>
                              <m:t>)</m:t>
                            </m:r>
                            <m:sSub>
                              <m:e>
                                <m:r>
                                  <m:t>β</m:t>
                                </m:r>
                              </m:e>
                              <m:sub>
                                <m:r>
                                  <m:t>0</m:t>
                                </m:r>
                              </m:sub>
                            </m:sSub>
                            <m:r>
                              <m:t>+</m:t>
                            </m:r>
                            <m:sSub>
                              <m:e>
                                <m:r>
                                  <m:t>f</m:t>
                                </m:r>
                              </m:e>
                              <m:sub>
                                <m:r>
                                  <m:t>1</m:t>
                                </m:r>
                              </m:sub>
                            </m:sSub>
                            <m:sSub>
                              <m:e>
                                <m:r>
                                  <m:t>β</m:t>
                                </m:r>
                              </m:e>
                              <m:sub>
                                <m:r>
                                  <m:t>1</m:t>
                                </m:r>
                              </m:sub>
                            </m:sSub>
                          </m:sup>
                        </m:sSup>
                      </m:den>
                    </m:f>
                    <m:sSup>
                      <m:e>
                        <m:r>
                          <m:t>e</m:t>
                        </m:r>
                      </m:e>
                      <m:sup>
                        <m:r>
                          <m:t>−</m:t>
                        </m:r>
                        <m:f>
                          <m:fPr>
                            <m:type m:val="bar"/>
                          </m:fPr>
                          <m:num>
                            <m:r>
                              <m:t>(</m:t>
                            </m:r>
                            <m:sSub>
                              <m:e>
                                <m:r>
                                  <m:t>f</m:t>
                                </m:r>
                              </m:e>
                              <m:sub>
                                <m:r>
                                  <m:t>0</m:t>
                                </m:r>
                              </m:sub>
                            </m:sSub>
                            <m:r>
                              <m:t>+</m:t>
                            </m:r>
                            <m:sSub>
                              <m:e>
                                <m:r>
                                  <m:t>f</m:t>
                                </m:r>
                              </m:e>
                              <m:sub>
                                <m:r>
                                  <m:t>1</m:t>
                                </m:r>
                              </m:sub>
                            </m:sSub>
                            <m:r>
                              <m:t>)</m:t>
                            </m:r>
                            <m:sSub>
                              <m:e>
                                <m:bar>
                                  <m:barPr>
                                    <m:pos m:val="top"/>
                                  </m:barPr>
                                  <m:e>
                                    <m:r>
                                      <m:t>t</m:t>
                                    </m:r>
                                  </m:e>
                                </m:bar>
                              </m:e>
                              <m:sub>
                                <m:r>
                                  <m:t>F</m:t>
                                </m:r>
                              </m:sub>
                            </m:sSub>
                          </m:num>
                          <m:den>
                            <m:sSup>
                              <m:e>
                                <m:r>
                                  <m:t>e</m:t>
                                </m:r>
                              </m:e>
                              <m:sup>
                                <m:sSub>
                                  <m:e>
                                    <m:r>
                                      <m:t>β</m:t>
                                    </m:r>
                                  </m:e>
                                  <m:sub>
                                    <m:r>
                                      <m:t>0</m:t>
                                    </m:r>
                                  </m:sub>
                                </m:sSub>
                                <m:r>
                                  <m:t>+</m:t>
                                </m:r>
                                <m:sSub>
                                  <m:e>
                                    <m:r>
                                      <m:t>β</m:t>
                                    </m:r>
                                  </m:e>
                                  <m:sub>
                                    <m:r>
                                      <m:t>1</m:t>
                                    </m:r>
                                  </m:sub>
                                </m:sSub>
                              </m:sup>
                            </m:sSup>
                          </m:den>
                        </m:f>
                        <m:r>
                          <m:t>−</m:t>
                        </m:r>
                        <m:f>
                          <m:fPr>
                            <m:type m:val="bar"/>
                          </m:fPr>
                          <m:num>
                            <m:r>
                              <m:t>(</m:t>
                            </m:r>
                            <m:sSub>
                              <m:e>
                                <m:r>
                                  <m:t>m</m:t>
                                </m:r>
                              </m:e>
                              <m:sub>
                                <m:r>
                                  <m:t>0</m:t>
                                </m:r>
                              </m:sub>
                            </m:sSub>
                            <m:r>
                              <m:t>+</m:t>
                            </m:r>
                            <m:sSub>
                              <m:e>
                                <m:r>
                                  <m:t>m</m:t>
                                </m:r>
                              </m:e>
                              <m:sub>
                                <m:r>
                                  <m:t>1</m:t>
                                </m:r>
                              </m:sub>
                            </m:sSub>
                            <m:r>
                              <m:t>)</m:t>
                            </m:r>
                            <m:sSub>
                              <m:e>
                                <m:bar>
                                  <m:barPr>
                                    <m:pos m:val="top"/>
                                  </m:barPr>
                                  <m:e>
                                    <m:r>
                                      <m:t>t</m:t>
                                    </m:r>
                                  </m:e>
                                </m:bar>
                              </m:e>
                              <m:sub>
                                <m:r>
                                  <m:t>M</m:t>
                                </m:r>
                              </m:sub>
                            </m:sSub>
                          </m:num>
                          <m:den>
                            <m:sSup>
                              <m:e>
                                <m:r>
                                  <m:t>e</m:t>
                                </m:r>
                              </m:e>
                              <m:sup>
                                <m:sSub>
                                  <m:e>
                                    <m:r>
                                      <m:t>β</m:t>
                                    </m:r>
                                  </m:e>
                                  <m:sub>
                                    <m:r>
                                      <m:t>0</m:t>
                                    </m:r>
                                  </m:sub>
                                </m:sSub>
                              </m:sup>
                            </m:sSup>
                          </m:den>
                        </m:f>
                      </m:sup>
                    </m:sSup>
                  </m:oMath>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Parametric,</a:t>
            </a:r>
            <a:r>
              <a:rPr/>
              <a:t> </a:t>
            </a:r>
            <a:r>
              <a:rPr/>
              <a:t>part</a:t>
            </a:r>
            <a:r>
              <a:rPr/>
              <a:t> </a:t>
            </a:r>
            <a:r>
              <a:rPr/>
              <a:t>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Take the log of both sides to get a log likelihood.</a:t>
                </a:r>
              </a:p>
              <a:p>
                <a:pPr lvl="0" marL="0" indent="0">
                  <a:buNone/>
                </a:pPr>
                <a14:m>
                  <m:oMath xmlns:m="http://schemas.openxmlformats.org/officeDocument/2006/math">
                    <m:r>
                      <m:t>l</m:t>
                    </m:r>
                    <m:r>
                      <m:t>(</m:t>
                    </m:r>
                    <m:r>
                      <m:t>β</m:t>
                    </m:r>
                    <m:r>
                      <m:t>)</m:t>
                    </m:r>
                    <m:r>
                      <m:t>=</m:t>
                    </m:r>
                    <m:r>
                      <m:t>−</m:t>
                    </m:r>
                    <m:r>
                      <m:t>(</m:t>
                    </m:r>
                    <m:sSub>
                      <m:e>
                        <m:r>
                          <m:t>f</m:t>
                        </m:r>
                      </m:e>
                      <m:sub>
                        <m:r>
                          <m:t>1</m:t>
                        </m:r>
                      </m:sub>
                    </m:sSub>
                    <m:r>
                      <m:t>+</m:t>
                    </m:r>
                    <m:sSub>
                      <m:e>
                        <m:r>
                          <m:t>m</m:t>
                        </m:r>
                      </m:e>
                      <m:sub>
                        <m:r>
                          <m:t>1</m:t>
                        </m:r>
                      </m:sub>
                    </m:sSub>
                    <m:r>
                      <m:t>)</m:t>
                    </m:r>
                    <m:sSub>
                      <m:e>
                        <m:r>
                          <m:t>β</m:t>
                        </m:r>
                      </m:e>
                      <m:sub>
                        <m:r>
                          <m:t>0</m:t>
                        </m:r>
                      </m:sub>
                    </m:sSub>
                    <m:r>
                      <m:t>−</m:t>
                    </m:r>
                    <m:sSub>
                      <m:e>
                        <m:r>
                          <m:t>f</m:t>
                        </m:r>
                      </m:e>
                      <m:sub>
                        <m:r>
                          <m:t>1</m:t>
                        </m:r>
                      </m:sub>
                    </m:sSub>
                    <m:sSub>
                      <m:e>
                        <m:r>
                          <m:t>β</m:t>
                        </m:r>
                      </m:e>
                      <m:sub>
                        <m:r>
                          <m:t>1</m:t>
                        </m:r>
                      </m:sub>
                    </m:sSub>
                    <m:r>
                      <m:t>−</m:t>
                    </m:r>
                    <m:r>
                      <m:t>(</m:t>
                    </m:r>
                    <m:sSub>
                      <m:e>
                        <m:r>
                          <m:t>f</m:t>
                        </m:r>
                      </m:e>
                      <m:sub>
                        <m:r>
                          <m:t>0</m:t>
                        </m:r>
                      </m:sub>
                    </m:sSub>
                    <m:r>
                      <m:t>+</m:t>
                    </m:r>
                    <m:sSub>
                      <m:e>
                        <m:r>
                          <m:t>f</m:t>
                        </m:r>
                      </m:e>
                      <m:sub>
                        <m:r>
                          <m:t>1</m:t>
                        </m:r>
                      </m:sub>
                    </m:sSub>
                    <m:r>
                      <m:t>)</m:t>
                    </m:r>
                    <m:sSub>
                      <m:e>
                        <m:bar>
                          <m:barPr>
                            <m:pos m:val="top"/>
                          </m:barPr>
                          <m:e>
                            <m:r>
                              <m:t>t</m:t>
                            </m:r>
                          </m:e>
                        </m:bar>
                      </m:e>
                      <m:sub>
                        <m:r>
                          <m:t>F</m:t>
                        </m:r>
                      </m:sub>
                    </m:sSub>
                    <m:sSup>
                      <m:e>
                        <m:r>
                          <m:t>e</m:t>
                        </m:r>
                      </m:e>
                      <m:sup>
                        <m:r>
                          <m:t>−</m:t>
                        </m:r>
                        <m:sSub>
                          <m:e>
                            <m:r>
                              <m:t>β</m:t>
                            </m:r>
                          </m:e>
                          <m:sub>
                            <m:r>
                              <m:t>0</m:t>
                            </m:r>
                          </m:sub>
                        </m:sSub>
                        <m:r>
                          <m:t>−</m:t>
                        </m:r>
                        <m:sSub>
                          <m:e>
                            <m:r>
                              <m:t>β</m:t>
                            </m:r>
                          </m:e>
                          <m:sub>
                            <m:r>
                              <m:t>1</m:t>
                            </m:r>
                          </m:sub>
                        </m:sSub>
                      </m:sup>
                    </m:sSup>
                    <m:r>
                      <m:t>−</m:t>
                    </m:r>
                    <m:r>
                      <m:t>(</m:t>
                    </m:r>
                    <m:sSub>
                      <m:e>
                        <m:r>
                          <m:t>m</m:t>
                        </m:r>
                      </m:e>
                      <m:sub>
                        <m:r>
                          <m:t>0</m:t>
                        </m:r>
                      </m:sub>
                    </m:sSub>
                    <m:r>
                      <m:t>+</m:t>
                    </m:r>
                    <m:sSub>
                      <m:e>
                        <m:r>
                          <m:t>m</m:t>
                        </m:r>
                      </m:e>
                      <m:sub>
                        <m:r>
                          <m:t>1</m:t>
                        </m:r>
                      </m:sub>
                    </m:sSub>
                    <m:r>
                      <m:t>)</m:t>
                    </m:r>
                    <m:sSub>
                      <m:e>
                        <m:bar>
                          <m:barPr>
                            <m:pos m:val="top"/>
                          </m:barPr>
                          <m:e>
                            <m:r>
                              <m:t>t</m:t>
                            </m:r>
                          </m:e>
                        </m:bar>
                      </m:e>
                      <m:sub>
                        <m:r>
                          <m:t>M</m:t>
                        </m:r>
                      </m:sub>
                    </m:sSub>
                    <m:sSup>
                      <m:e>
                        <m:r>
                          <m:t>e</m:t>
                        </m:r>
                      </m:e>
                      <m:sup>
                        <m:r>
                          <m:t>−</m:t>
                        </m:r>
                        <m:sSub>
                          <m:e>
                            <m:r>
                              <m:t>β</m:t>
                            </m:r>
                          </m:e>
                          <m:sub>
                            <m:r>
                              <m:t>0</m:t>
                            </m:r>
                          </m:sub>
                        </m:sSub>
                      </m:sup>
                    </m:sSup>
                  </m:oMath>
                </a14:m>
              </a:p>
              <a:p>
                <a:pPr lvl="0" marL="0" indent="0">
                  <a:buNone/>
                </a:pPr>
                <a:r>
                  <a:rPr/>
                  <a:t>To find the maximum, take the two partial derivates and set them equal to zero.</a:t>
                </a:r>
              </a:p>
              <a:p>
                <a:pPr lvl="0" marL="0" indent="0">
                  <a:buNone/>
                </a:pPr>
                <a14:m>
                  <m:oMath xmlns:m="http://schemas.openxmlformats.org/officeDocument/2006/math">
                    <m:f>
                      <m:fPr>
                        <m:type m:val="bar"/>
                      </m:fPr>
                      <m:num>
                        <m:r>
                          <m:t>∂</m:t>
                        </m:r>
                        <m:r>
                          <m:t>l</m:t>
                        </m:r>
                      </m:num>
                      <m:den>
                        <m:r>
                          <m:t>∂</m:t>
                        </m:r>
                        <m:sSub>
                          <m:e>
                            <m:r>
                              <m:t>β</m:t>
                            </m:r>
                          </m:e>
                          <m:sub>
                            <m:r>
                              <m:t>0</m:t>
                            </m:r>
                          </m:sub>
                        </m:sSub>
                      </m:den>
                    </m:f>
                    <m:r>
                      <m:t>=</m:t>
                    </m:r>
                    <m:r>
                      <m:t>−</m:t>
                    </m:r>
                    <m:r>
                      <m:t>(</m:t>
                    </m:r>
                    <m:sSub>
                      <m:e>
                        <m:r>
                          <m:t>f</m:t>
                        </m:r>
                      </m:e>
                      <m:sub>
                        <m:r>
                          <m:t>1</m:t>
                        </m:r>
                      </m:sub>
                    </m:sSub>
                    <m:r>
                      <m:t>+</m:t>
                    </m:r>
                    <m:sSub>
                      <m:e>
                        <m:r>
                          <m:t>m</m:t>
                        </m:r>
                      </m:e>
                      <m:sub>
                        <m:r>
                          <m:t>1</m:t>
                        </m:r>
                      </m:sub>
                    </m:sSub>
                    <m:r>
                      <m:t>)</m:t>
                    </m:r>
                    <m:r>
                      <m:t>+</m:t>
                    </m:r>
                    <m:r>
                      <m:t>(</m:t>
                    </m:r>
                    <m:sSub>
                      <m:e>
                        <m:r>
                          <m:t>f</m:t>
                        </m:r>
                      </m:e>
                      <m:sub>
                        <m:r>
                          <m:t>0</m:t>
                        </m:r>
                      </m:sub>
                    </m:sSub>
                    <m:r>
                      <m:t>+</m:t>
                    </m:r>
                    <m:sSub>
                      <m:e>
                        <m:r>
                          <m:t>f</m:t>
                        </m:r>
                      </m:e>
                      <m:sub>
                        <m:r>
                          <m:t>1</m:t>
                        </m:r>
                      </m:sub>
                    </m:sSub>
                    <m:r>
                      <m:t>)</m:t>
                    </m:r>
                    <m:sSub>
                      <m:e>
                        <m:bar>
                          <m:barPr>
                            <m:pos m:val="top"/>
                          </m:barPr>
                          <m:e>
                            <m:r>
                              <m:t>t</m:t>
                            </m:r>
                          </m:e>
                        </m:bar>
                      </m:e>
                      <m:sub>
                        <m:r>
                          <m:t>F</m:t>
                        </m:r>
                      </m:sub>
                    </m:sSub>
                    <m:sSup>
                      <m:e>
                        <m:r>
                          <m:t>e</m:t>
                        </m:r>
                      </m:e>
                      <m:sup>
                        <m:r>
                          <m:t>−</m:t>
                        </m:r>
                        <m:sSub>
                          <m:e>
                            <m:r>
                              <m:t>β</m:t>
                            </m:r>
                          </m:e>
                          <m:sub>
                            <m:r>
                              <m:t>0</m:t>
                            </m:r>
                          </m:sub>
                        </m:sSub>
                        <m:r>
                          <m:t>−</m:t>
                        </m:r>
                        <m:sSub>
                          <m:e>
                            <m:r>
                              <m:t>β</m:t>
                            </m:r>
                          </m:e>
                          <m:sub>
                            <m:r>
                              <m:t>1</m:t>
                            </m:r>
                          </m:sub>
                        </m:sSub>
                      </m:sup>
                    </m:sSup>
                    <m:r>
                      <m:t>+</m:t>
                    </m:r>
                    <m:r>
                      <m:t>(</m:t>
                    </m:r>
                    <m:sSub>
                      <m:e>
                        <m:r>
                          <m:t>m</m:t>
                        </m:r>
                      </m:e>
                      <m:sub>
                        <m:r>
                          <m:t>0</m:t>
                        </m:r>
                      </m:sub>
                    </m:sSub>
                    <m:r>
                      <m:t>+</m:t>
                    </m:r>
                    <m:sSub>
                      <m:e>
                        <m:r>
                          <m:t>m</m:t>
                        </m:r>
                      </m:e>
                      <m:sub>
                        <m:r>
                          <m:t>1</m:t>
                        </m:r>
                      </m:sub>
                    </m:sSub>
                    <m:r>
                      <m:t>)</m:t>
                    </m:r>
                    <m:sSub>
                      <m:e>
                        <m:bar>
                          <m:barPr>
                            <m:pos m:val="top"/>
                          </m:barPr>
                          <m:e>
                            <m:r>
                              <m:t>t</m:t>
                            </m:r>
                          </m:e>
                        </m:bar>
                      </m:e>
                      <m:sub>
                        <m:r>
                          <m:t>M</m:t>
                        </m:r>
                      </m:sub>
                    </m:sSub>
                    <m:sSup>
                      <m:e>
                        <m:r>
                          <m:t>e</m:t>
                        </m:r>
                      </m:e>
                      <m:sup>
                        <m:r>
                          <m:t>−</m:t>
                        </m:r>
                        <m:sSub>
                          <m:e>
                            <m:r>
                              <m:t>β</m:t>
                            </m:r>
                          </m:e>
                          <m:sub>
                            <m:r>
                              <m:t>0</m:t>
                            </m:r>
                          </m:sub>
                        </m:sSub>
                      </m:sup>
                    </m:sSup>
                    <m:r>
                      <m:t>=</m:t>
                    </m:r>
                    <m:r>
                      <m:t>0</m:t>
                    </m:r>
                  </m:oMath>
                </a14:m>
              </a:p>
              <a:p>
                <a:pPr lvl="0" marL="0" indent="0">
                  <a:buNone/>
                </a:pPr>
                <a14:m>
                  <m:oMath xmlns:m="http://schemas.openxmlformats.org/officeDocument/2006/math">
                    <m:f>
                      <m:fPr>
                        <m:type m:val="bar"/>
                      </m:fPr>
                      <m:num>
                        <m:r>
                          <m:t>∂</m:t>
                        </m:r>
                        <m:r>
                          <m:t>l</m:t>
                        </m:r>
                      </m:num>
                      <m:den>
                        <m:r>
                          <m:t>∂</m:t>
                        </m:r>
                        <m:sSub>
                          <m:e>
                            <m:r>
                              <m:t>β</m:t>
                            </m:r>
                          </m:e>
                          <m:sub>
                            <m:r>
                              <m:t>1</m:t>
                            </m:r>
                          </m:sub>
                        </m:sSub>
                      </m:den>
                    </m:f>
                    <m:r>
                      <m:t>=</m:t>
                    </m:r>
                    <m:r>
                      <m:t>−</m:t>
                    </m:r>
                    <m:sSub>
                      <m:e>
                        <m:r>
                          <m:t>f</m:t>
                        </m:r>
                      </m:e>
                      <m:sub>
                        <m:r>
                          <m:t>1</m:t>
                        </m:r>
                      </m:sub>
                    </m:sSub>
                    <m:r>
                      <m:t>+</m:t>
                    </m:r>
                    <m:r>
                      <m:t>(</m:t>
                    </m:r>
                    <m:sSub>
                      <m:e>
                        <m:r>
                          <m:t>f</m:t>
                        </m:r>
                      </m:e>
                      <m:sub>
                        <m:r>
                          <m:t>0</m:t>
                        </m:r>
                      </m:sub>
                    </m:sSub>
                    <m:r>
                      <m:t>+</m:t>
                    </m:r>
                    <m:sSub>
                      <m:e>
                        <m:r>
                          <m:t>f</m:t>
                        </m:r>
                      </m:e>
                      <m:sub>
                        <m:r>
                          <m:t>1</m:t>
                        </m:r>
                      </m:sub>
                    </m:sSub>
                    <m:r>
                      <m:t>)</m:t>
                    </m:r>
                    <m:sSub>
                      <m:e>
                        <m:bar>
                          <m:barPr>
                            <m:pos m:val="top"/>
                          </m:barPr>
                          <m:e>
                            <m:r>
                              <m:t>t</m:t>
                            </m:r>
                          </m:e>
                        </m:bar>
                      </m:e>
                      <m:sub>
                        <m:r>
                          <m:t>F</m:t>
                        </m:r>
                      </m:sub>
                    </m:sSub>
                    <m:sSup>
                      <m:e>
                        <m:r>
                          <m:t>e</m:t>
                        </m:r>
                      </m:e>
                      <m:sup>
                        <m:r>
                          <m:t>−</m:t>
                        </m:r>
                        <m:sSub>
                          <m:e>
                            <m:r>
                              <m:t>β</m:t>
                            </m:r>
                          </m:e>
                          <m:sub>
                            <m:r>
                              <m:t>0</m:t>
                            </m:r>
                          </m:sub>
                        </m:sSub>
                        <m:r>
                          <m:t>−</m:t>
                        </m:r>
                        <m:sSub>
                          <m:e>
                            <m:r>
                              <m:t>β</m:t>
                            </m:r>
                          </m:e>
                          <m:sub>
                            <m:r>
                              <m:t>1</m:t>
                            </m:r>
                          </m:sub>
                        </m:sSub>
                      </m:sup>
                    </m:sSup>
                    <m:r>
                      <m:t>=</m:t>
                    </m:r>
                    <m:r>
                      <m:t>0</m:t>
                    </m:r>
                  </m:oMath>
                </a14:m>
              </a:p>
              <a:p>
                <a:pPr lvl="0" marL="0" indent="0">
                  <a:buNone/>
                </a:pPr>
                <a:r>
                  <a:rPr/>
                  <a:t>The solution to these two equations is</a:t>
                </a:r>
              </a:p>
              <a:p>
                <a:pPr lvl="0" marL="0" indent="0">
                  <a:buNone/>
                </a:pPr>
                <a14:m>
                  <m:oMath xmlns:m="http://schemas.openxmlformats.org/officeDocument/2006/math">
                    <m:sSub>
                      <m:e>
                        <m:groupChr>
                          <m:groupChrPr>
                            <m:chr m:val="̂"/>
                            <m:pos m:val="top"/>
                            <m:vertJc m:val="bot"/>
                          </m:groupChrPr>
                          <m:e>
                            <m:r>
                              <m:t>β</m:t>
                            </m:r>
                          </m:e>
                        </m:groupChr>
                      </m:e>
                      <m:sub>
                        <m:r>
                          <m:t>0</m:t>
                        </m:r>
                      </m:sub>
                    </m:sSub>
                    <m:r>
                      <m:t>=</m:t>
                    </m:r>
                    <m:r>
                      <m:t>l</m:t>
                    </m:r>
                    <m:r>
                      <m:t>o</m:t>
                    </m:r>
                    <m:r>
                      <m:t>g</m:t>
                    </m:r>
                    <m:r>
                      <m:t>(</m:t>
                    </m:r>
                    <m:f>
                      <m:fPr>
                        <m:type m:val="bar"/>
                      </m:fPr>
                      <m:num>
                        <m:sSub>
                          <m:e>
                            <m:r>
                              <m:t>m</m:t>
                            </m:r>
                          </m:e>
                          <m:sub>
                            <m:r>
                              <m:t>0</m:t>
                            </m:r>
                          </m:sub>
                        </m:sSub>
                        <m:r>
                          <m:t>+</m:t>
                        </m:r>
                        <m:sSub>
                          <m:e>
                            <m:r>
                              <m:t>m</m:t>
                            </m:r>
                          </m:e>
                          <m:sub>
                            <m:r>
                              <m:t>1</m:t>
                            </m:r>
                          </m:sub>
                        </m:sSub>
                      </m:num>
                      <m:den>
                        <m:sSub>
                          <m:e>
                            <m:r>
                              <m:t>m</m:t>
                            </m:r>
                          </m:e>
                          <m:sub>
                            <m:r>
                              <m:t>1</m:t>
                            </m:r>
                          </m:sub>
                        </m:sSub>
                      </m:den>
                    </m:f>
                    <m:sSub>
                      <m:e>
                        <m:bar>
                          <m:barPr>
                            <m:pos m:val="top"/>
                          </m:barPr>
                          <m:e>
                            <m:r>
                              <m:t>t</m:t>
                            </m:r>
                          </m:e>
                        </m:bar>
                      </m:e>
                      <m:sub>
                        <m:r>
                          <m:t>M</m:t>
                        </m:r>
                      </m:sub>
                    </m:sSub>
                    <m:r>
                      <m:t>)</m:t>
                    </m:r>
                  </m:oMath>
                </a14:m>
              </a:p>
              <a:p>
                <a:pPr lvl="0" marL="0" indent="0">
                  <a:buNone/>
                </a:pPr>
                <a14:m>
                  <m:oMath xmlns:m="http://schemas.openxmlformats.org/officeDocument/2006/math">
                    <m:sSub>
                      <m:e>
                        <m:groupChr>
                          <m:groupChrPr>
                            <m:chr m:val="̂"/>
                            <m:pos m:val="top"/>
                            <m:vertJc m:val="bot"/>
                          </m:groupChrPr>
                          <m:e>
                            <m:r>
                              <m:t>β</m:t>
                            </m:r>
                          </m:e>
                        </m:groupChr>
                      </m:e>
                      <m:sub>
                        <m:r>
                          <m:t>1</m:t>
                        </m:r>
                      </m:sub>
                    </m:sSub>
                    <m:r>
                      <m:t>=</m:t>
                    </m:r>
                    <m:r>
                      <m:t>l</m:t>
                    </m:r>
                    <m:r>
                      <m:t>o</m:t>
                    </m:r>
                    <m:r>
                      <m:t>g</m:t>
                    </m:r>
                    <m:r>
                      <m:t>(</m:t>
                    </m:r>
                    <m:f>
                      <m:fPr>
                        <m:type m:val="bar"/>
                      </m:fPr>
                      <m:num>
                        <m:sSub>
                          <m:e>
                            <m:r>
                              <m:t>f</m:t>
                            </m:r>
                          </m:e>
                          <m:sub>
                            <m:r>
                              <m:t>0</m:t>
                            </m:r>
                          </m:sub>
                        </m:sSub>
                        <m:r>
                          <m:t>+</m:t>
                        </m:r>
                        <m:sSub>
                          <m:e>
                            <m:r>
                              <m:t>f</m:t>
                            </m:r>
                          </m:e>
                          <m:sub>
                            <m:r>
                              <m:t>1</m:t>
                            </m:r>
                          </m:sub>
                        </m:sSub>
                      </m:num>
                      <m:den>
                        <m:sSub>
                          <m:e>
                            <m:r>
                              <m:t>f</m:t>
                            </m:r>
                          </m:e>
                          <m:sub>
                            <m:r>
                              <m:t>1</m:t>
                            </m:r>
                          </m:sub>
                        </m:sSub>
                      </m:den>
                    </m:f>
                    <m:sSub>
                      <m:e>
                        <m:bar>
                          <m:barPr>
                            <m:pos m:val="top"/>
                          </m:barPr>
                          <m:e>
                            <m:r>
                              <m:t>t</m:t>
                            </m:r>
                          </m:e>
                        </m:bar>
                      </m:e>
                      <m:sub>
                        <m:r>
                          <m:t>F</m:t>
                        </m:r>
                      </m:sub>
                    </m:sSub>
                    <m:r>
                      <m:t>−</m:t>
                    </m:r>
                    <m:f>
                      <m:fPr>
                        <m:type m:val="bar"/>
                      </m:fPr>
                      <m:num>
                        <m:sSub>
                          <m:e>
                            <m:r>
                              <m:t>m</m:t>
                            </m:r>
                          </m:e>
                          <m:sub>
                            <m:r>
                              <m:t>0</m:t>
                            </m:r>
                          </m:sub>
                        </m:sSub>
                        <m:r>
                          <m:t>+</m:t>
                        </m:r>
                        <m:sSub>
                          <m:e>
                            <m:r>
                              <m:t>m</m:t>
                            </m:r>
                          </m:e>
                          <m:sub>
                            <m:r>
                              <m:t>1</m:t>
                            </m:r>
                          </m:sub>
                        </m:sSub>
                      </m:num>
                      <m:den>
                        <m:sSub>
                          <m:e>
                            <m:r>
                              <m:t>m</m:t>
                            </m:r>
                          </m:e>
                          <m:sub>
                            <m:r>
                              <m:t>1</m:t>
                            </m:r>
                          </m:sub>
                        </m:sSub>
                      </m:den>
                    </m:f>
                    <m:sSub>
                      <m:e>
                        <m:bar>
                          <m:barPr>
                            <m:pos m:val="top"/>
                          </m:barPr>
                          <m:e>
                            <m:r>
                              <m:t>t</m:t>
                            </m:r>
                          </m:e>
                        </m:bar>
                      </m:e>
                      <m:sub>
                        <m:r>
                          <m:t>M</m:t>
                        </m:r>
                      </m:sub>
                    </m:sSub>
                    <m:r>
                      <m:t>)</m:t>
                    </m:r>
                  </m:oMath>
                </a14:m>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Parametric,</a:t>
            </a:r>
            <a:r>
              <a:rPr/>
              <a:t> </a:t>
            </a:r>
            <a:r>
              <a:rPr/>
              <a:t>part</a:t>
            </a:r>
            <a:r>
              <a:rPr/>
              <a:t> </a:t>
            </a:r>
            <a:r>
              <a:rPr/>
              <a:t>4</a:t>
            </a:r>
          </a:p>
        </p:txBody>
      </p:sp>
      <p:sp>
        <p:nvSpPr>
          <p:cNvPr id="3" name="Content Placeholder 2"/>
          <p:cNvSpPr>
            <a:spLocks noGrp="1"/>
          </p:cNvSpPr>
          <p:nvPr>
            <p:ph idx="1"/>
          </p:nvPr>
        </p:nvSpPr>
        <p:spPr/>
        <p:txBody>
          <a:bodyPr/>
          <a:lstStyle/>
          <a:p>
            <a:pPr lvl="0" marL="1270000" indent="0">
              <a:buNone/>
            </a:pPr>
            <a:r>
              <a:rPr sz="1800">
                <a:latin typeface="Courier"/>
              </a:rPr>
              <a:t>## 
## Call:
## survreg(formula = Surv(time_yrs, fstat == "Dead") ~ gender, data = whas100, 
##     dist = "exponential")
##               Value Std. Error     z        p
## (Intercept)   2.318      0.189 12.26 1.42e-34
## genderFemale -0.602      0.281 -2.14 3.25e-02
## 
## Scale fixed at 1 
## 
## Exponential distribution
## Loglik(model)= -155.4   Loglik(intercept only)= -157.6
##  Chisq= 4.42 on 1 degrees of freedom, p= 0.036 
## Number of Newton-Raphson Iterations: 5 
## n= 100</a:t>
            </a:r>
          </a:p>
          <a:p>
            <a:pPr lvl="0" marL="1270000" indent="0">
              <a:buNone/>
            </a:pPr>
            <a:r>
              <a:rPr sz="1800">
                <a:latin typeface="Courier"/>
              </a:rPr>
              <a:t>##     Male   Female 
## 4.372769 3.655031</a:t>
            </a:r>
          </a:p>
          <a:p>
            <a:pPr lvl="0" marL="1270000" indent="0">
              <a:buNone/>
            </a:pPr>
            <a:r>
              <a:rPr sz="1800">
                <a:latin typeface="Courier"/>
              </a:rPr>
              <a:t>##         
##          Alive Dead
##   Male      37   28
##   Female    12   23</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Parametric,</a:t>
            </a:r>
            <a:r>
              <a:rPr/>
              <a:t> </a:t>
            </a:r>
            <a:r>
              <a:rPr/>
              <a:t>part</a:t>
            </a:r>
            <a:r>
              <a:rPr/>
              <a:t> </a:t>
            </a:r>
            <a:r>
              <a:rPr/>
              <a:t>5</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You can calculate the likelihoods yourself.</a:t>
                </a:r>
              </a:p>
              <a:p>
                <a:pPr lvl="0" marL="0" indent="0">
                  <a:buNone/>
                </a:pPr>
                <a14:m>
                  <m:oMath xmlns:m="http://schemas.openxmlformats.org/officeDocument/2006/math">
                    <m:r>
                      <m:t>L</m:t>
                    </m:r>
                    <m:r>
                      <m:t>(</m:t>
                    </m:r>
                    <m:r>
                      <m:t>β</m:t>
                    </m:r>
                    <m:r>
                      <m:t>)</m:t>
                    </m:r>
                    <m:r>
                      <m:t>=</m:t>
                    </m:r>
                    <m:sSub>
                      <m:e>
                        <m:r>
                          <m:t>Π</m:t>
                        </m:r>
                      </m:e>
                      <m:sub>
                        <m:r>
                          <m:t>i</m:t>
                        </m:r>
                      </m:sub>
                    </m:sSub>
                    <m:r>
                      <m:t>f</m:t>
                    </m:r>
                    <m:r>
                      <m:t>(</m:t>
                    </m:r>
                    <m:sSub>
                      <m:e>
                        <m:r>
                          <m:t>t</m:t>
                        </m:r>
                      </m:e>
                      <m:sub>
                        <m:r>
                          <m:t>i</m:t>
                        </m:r>
                      </m:sub>
                    </m:sSub>
                    <m:r>
                      <m:t>,</m:t>
                    </m:r>
                    <m:sSub>
                      <m:e>
                        <m:r>
                          <m:t>X</m:t>
                        </m:r>
                      </m:e>
                      <m:sub>
                        <m:r>
                          <m:t>i</m:t>
                        </m:r>
                      </m:sub>
                    </m:sSub>
                    <m:r>
                      <m:t>,</m:t>
                    </m:r>
                    <m:r>
                      <m:t>β</m:t>
                    </m:r>
                    <m:sSup>
                      <m:e>
                        <m:r>
                          <m:t>)</m:t>
                        </m:r>
                      </m:e>
                      <m:sup>
                        <m:sSub>
                          <m:e>
                            <m:r>
                              <m:t>c</m:t>
                            </m:r>
                          </m:e>
                          <m:sub>
                            <m:r>
                              <m:t>i</m:t>
                            </m:r>
                          </m:sub>
                        </m:sSub>
                      </m:sup>
                    </m:sSup>
                    <m:r>
                      <m:t>S</m:t>
                    </m:r>
                    <m:r>
                      <m:t>(</m:t>
                    </m:r>
                    <m:sSub>
                      <m:e>
                        <m:r>
                          <m:t>t</m:t>
                        </m:r>
                      </m:e>
                      <m:sub>
                        <m:r>
                          <m:t>i</m:t>
                        </m:r>
                      </m:sub>
                    </m:sSub>
                    <m:r>
                      <m:t>,</m:t>
                    </m:r>
                    <m:sSub>
                      <m:e>
                        <m:r>
                          <m:t>X</m:t>
                        </m:r>
                      </m:e>
                      <m:sub>
                        <m:r>
                          <m:t>i</m:t>
                        </m:r>
                      </m:sub>
                    </m:sSub>
                    <m:r>
                      <m:t>,</m:t>
                    </m:r>
                    <m:r>
                      <m:t>β</m:t>
                    </m:r>
                    <m:sSup>
                      <m:e>
                        <m:r>
                          <m:t>)</m:t>
                        </m:r>
                      </m:e>
                      <m:sup>
                        <m:r>
                          <m:t>1</m:t>
                        </m:r>
                        <m:r>
                          <m:t>−</m:t>
                        </m:r>
                        <m:sSub>
                          <m:e>
                            <m:r>
                              <m:t>c</m:t>
                            </m:r>
                          </m:e>
                          <m:sub>
                            <m:r>
                              <m:t>i</m:t>
                            </m:r>
                          </m:sub>
                        </m:sSub>
                      </m:sup>
                    </m:sSup>
                  </m:oMath>
                </a14:m>
              </a:p>
              <a:p>
                <a:pPr lvl="0" marL="0" indent="0">
                  <a:buNone/>
                </a:pPr>
                <a:r>
                  <a:rPr/>
                  <a:t>Create a function for the likelihood.</a:t>
                </a:r>
              </a:p>
              <a:p>
                <a:pPr lvl="0" marL="0" indent="0">
                  <a:buNone/>
                </a:pPr>
                <a:r>
                  <a:rPr/>
                  <a:t>Draw likelihood surface</a:t>
                </a:r>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pt5_files/figure-pptx/surface-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Parametric,</a:t>
            </a:r>
            <a:r>
              <a:rPr/>
              <a:t> </a:t>
            </a:r>
            <a:r>
              <a:rPr/>
              <a:t>part</a:t>
            </a:r>
            <a:r>
              <a:rPr/>
              <a:t> </a:t>
            </a:r>
            <a:r>
              <a:rPr/>
              <a:t>6</a:t>
            </a:r>
          </a:p>
        </p:txBody>
      </p:sp>
      <p:sp>
        <p:nvSpPr>
          <p:cNvPr id="3" name="Content Placeholder 2"/>
          <p:cNvSpPr>
            <a:spLocks noGrp="1"/>
          </p:cNvSpPr>
          <p:nvPr>
            <p:ph idx="1"/>
          </p:nvPr>
        </p:nvSpPr>
        <p:spPr/>
        <p:txBody>
          <a:bodyPr/>
          <a:lstStyle/>
          <a:p>
            <a:pPr lvl="0" marL="0" indent="0">
              <a:buNone/>
            </a:pPr>
            <a:r>
              <a:rPr/>
              <a:t>Draw contour plot.</a:t>
            </a:r>
          </a:p>
          <a:p>
            <a:pPr lvl="0" marL="1270000" indent="0">
              <a:buNone/>
            </a:pPr>
            <a:r>
              <a:rPr sz="1800">
                <a:latin typeface="Courier"/>
              </a:rPr>
              <a:t>## [1] 2.068333</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pt5_files/figure-pptx/contour-1.png" id="0" name="Picture 1"/>
          <p:cNvPicPr>
            <a:picLocks noGrp="1" noChangeAspect="1"/>
          </p:cNvPicPr>
          <p:nvPr/>
        </p:nvPicPr>
        <p:blipFill>
          <a:blip r:embed="rId2"/>
          <a:stretch>
            <a:fillRect/>
          </a:stretch>
        </p:blipFill>
        <p:spPr bwMode="auto">
          <a:xfrm>
            <a:off x="457200" y="1803400"/>
            <a:ext cx="8229600" cy="41148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a:t>
            </a:r>
            <a:r>
              <a:rPr/>
              <a:t>standard</a:t>
            </a:r>
            <a:r>
              <a:rPr/>
              <a:t>”</a:t>
            </a:r>
            <a:r>
              <a:rPr/>
              <a:t> </a:t>
            </a:r>
            <a:r>
              <a:rPr/>
              <a:t>exponential</a:t>
            </a:r>
            <a:r>
              <a:rPr/>
              <a:t> </a:t>
            </a:r>
            <a:r>
              <a:rPr/>
              <a:t>distribution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probability density function for the “standard” exponential distribution is</a:t>
                </a:r>
              </a:p>
              <a:p>
                <a:pPr lvl="0" marL="0" indent="0">
                  <a:buNone/>
                </a:pPr>
                <a14:m>
                  <m:oMath xmlns:m="http://schemas.openxmlformats.org/officeDocument/2006/math">
                    <m:r>
                      <m:t>f</m:t>
                    </m:r>
                    <m:r>
                      <m:t>(</m:t>
                    </m:r>
                    <m:r>
                      <m:t>t</m:t>
                    </m:r>
                    <m:r>
                      <m:t>)</m:t>
                    </m:r>
                    <m:r>
                      <m:t>=</m:t>
                    </m:r>
                    <m:sSup>
                      <m:e>
                        <m:r>
                          <m:t>e</m:t>
                        </m:r>
                      </m:e>
                      <m:sup>
                        <m:r>
                          <m:t>−</m:t>
                        </m:r>
                        <m:r>
                          <m:t>t</m:t>
                        </m:r>
                      </m:sup>
                    </m:sSup>
                  </m:oMath>
                </a14:m>
              </a:p>
              <a:p>
                <a:pPr lvl="0" marL="0" indent="0">
                  <a:buNone/>
                </a:pPr>
                <a:r>
                  <a:rPr/>
                  <a:t>and the survival curve is</a:t>
                </a:r>
              </a:p>
              <a:p>
                <a:pPr lvl="0" marL="0" indent="0">
                  <a:buNone/>
                </a:pPr>
                <a14:m>
                  <m:oMath xmlns:m="http://schemas.openxmlformats.org/officeDocument/2006/math">
                    <m:r>
                      <m:t>S</m:t>
                    </m:r>
                    <m:r>
                      <m:t>(</m:t>
                    </m:r>
                    <m:r>
                      <m:t>t</m:t>
                    </m:r>
                    <m:r>
                      <m:t>)</m:t>
                    </m:r>
                    <m:r>
                      <m:t>=</m:t>
                    </m:r>
                    <m:sSup>
                      <m:e>
                        <m:r>
                          <m:t>e</m:t>
                        </m:r>
                      </m:e>
                      <m:sup>
                        <m:r>
                          <m:t>−</m:t>
                        </m:r>
                        <m:r>
                          <m:t>t</m:t>
                        </m:r>
                      </m:sup>
                    </m:sSup>
                  </m:oMath>
                </a14:m>
              </a:p>
              <a:p>
                <a:pPr lvl="0" marL="0" indent="0">
                  <a:buNone/>
                </a:pPr>
                <a:r>
                  <a:rPr/>
                  <a:t>The hazard function for the “standard” exponential distribution is</a:t>
                </a:r>
              </a:p>
              <a:p>
                <a:pPr lvl="0" marL="0" indent="0">
                  <a:buNone/>
                </a:pPr>
                <a14:m>
                  <m:oMath xmlns:m="http://schemas.openxmlformats.org/officeDocument/2006/math">
                    <m:r>
                      <m:t>h</m:t>
                    </m:r>
                    <m:r>
                      <m:t>(</m:t>
                    </m:r>
                    <m:r>
                      <m:t>t</m:t>
                    </m:r>
                    <m:r>
                      <m:t>)</m:t>
                    </m:r>
                    <m:r>
                      <m:t>=</m:t>
                    </m:r>
                    <m:r>
                      <m:t>1</m:t>
                    </m:r>
                  </m:oMath>
                </a14:m>
              </a:p>
            </p:txBody>
          </p:sp>
        </mc:Choice>
      </mc:AlternateContent>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1270000" indent="0">
              <a:buNone/>
            </a:pPr>
            <a:r>
              <a:rPr sz="1800">
                <a:latin typeface="Courier"/>
              </a:rPr>
              <a:t>## [1] -155.3602</a:t>
            </a:r>
          </a:p>
          <a:p>
            <a:pPr lvl="0" marL="1270000" indent="0">
              <a:buNone/>
            </a:pPr>
            <a:r>
              <a:rPr sz="1800">
                <a:latin typeface="Courier"/>
              </a:rPr>
              <a:t>## [1] -157.58</a:t>
            </a:r>
          </a:p>
          <a:p>
            <a:pPr lvl="0" marL="1270000" indent="0">
              <a:buNone/>
            </a:pPr>
            <a:r>
              <a:rPr sz="1800">
                <a:latin typeface="Courier"/>
              </a:rPr>
              <a:t>## [1] -412.1561</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Weibull</a:t>
            </a:r>
            <a:r>
              <a:rPr/>
              <a:t> </a:t>
            </a:r>
            <a:r>
              <a:rPr/>
              <a:t>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standard Weibull distribution has a density</a:t>
                </a:r>
              </a:p>
              <a:p>
                <a:pPr lvl="0" marL="0" indent="0">
                  <a:buNone/>
                </a:pPr>
                <a14:m>
                  <m:oMath xmlns:m="http://schemas.openxmlformats.org/officeDocument/2006/math">
                    <m:r>
                      <m:t>f</m:t>
                    </m:r>
                    <m:r>
                      <m:t>(</m:t>
                    </m:r>
                    <m:r>
                      <m:t>t</m:t>
                    </m:r>
                    <m:r>
                      <m:t>,</m:t>
                    </m:r>
                    <m:r>
                      <m:t>k</m:t>
                    </m:r>
                    <m:r>
                      <m:t>)</m:t>
                    </m:r>
                    <m:r>
                      <m:t>=</m:t>
                    </m:r>
                    <m:r>
                      <m:t>k</m:t>
                    </m:r>
                    <m:sSup>
                      <m:e>
                        <m:r>
                          <m:t>t</m:t>
                        </m:r>
                      </m:e>
                      <m:sup>
                        <m:r>
                          <m:t>k</m:t>
                        </m:r>
                        <m:r>
                          <m:t>−</m:t>
                        </m:r>
                        <m:r>
                          <m:t>1</m:t>
                        </m:r>
                      </m:sup>
                    </m:sSup>
                    <m:sSup>
                      <m:e>
                        <m:r>
                          <m:t>e</m:t>
                        </m:r>
                      </m:e>
                      <m:sup>
                        <m:r>
                          <m:t>−</m:t>
                        </m:r>
                        <m:sSup>
                          <m:e>
                            <m:r>
                              <m:t>t</m:t>
                            </m:r>
                          </m:e>
                          <m:sup>
                            <m:r>
                              <m:t>k</m:t>
                            </m:r>
                          </m:sup>
                        </m:sSup>
                      </m:sup>
                    </m:sSup>
                  </m:oMath>
                </a14:m>
              </a:p>
              <a:p>
                <a:pPr lvl="0" marL="0" indent="0">
                  <a:buNone/>
                </a:pPr>
                <a:r>
                  <a:rPr/>
                  <a:t>and a survival function</a:t>
                </a:r>
              </a:p>
              <a:p>
                <a:pPr lvl="0" marL="0" indent="0">
                  <a:buNone/>
                </a:pPr>
                <a14:m>
                  <m:oMath xmlns:m="http://schemas.openxmlformats.org/officeDocument/2006/math">
                    <m:r>
                      <m:t>S</m:t>
                    </m:r>
                    <m:r>
                      <m:t>(</m:t>
                    </m:r>
                    <m:r>
                      <m:t>t</m:t>
                    </m:r>
                    <m:r>
                      <m:t>,</m:t>
                    </m:r>
                    <m:r>
                      <m:t>k</m:t>
                    </m:r>
                    <m:r>
                      <m:t>)</m:t>
                    </m:r>
                    <m:r>
                      <m:t>=</m:t>
                    </m:r>
                    <m:sSup>
                      <m:e>
                        <m:r>
                          <m:t>e</m:t>
                        </m:r>
                      </m:e>
                      <m:sup>
                        <m:r>
                          <m:t>−</m:t>
                        </m:r>
                        <m:sSup>
                          <m:e>
                            <m:r>
                              <m:t>t</m:t>
                            </m:r>
                          </m:e>
                          <m:sup>
                            <m:r>
                              <m:t>k</m:t>
                            </m:r>
                          </m:sup>
                        </m:sSup>
                      </m:sup>
                    </m:sSup>
                  </m:oMath>
                </a14:m>
                <a:r>
                  <a:rPr/>
                  <a:t>.</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Scale</a:t>
            </a:r>
            <a:r>
              <a:rPr/>
              <a:t> </a:t>
            </a:r>
            <a:r>
              <a:rPr/>
              <a:t>parameter</a:t>
            </a:r>
            <a:r>
              <a:rPr/>
              <a:t> </a:t>
            </a:r>
            <a:r>
              <a:rPr/>
              <a:t>for</a:t>
            </a:r>
            <a:r>
              <a:rPr/>
              <a:t> </a:t>
            </a:r>
            <a:r>
              <a:rPr/>
              <a:t>the</a:t>
            </a:r>
            <a:r>
              <a:rPr/>
              <a:t> </a:t>
            </a:r>
            <a:r>
              <a:rPr/>
              <a:t>Weibull.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You can add a scale parameter, </a:t>
                </a:r>
                <a14:m>
                  <m:oMath xmlns:m="http://schemas.openxmlformats.org/officeDocument/2006/math">
                    <m:r>
                      <m:t>θ</m:t>
                    </m:r>
                  </m:oMath>
                </a14:m>
                <a:r>
                  <a:rPr/>
                  <a:t>, to get</a:t>
                </a:r>
              </a:p>
              <a:p>
                <a:pPr lvl="0" marL="0" indent="0">
                  <a:buNone/>
                </a:pPr>
                <a14:m>
                  <m:oMath xmlns:m="http://schemas.openxmlformats.org/officeDocument/2006/math">
                    <m:r>
                      <m:t>f</m:t>
                    </m:r>
                    <m:r>
                      <m:t>(</m:t>
                    </m:r>
                    <m:r>
                      <m:t>t</m:t>
                    </m:r>
                    <m:r>
                      <m:t>,</m:t>
                    </m:r>
                    <m:r>
                      <m:t>k</m:t>
                    </m:r>
                    <m:r>
                      <m:t>,</m:t>
                    </m:r>
                    <m:r>
                      <m:t>θ</m:t>
                    </m:r>
                    <m:r>
                      <m:t>)</m:t>
                    </m:r>
                    <m:r>
                      <m:t>=</m:t>
                    </m:r>
                    <m:f>
                      <m:fPr>
                        <m:type m:val="bar"/>
                      </m:fPr>
                      <m:num>
                        <m:r>
                          <m:t>k</m:t>
                        </m:r>
                      </m:num>
                      <m:den>
                        <m:r>
                          <m:t>θ</m:t>
                        </m:r>
                      </m:den>
                    </m:f>
                    <m:sSup>
                      <m:e>
                        <m:d>
                          <m:dPr>
                            <m:begChr m:val="("/>
                            <m:endChr m:val=")"/>
                            <m:grow/>
                          </m:dPr>
                          <m:e>
                            <m:f>
                              <m:fPr>
                                <m:type m:val="bar"/>
                              </m:fPr>
                              <m:num>
                                <m:r>
                                  <m:t>t</m:t>
                                </m:r>
                              </m:num>
                              <m:den>
                                <m:r>
                                  <m:t>θ</m:t>
                                </m:r>
                              </m:den>
                            </m:f>
                          </m:e>
                        </m:d>
                      </m:e>
                      <m:sup>
                        <m:r>
                          <m:t>k</m:t>
                        </m:r>
                        <m:r>
                          <m:t>−</m:t>
                        </m:r>
                        <m:r>
                          <m:t>1</m:t>
                        </m:r>
                      </m:sup>
                    </m:sSup>
                    <m:sSup>
                      <m:e>
                        <m:r>
                          <m:t>e</m:t>
                        </m:r>
                      </m:e>
                      <m:sup>
                        <m:r>
                          <m:t>−</m:t>
                        </m:r>
                        <m:sSup>
                          <m:e>
                            <m:d>
                              <m:dPr>
                                <m:begChr m:val="("/>
                                <m:endChr m:val=")"/>
                                <m:grow/>
                              </m:dPr>
                              <m:e>
                                <m:f>
                                  <m:fPr>
                                    <m:type m:val="bar"/>
                                  </m:fPr>
                                  <m:num>
                                    <m:r>
                                      <m:t>t</m:t>
                                    </m:r>
                                  </m:num>
                                  <m:den>
                                    <m:r>
                                      <m:t>θ</m:t>
                                    </m:r>
                                  </m:den>
                                </m:f>
                              </m:e>
                            </m:d>
                          </m:e>
                          <m:sup>
                            <m:r>
                              <m:t>k</m:t>
                            </m:r>
                          </m:sup>
                        </m:sSup>
                      </m:sup>
                    </m:sSup>
                  </m:oMath>
                </a14:m>
              </a:p>
              <a:p>
                <a:pPr lvl="0" marL="0" indent="0">
                  <a:buNone/>
                </a:pPr>
                <a:r>
                  <a:rPr/>
                  <a:t>and a survival function</a:t>
                </a:r>
              </a:p>
              <a:p>
                <a:pPr lvl="0" marL="0" indent="0">
                  <a:buNone/>
                </a:pPr>
                <a14:m>
                  <m:oMath xmlns:m="http://schemas.openxmlformats.org/officeDocument/2006/math">
                    <m:r>
                      <m:t>S</m:t>
                    </m:r>
                    <m:r>
                      <m:t>(</m:t>
                    </m:r>
                    <m:r>
                      <m:t>t</m:t>
                    </m:r>
                    <m:r>
                      <m:t>,</m:t>
                    </m:r>
                    <m:r>
                      <m:t>k</m:t>
                    </m:r>
                    <m:r>
                      <m:t>,</m:t>
                    </m:r>
                    <m:r>
                      <m:t>θ</m:t>
                    </m:r>
                    <m:r>
                      <m:t>)</m:t>
                    </m:r>
                    <m:r>
                      <m:t>=</m:t>
                    </m:r>
                    <m:sSup>
                      <m:e>
                        <m:r>
                          <m:t>e</m:t>
                        </m:r>
                      </m:e>
                      <m:sup>
                        <m:r>
                          <m:t>−</m:t>
                        </m:r>
                        <m:sSup>
                          <m:e>
                            <m:d>
                              <m:dPr>
                                <m:begChr m:val="("/>
                                <m:endChr m:val=")"/>
                                <m:grow/>
                              </m:dPr>
                              <m:e>
                                <m:f>
                                  <m:fPr>
                                    <m:type m:val="bar"/>
                                  </m:fPr>
                                  <m:num>
                                    <m:r>
                                      <m:t>t</m:t>
                                    </m:r>
                                  </m:num>
                                  <m:den>
                                    <m:r>
                                      <m:t>θ</m:t>
                                    </m:r>
                                  </m:den>
                                </m:f>
                              </m:e>
                            </m:d>
                          </m:e>
                          <m:sup>
                            <m:r>
                              <m:t>k</m:t>
                            </m:r>
                          </m:sup>
                        </m:sSup>
                      </m:sup>
                    </m:sSup>
                  </m:oMath>
                </a14:m>
                <a:r>
                  <a:rPr/>
                  <a:t>.</a:t>
                </a:r>
              </a:p>
              <a:p>
                <a:pPr lvl="0" marL="0" indent="0">
                  <a:buNone/>
                </a:pPr>
                <a:r>
                  <a:rPr/>
                  <a:t>The value of k controls whether the Weibull distribution has an increasing hazard (k&gt;1), constant hazard (k=1), or decreasing hazard (k&lt;1).</a:t>
                </a:r>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Weibull</a:t>
            </a:r>
            <a:r>
              <a:rPr/>
              <a:t> </a:t>
            </a:r>
            <a:r>
              <a:rPr/>
              <a:t>with</a:t>
            </a:r>
            <a:r>
              <a:rPr/>
              <a:t> </a:t>
            </a:r>
            <a:r>
              <a:rPr/>
              <a:t>changing</a:t>
            </a:r>
            <a:r>
              <a:rPr/>
              <a:t> </a:t>
            </a:r>
            <a:r>
              <a:rPr/>
              <a:t>k</a:t>
            </a:r>
          </a:p>
        </p:txBody>
      </p:sp>
      <p:pic>
        <p:nvPicPr>
          <p:cNvPr descr="ppt5_files/figure-pptx/standard-weibulls-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Weibll</a:t>
            </a:r>
            <a:r>
              <a:rPr/>
              <a:t> </a:t>
            </a:r>
            <a:r>
              <a:rPr/>
              <a:t>with</a:t>
            </a:r>
            <a:r>
              <a:rPr/>
              <a:t> </a:t>
            </a:r>
            <a:r>
              <a:rPr/>
              <a:t>changing</a:t>
            </a:r>
            <a:r>
              <a:rPr/>
              <a:t> </a:t>
            </a:r>
            <a:r>
              <a:rPr/>
              <a:t>theta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scale parameter, </a:t>
                </a:r>
                <a14:m>
                  <m:oMath xmlns:m="http://schemas.openxmlformats.org/officeDocument/2006/math">
                    <m:r>
                      <m:t>θ</m:t>
                    </m:r>
                  </m:oMath>
                </a14:m>
                <a:r>
                  <a:rPr/>
                  <a:t>, will stretch or squeeze the survival curve along the time axis.</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pt5_files/figure-pptx/scaled-weibulls-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Weibull</a:t>
            </a:r>
            <a:r>
              <a:rPr/>
              <a:t> </a:t>
            </a:r>
            <a:r>
              <a:rPr/>
              <a:t>accelerated</a:t>
            </a:r>
            <a:r>
              <a:rPr/>
              <a:t> </a:t>
            </a:r>
            <a:r>
              <a:rPr/>
              <a:t>time</a:t>
            </a:r>
            <a:r>
              <a:rPr/>
              <a:t> </a:t>
            </a:r>
            <a:r>
              <a:rPr/>
              <a:t>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You can fit an accelerated time model for the Weibull distribution as well.</a:t>
                </a:r>
              </a:p>
              <a:p>
                <a:pPr lvl="0" marL="0" indent="0">
                  <a:buNone/>
                </a:pPr>
                <a14:m>
                  <m:oMath xmlns:m="http://schemas.openxmlformats.org/officeDocument/2006/math">
                    <m:r>
                      <m:t>S</m:t>
                    </m:r>
                    <m:r>
                      <m:t>(</m:t>
                    </m:r>
                    <m:r>
                      <m:t>t</m:t>
                    </m:r>
                    <m:r>
                      <m:t>,</m:t>
                    </m:r>
                    <m:r>
                      <m:t>k</m:t>
                    </m:r>
                    <m:r>
                      <m:t>,</m:t>
                    </m:r>
                    <m:r>
                      <m:t>X</m:t>
                    </m:r>
                    <m:r>
                      <m:t>,</m:t>
                    </m:r>
                    <m:sSub>
                      <m:e>
                        <m:r>
                          <m:t>β</m:t>
                        </m:r>
                      </m:e>
                      <m:sub>
                        <m:r>
                          <m:t>0</m:t>
                        </m:r>
                      </m:sub>
                    </m:sSub>
                    <m:r>
                      <m:t>,</m:t>
                    </m:r>
                    <m:sSub>
                      <m:e>
                        <m:r>
                          <m:t>β</m:t>
                        </m:r>
                      </m:e>
                      <m:sub>
                        <m:r>
                          <m:t>1</m:t>
                        </m:r>
                      </m:sub>
                    </m:sSub>
                    <m:r>
                      <m:t>)</m:t>
                    </m:r>
                    <m:r>
                      <m:t>=</m:t>
                    </m:r>
                    <m:sSup>
                      <m:e>
                        <m:r>
                          <m:t>e</m:t>
                        </m:r>
                      </m:e>
                      <m:sup>
                        <m:r>
                          <m:t>−</m:t>
                        </m:r>
                        <m:sSup>
                          <m:e>
                            <m:d>
                              <m:dPr>
                                <m:begChr m:val="("/>
                                <m:endChr m:val=")"/>
                                <m:grow/>
                              </m:dPr>
                              <m:e>
                                <m:f>
                                  <m:fPr>
                                    <m:type m:val="bar"/>
                                  </m:fPr>
                                  <m:num>
                                    <m:r>
                                      <m:t>t</m:t>
                                    </m:r>
                                  </m:num>
                                  <m:den>
                                    <m:sSup>
                                      <m:e>
                                        <m:r>
                                          <m:t>e</m:t>
                                        </m:r>
                                      </m:e>
                                      <m:sup>
                                        <m:sSub>
                                          <m:e>
                                            <m:r>
                                              <m:t>β</m:t>
                                            </m:r>
                                          </m:e>
                                          <m:sub>
                                            <m:r>
                                              <m:t>0</m:t>
                                            </m:r>
                                          </m:sub>
                                        </m:sSub>
                                        <m:r>
                                          <m:t>+</m:t>
                                        </m:r>
                                        <m:sSub>
                                          <m:e>
                                            <m:r>
                                              <m:t>β</m:t>
                                            </m:r>
                                          </m:e>
                                          <m:sub>
                                            <m:r>
                                              <m:t>1</m:t>
                                            </m:r>
                                          </m:sub>
                                        </m:sSub>
                                        <m:r>
                                          <m:t>x</m:t>
                                        </m:r>
                                      </m:sup>
                                    </m:sSup>
                                  </m:den>
                                </m:f>
                              </m:e>
                            </m:d>
                          </m:e>
                          <m:sup>
                            <m:r>
                              <m:t>k</m:t>
                            </m:r>
                          </m:sup>
                        </m:sSup>
                      </m:sup>
                    </m:sSup>
                  </m:oMath>
                </a14:m>
                <a:r>
                  <a:rPr/>
                  <a:t>.</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Residuals</a:t>
            </a:r>
          </a:p>
        </p:txBody>
      </p:sp>
      <p:sp>
        <p:nvSpPr>
          <p:cNvPr id="3" name="Content Placeholder 2"/>
          <p:cNvSpPr>
            <a:spLocks noGrp="1"/>
          </p:cNvSpPr>
          <p:nvPr>
            <p:ph idx="1"/>
          </p:nvPr>
        </p:nvSpPr>
        <p:spPr/>
        <p:txBody>
          <a:bodyPr/>
          <a:lstStyle/>
          <a:p>
            <a:pPr lvl="0" marL="1270000" indent="0">
              <a:buNone/>
            </a:pPr>
            <a:r>
              <a:rPr sz="1800">
                <a:latin typeface="Courier"/>
              </a:rPr>
              <a:t>##           1           2           3           4 
## -12.9601327  -4.8628205  -6.3482231  -5.6184673 
##           5           6 
##  -9.6774496  -0.2331148</a:t>
            </a:r>
          </a:p>
          <a:p>
            <a:pPr lvl="0" marL="1270000" indent="0">
              <a:buNone/>
            </a:pPr>
            <a:r>
              <a:rPr sz="1800">
                <a:latin typeface="Courier"/>
              </a:rPr>
              <a:t>##           1           2           3           4 
## -2.80477222 -1.06420041 -0.45817710 -1.66280936 
##           5           6 
## -0.86595930 -0.02968477</a:t>
            </a:r>
          </a:p>
          <a:p>
            <a:pPr lvl="0" marL="1270000" indent="0">
              <a:buNone/>
            </a:pPr>
            <a:r>
              <a:rPr sz="1800">
                <a:latin typeface="Courier"/>
              </a:rPr>
              <a:t>##    (Intercept) genderFemale   Log(scale)
## 1  0.002670449  0.011493880  0.052513319
## 2 -0.003313129 -0.040312072 -0.003432221
## 3 -0.036191315  0.031363980 -0.017897028
## 4  0.013827934 -0.062829310  0.014324988
## 5 -0.043676477  0.040071167 -0.013366451
## 6 -0.016005658  0.009802495 -0.016580992</a:t>
            </a:r>
          </a:p>
          <a:p>
            <a:pPr lvl="0" marL="1270000" indent="0">
              <a:buNone/>
            </a:pPr>
            <a:r>
              <a:rPr sz="1800">
                <a:latin typeface="Courier"/>
              </a:rPr>
              <a:t>##           [,1]        [,2]        [,3]
## 1  0.009389456  0.02936025  0.40882945
## 2 -0.011649157 -0.10297416 -0.02672071
## 3 -0.127250805  0.08011693 -0.13933288
## 4  0.048619833 -0.16049276  0.11152365
## 5 -0.153569076  0.10235879 -0.10406120
## 6 -0.056276838  0.02503974 -0.12908721</a:t>
            </a:r>
          </a:p>
          <a:p>
            <a:pPr lvl="0" marL="1270000" indent="0">
              <a:buNone/>
            </a:pPr>
            <a:r>
              <a:rPr sz="1800">
                <a:latin typeface="Courier"/>
              </a:rPr>
              <a:t>##             1             2             3 
## -185.34171645   -3.57259032   -0.86972639 
##             4             5             6 
##  -11.88989605   -2.36848758   -0.04101387</a:t>
            </a:r>
          </a:p>
          <a:p>
            <a:pPr lvl="0" marL="1270000" indent="0">
              <a:buNone/>
            </a:pPr>
            <a:r>
              <a:rPr sz="1800">
                <a:latin typeface="Courier"/>
              </a:rPr>
              <a:t>##          1          2          3          4 
## 0.20233950 0.02357388 0.02487482 0.04747801 
##          5          6 
## 0.02528389 0.01670107</a:t>
            </a:r>
          </a:p>
          <a:p>
            <a:pPr lvl="0" marL="1270000" indent="0">
              <a:buNone/>
            </a:pPr>
            <a:r>
              <a:rPr sz="1800">
                <a:latin typeface="Courier"/>
              </a:rPr>
              <a:t>##          1          2          3          4 
## 0.01727897 0.02063152 0.01435138 0.02080320 
##          5          6 
## 0.01387842 0.04126048</a:t>
            </a:r>
          </a:p>
          <a:p>
            <a:pPr lvl="0" marL="1270000" indent="0">
              <a:buNone/>
            </a:pPr>
            <a:r>
              <a:rPr sz="1800">
                <a:latin typeface="Courier"/>
              </a:rPr>
              <a:t>## [1] 12.976560  5.886777 12.976560  5.886777
## [5] 12.976560  5.886777</a:t>
            </a:r>
          </a:p>
          <a:p>
            <a:pPr lvl="0" marL="1270000" indent="0">
              <a:buNone/>
            </a:pPr>
            <a:r>
              <a:rPr sz="1800">
                <a:latin typeface="Courier"/>
              </a:rPr>
              <a:t>## [1] 2.563145 1.772709 2.563145 1.772709 2.563145
## [6] 1.772709</a:t>
            </a:r>
          </a:p>
          <a:p>
            <a:pPr lvl="0" marL="1270000" indent="0">
              <a:buNone/>
            </a:pPr>
            <a:r>
              <a:rPr sz="1800">
                <a:latin typeface="Courier"/>
              </a:rPr>
              <a:t>## [1] 12.976560  5.886777 12.976560  5.886777
## [5] 12.976560  5.886777</a:t>
            </a:r>
          </a:p>
          <a:p>
            <a:pPr lvl="0" marL="1270000" indent="0">
              <a:buNone/>
            </a:pPr>
            <a:r>
              <a:rPr sz="1800">
                <a:latin typeface="Courier"/>
              </a:rPr>
              <a:t>##       gender
## 1  0.2766526
## 2 -0.5137834
## 3  0.2766526
## 4 -0.5137834
## 5  0.2766526
## 6 -0.5137834</a:t>
            </a:r>
          </a:p>
          <a:p>
            <a:pPr lvl="0" marL="1270000" indent="0">
              <a:buNone/>
            </a:pPr>
            <a:r>
              <a:rPr sz="1800">
                <a:latin typeface="Courier"/>
              </a:rPr>
              <a:t>##          1          2          3          4 
##  0.2766526 -0.5137834  0.2766526 -0.5137834 
##          5          6 
##  0.2766526 -0.5137834</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Weibull</a:t>
            </a:r>
            <a:r>
              <a:rPr/>
              <a:t> </a:t>
            </a:r>
            <a:r>
              <a:rPr/>
              <a:t>hazard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hazard function for the Weibull distribution is</a:t>
                </a:r>
              </a:p>
              <a:p>
                <a:pPr lvl="0" marL="0" indent="0">
                  <a:buNone/>
                </a:pPr>
                <a14:m>
                  <m:oMath xmlns:m="http://schemas.openxmlformats.org/officeDocument/2006/math">
                    <m:r>
                      <m:t>h</m:t>
                    </m:r>
                    <m:r>
                      <m:t>(</m:t>
                    </m:r>
                    <m:r>
                      <m:t>t</m:t>
                    </m:r>
                    <m:r>
                      <m:t>,</m:t>
                    </m:r>
                    <m:r>
                      <m:t>k</m:t>
                    </m:r>
                    <m:r>
                      <m:t>)</m:t>
                    </m:r>
                    <m:r>
                      <m:t>=</m:t>
                    </m:r>
                    <m:r>
                      <m:t>k</m:t>
                    </m:r>
                    <m:sSup>
                      <m:e>
                        <m:r>
                          <m:t>t</m:t>
                        </m:r>
                      </m:e>
                      <m:sup>
                        <m:r>
                          <m:t>k</m:t>
                        </m:r>
                        <m:r>
                          <m:t>−</m:t>
                        </m:r>
                        <m:r>
                          <m:t>1</m:t>
                        </m:r>
                      </m:sup>
                    </m:sSup>
                  </m:oMath>
                </a14:m>
              </a:p>
              <a:p>
                <a:pPr lvl="0" marL="0" indent="0">
                  <a:buNone/>
                </a:pPr>
                <a:r>
                  <a:rPr/>
                  <a:t>There is an alternate formulation for the Weibull regression model.</a:t>
                </a:r>
              </a:p>
            </p:txBody>
          </p:sp>
        </mc:Choice>
      </mc:AlternateContent>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have</a:t>
            </a:r>
            <a:r>
              <a:rPr/>
              <a:t> </a:t>
            </a:r>
            <a:r>
              <a:rPr/>
              <a:t>you</a:t>
            </a:r>
            <a:r>
              <a:rPr/>
              <a:t> </a:t>
            </a:r>
            <a:r>
              <a:rPr/>
              <a:t>learned</a:t>
            </a:r>
            <a:r>
              <a:rPr/>
              <a:t> </a:t>
            </a:r>
            <a:r>
              <a:rPr/>
              <a:t>today?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Plot</a:t>
            </a:r>
            <a:r>
              <a:rPr/>
              <a:t> </a:t>
            </a:r>
            <a:r>
              <a:rPr/>
              <a:t>of</a:t>
            </a:r>
            <a:r>
              <a:rPr/>
              <a:t> </a:t>
            </a:r>
            <a:r>
              <a:rPr/>
              <a:t>the</a:t>
            </a:r>
            <a:r>
              <a:rPr/>
              <a:t> </a:t>
            </a:r>
            <a:r>
              <a:rPr/>
              <a:t>survival</a:t>
            </a:r>
            <a:r>
              <a:rPr/>
              <a:t> </a:t>
            </a:r>
            <a:r>
              <a:rPr/>
              <a:t>curve</a:t>
            </a:r>
          </a:p>
        </p:txBody>
      </p:sp>
      <p:pic>
        <p:nvPicPr>
          <p:cNvPr descr="ppt5_files/figure-pptx/density-1-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Exponential</a:t>
            </a:r>
            <a:r>
              <a:rPr/>
              <a:t> </a:t>
            </a:r>
            <a:r>
              <a:rPr/>
              <a:t>distibution</a:t>
            </a:r>
            <a:r>
              <a:rPr/>
              <a:t> </a:t>
            </a:r>
            <a:r>
              <a:rPr/>
              <a:t>with</a:t>
            </a:r>
            <a:r>
              <a:rPr/>
              <a:t> </a:t>
            </a:r>
            <a:r>
              <a:rPr/>
              <a:t>a</a:t>
            </a:r>
            <a:r>
              <a:rPr/>
              <a:t> </a:t>
            </a:r>
            <a:r>
              <a:rPr/>
              <a:t>rate</a:t>
            </a:r>
            <a:r>
              <a:rPr/>
              <a:t> </a:t>
            </a:r>
            <a:r>
              <a:rPr/>
              <a:t>parameter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You can include a rate parameter, </a:t>
                </a:r>
                <a14:m>
                  <m:oMath xmlns:m="http://schemas.openxmlformats.org/officeDocument/2006/math">
                    <m:r>
                      <m:t>λ</m:t>
                    </m:r>
                  </m:oMath>
                </a14:m>
                <a:r>
                  <a:rPr/>
                  <a:t>, to create a density,</a:t>
                </a:r>
              </a:p>
              <a:p>
                <a:pPr lvl="0" marL="0" indent="0">
                  <a:buNone/>
                </a:pPr>
                <a14:m>
                  <m:oMath xmlns:m="http://schemas.openxmlformats.org/officeDocument/2006/math">
                    <m:r>
                      <m:t>f</m:t>
                    </m:r>
                    <m:r>
                      <m:t>(</m:t>
                    </m:r>
                    <m:r>
                      <m:t>t</m:t>
                    </m:r>
                    <m:r>
                      <m:t>;</m:t>
                    </m:r>
                    <m:r>
                      <m:t>λ</m:t>
                    </m:r>
                    <m:r>
                      <m:t>)</m:t>
                    </m:r>
                    <m:r>
                      <m:t>=</m:t>
                    </m:r>
                    <m:r>
                      <m:t>λ</m:t>
                    </m:r>
                    <m:sSup>
                      <m:e>
                        <m:r>
                          <m:t>e</m:t>
                        </m:r>
                      </m:e>
                      <m:sup>
                        <m:r>
                          <m:t>−</m:t>
                        </m:r>
                        <m:r>
                          <m:t>λ</m:t>
                        </m:r>
                        <m:r>
                          <m:t>t</m:t>
                        </m:r>
                      </m:sup>
                    </m:sSup>
                  </m:oMath>
                </a14:m>
              </a:p>
              <a:p>
                <a:pPr lvl="0" marL="0" indent="0">
                  <a:buNone/>
                </a:pPr>
                <a:r>
                  <a:rPr/>
                  <a:t>and the survival curve is</a:t>
                </a:r>
              </a:p>
              <a:p>
                <a:pPr lvl="0" marL="0" indent="0">
                  <a:buNone/>
                </a:pPr>
                <a14:m>
                  <m:oMath xmlns:m="http://schemas.openxmlformats.org/officeDocument/2006/math">
                    <m:r>
                      <m:t>S</m:t>
                    </m:r>
                    <m:r>
                      <m:t>(</m:t>
                    </m:r>
                    <m:r>
                      <m:t>t</m:t>
                    </m:r>
                    <m:r>
                      <m:t>;</m:t>
                    </m:r>
                    <m:r>
                      <m:t>λ</m:t>
                    </m:r>
                    <m:r>
                      <m:t>)</m:t>
                    </m:r>
                    <m:r>
                      <m:t>=</m:t>
                    </m:r>
                    <m:sSup>
                      <m:e>
                        <m:r>
                          <m:t>e</m:t>
                        </m:r>
                      </m:e>
                      <m:sup>
                        <m:r>
                          <m:t>−</m:t>
                        </m:r>
                        <m:r>
                          <m:t>λ</m:t>
                        </m:r>
                        <m:r>
                          <m:t>t</m:t>
                        </m:r>
                      </m:sup>
                    </m:sSup>
                  </m:oMath>
                </a14:m>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Exponential</a:t>
            </a:r>
            <a:r>
              <a:rPr/>
              <a:t> </a:t>
            </a:r>
            <a:r>
              <a:rPr/>
              <a:t>distribution</a:t>
            </a:r>
            <a:r>
              <a:rPr/>
              <a:t> </a:t>
            </a:r>
            <a:r>
              <a:rPr/>
              <a:t>with</a:t>
            </a:r>
            <a:r>
              <a:rPr/>
              <a:t> </a:t>
            </a:r>
            <a:r>
              <a:rPr/>
              <a:t>a</a:t>
            </a:r>
            <a:r>
              <a:rPr/>
              <a:t> </a:t>
            </a:r>
            <a:r>
              <a:rPr/>
              <a:t>scale</a:t>
            </a:r>
            <a:r>
              <a:rPr/>
              <a:t> </a:t>
            </a:r>
            <a:r>
              <a:rPr/>
              <a:t>parameter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There is an equivalent form using a scale parameter, </a:t>
                </a:r>
                <a14:m>
                  <m:oMath xmlns:m="http://schemas.openxmlformats.org/officeDocument/2006/math">
                    <m:r>
                      <m:t>θ</m:t>
                    </m:r>
                  </m:oMath>
                </a14:m>
                <a:r>
                  <a:rPr/>
                  <a:t>,</a:t>
                </a:r>
              </a:p>
              <a:p>
                <a:pPr lvl="0" marL="0" indent="0">
                  <a:buNone/>
                </a:pPr>
                <a14:m>
                  <m:oMath xmlns:m="http://schemas.openxmlformats.org/officeDocument/2006/math">
                    <m:r>
                      <m:t>f</m:t>
                    </m:r>
                    <m:r>
                      <m:t>(</m:t>
                    </m:r>
                    <m:r>
                      <m:t>t</m:t>
                    </m:r>
                    <m:r>
                      <m:t>;</m:t>
                    </m:r>
                    <m:r>
                      <m:t>θ</m:t>
                    </m:r>
                    <m:r>
                      <m:t>)</m:t>
                    </m:r>
                    <m:r>
                      <m:t>=</m:t>
                    </m:r>
                    <m:f>
                      <m:fPr>
                        <m:type m:val="bar"/>
                      </m:fPr>
                      <m:num>
                        <m:r>
                          <m:t>1</m:t>
                        </m:r>
                      </m:num>
                      <m:den>
                        <m:r>
                          <m:t>θ</m:t>
                        </m:r>
                      </m:den>
                    </m:f>
                    <m:sSup>
                      <m:e>
                        <m:r>
                          <m:t>e</m:t>
                        </m:r>
                      </m:e>
                      <m:sup>
                        <m:r>
                          <m:t>−</m:t>
                        </m:r>
                        <m:r>
                          <m:t>t</m:t>
                        </m:r>
                        <m:r>
                          <m:t>/</m:t>
                        </m:r>
                        <m:r>
                          <m:t>θ</m:t>
                        </m:r>
                      </m:sup>
                    </m:sSup>
                  </m:oMath>
                </a14:m>
                <a:r>
                  <a:rPr/>
                  <a:t>.</a:t>
                </a:r>
              </a:p>
              <a:p>
                <a:pPr lvl="0" marL="0" indent="0">
                  <a:buNone/>
                </a:pPr>
                <a14:m>
                  <m:oMath xmlns:m="http://schemas.openxmlformats.org/officeDocument/2006/math">
                    <m:r>
                      <m:t>S</m:t>
                    </m:r>
                    <m:r>
                      <m:t>(</m:t>
                    </m:r>
                    <m:r>
                      <m:t>t</m:t>
                    </m:r>
                    <m:r>
                      <m:t>;</m:t>
                    </m:r>
                    <m:r>
                      <m:t>θ</m:t>
                    </m:r>
                    <m:r>
                      <m:t>)</m:t>
                    </m:r>
                    <m:r>
                      <m:t>=</m:t>
                    </m:r>
                    <m:sSup>
                      <m:e>
                        <m:r>
                          <m:t>e</m:t>
                        </m:r>
                      </m:e>
                      <m:sup>
                        <m:r>
                          <m:t>−</m:t>
                        </m:r>
                        <m:r>
                          <m:t>t</m:t>
                        </m:r>
                        <m:r>
                          <m:t>/</m:t>
                        </m:r>
                        <m:r>
                          <m:t>θ</m:t>
                        </m:r>
                      </m:sup>
                    </m:sSup>
                  </m:oMath>
                </a14:m>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Density</a:t></a:r><a:r><a:rPr /><a:t> </a:t></a:r><a:r><a:rPr /><a:t>function</a:t></a:r><a:r><a:rPr /><a:t> </a:t></a:r><a:r><a:rPr /><a:t>for</a:t></a:r><a:r><a:rPr /><a:t> </a:t></a:r><a:r><a:rPr /><a:t>an</a:t></a:r><a:r><a:rPr /><a:t> </a:t></a:r><a:r><a:rPr /><a:t>exponential</a:t></a:r><a:r><a:rPr /><a:t> </a:t></a:r><a:r><a:rPr /><a:t>distribution</a:t></a:r><a:r><a:rPr /><a:t> </a:t></a:r><a:r><a:rPr /><a:t>with</a:t></a:r><a:r><a:rPr /><a:t> </a:t></a:r><a14:m><m:oMath xmlns:m="http://schemas.openxmlformats.org/officeDocument/2006/math"><m:r><m:t>θ</m:t></m:r><m:r><m:t>=</m:t></m:r><m:r><m:t>2</m:t></m:r></m:oMath></a14:m><a:r><a:rPr /><a:t>.</a:t></a:r></a:p></p:txBody></p:sp><p:pic><p:nvPicPr><p:cNvPr descr="ppt5_files/figure-pptx/density-2-1.png" id="0" name="Picture 1" /><p:cNvPicPr><a:picLocks noGrp="1" noChangeAspect="1" /></p:cNvPicPr><p:nvPr /></p:nvPicPr><p:blipFill><a:blip r:embed="rId2" /><a:stretch><a:fillRect /></a:stretch></p:blipFill><p:spPr bwMode="auto"><a:xfrm><a:off x="508000" y="1600200" /><a:ext cx="8140700" cy="4521200" /></a:xfrm><a:prstGeom prst="rect"><a:avLst /></a:prstGeom><a:noFill /><a:ln w="9525"><a:noFill /><a:headEnd /><a:tailEnd /></a:ln></p:spPr></p:pic></p:spTree></p:cSld></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Parametric survival models</dc:title>
  <dc:creator>Steve Simon</dc:creator>
  <cp:keywords/>
  <dcterms:created xsi:type="dcterms:W3CDTF">2018-10-15T15:43:08Z</dcterms:created>
  <dcterms:modified xsi:type="dcterms:W3CDTF">2018-10-15T15:43:08Z</dcterms:modified>
</cp:coreProperties>
</file>