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410" r:id="rId9"/>
    <p:sldId id="405" r:id="rId10"/>
    <p:sldId id="406" r:id="rId11"/>
    <p:sldId id="407" r:id="rId12"/>
    <p:sldId id="390" r:id="rId13"/>
    <p:sldId id="391" r:id="rId14"/>
    <p:sldId id="408" r:id="rId15"/>
    <p:sldId id="409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26" r:id="rId29"/>
    <p:sldId id="428" r:id="rId30"/>
    <p:sldId id="429" r:id="rId31"/>
    <p:sldId id="411" r:id="rId32"/>
    <p:sldId id="427" r:id="rId33"/>
    <p:sldId id="412" r:id="rId34"/>
    <p:sldId id="423" r:id="rId35"/>
    <p:sldId id="424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5" r:id="rId47"/>
    <p:sldId id="342" r:id="rId4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10/21/2018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10/21/2018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E852E-31B8-4D4A-8924-7D97B23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51F00-843A-47D5-A7E8-9A3402A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BD5B-4A1D-4EA4-A30D-E4B7732E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5E56-A2A9-4973-BBC3-87E8E3C7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1798-3B00-4514-8FDB-641736A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6.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0EB6-FE4C-466B-B65A-ABFD2F4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FBCB4-8CC3-4E29-A874-BE892F73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A2FEE-8556-4DB8-A241-DB86CA5C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creates a separate baseline hazard for each level of your strata.</a:t>
            </a:r>
          </a:p>
          <a:p>
            <a:endParaRPr lang="en-US" dirty="0"/>
          </a:p>
          <a:p>
            <a:r>
              <a:rPr lang="en-US" dirty="0"/>
              <a:t>Only helpful when the time-varying covariate is a nuisance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easiest solution for time-varying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26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A693-025E-4107-BEB1-F0966A91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6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B0AA2-E2D4-44DE-B305-97924F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2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01C18-3B02-45D2-8B2D-27BBD559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address problems with non-proportional hazards by creating an interaction involving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consider interactions involving log(time).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</a:t>
            </a:r>
          </a:p>
        </p:txBody>
      </p:sp>
    </p:spTree>
    <p:extLst>
      <p:ext uri="{BB962C8B-B14F-4D97-AF65-F5344CB8AC3E}">
        <p14:creationId xmlns:p14="http://schemas.microsoft.com/office/powerpoint/2010/main" val="14452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clinic          0.01940   1.01958  0.34717  0.06  0.9554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(clinic)     -1.10331   0.33177  0.34528 -3.20  0.0014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i_prison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0.38997   1.47693  0.16889  2.31  0.0209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methadone_dose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-0.03519   0.96543  0.00644 -5.46 4.7e-08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test=76.1  on 4 df, p=1.11e-15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9068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Stratified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beta_clinic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beta_interaction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0.019           -1.103 0.0  0.019 1.020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0.019           -1.103 0.5 -0.532 0.587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0.019           -1.103 1.0 -1.084 0.338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0.019           -1.103 1.5 -1.636 0.195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0.019           -1.103 2.0 -2.187 0.112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0.019           -1.103 2.5 -2.739 0.065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22204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9CD76-B159-40A0-9790-D730757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2DCFEE-1C0B-4C44-9CD8-829EEDCA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1119996"/>
            <a:ext cx="84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6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31E0B-086B-41C0-93B5-4508FAE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1029382"/>
            <a:ext cx="40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patients 21-30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D2CF-51EA-4464-B71A-88A5502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naive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0137B-2CAD-4C44-9B5F-DD897BA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3" y="1143000"/>
            <a:ext cx="823809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1969-02-01 1969-02-08 1971-11-29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7 days 1031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21     0    7     0          0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21     7 1031     1          1</a:t>
            </a:r>
          </a:p>
          <a:p>
            <a:pPr marL="342900" indent="-342900">
              <a:buAutoNum type="arabicPlain" startAt="21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#21</a:t>
            </a:r>
          </a:p>
        </p:txBody>
      </p:sp>
    </p:spTree>
    <p:extLst>
      <p:ext uri="{BB962C8B-B14F-4D97-AF65-F5344CB8AC3E}">
        <p14:creationId xmlns:p14="http://schemas.microsoft.com/office/powerpoint/2010/main" val="283079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1969-03-18 1969-03-29 1969-05-07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11 days   50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22     0   11     0          0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22    11   50     1          1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#22</a:t>
            </a:r>
          </a:p>
        </p:txBody>
      </p:sp>
    </p:spTree>
    <p:extLst>
      <p:ext uri="{BB962C8B-B14F-4D97-AF65-F5344CB8AC3E}">
        <p14:creationId xmlns:p14="http://schemas.microsoft.com/office/powerpoint/2010/main" val="2452209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1969-04-11 1969-04-13 1971-04-13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2 days  732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23     0    2     0          0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23     2  732     1          1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#23</a:t>
            </a:r>
          </a:p>
        </p:txBody>
      </p:sp>
    </p:spTree>
    <p:extLst>
      <p:ext uri="{BB962C8B-B14F-4D97-AF65-F5344CB8AC3E}">
        <p14:creationId xmlns:p14="http://schemas.microsoft.com/office/powerpoint/2010/main" val="1353099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1969-04-25 1969-07-16 1969-11-29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82 days  218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24     0   82     0          0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24    82  218     1          1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#24</a:t>
            </a:r>
          </a:p>
        </p:txBody>
      </p:sp>
    </p:spTree>
    <p:extLst>
      <p:ext uri="{BB962C8B-B14F-4D97-AF65-F5344CB8AC3E}">
        <p14:creationId xmlns:p14="http://schemas.microsoft.com/office/powerpoint/2010/main" val="181512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1969-04-28 1969-05-22 1974-04-01      0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24 days 1799 days     C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25     0   24     0          0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25    24 1799     0          1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#25</a:t>
            </a:r>
          </a:p>
        </p:txBody>
      </p:sp>
    </p:spTree>
    <p:extLst>
      <p:ext uri="{BB962C8B-B14F-4D97-AF65-F5344CB8AC3E}">
        <p14:creationId xmlns:p14="http://schemas.microsoft.com/office/powerpoint/2010/main" val="2244761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1969-05-01       &lt;NA&gt; 1973-03-01      0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NA days 1400 days     C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26     0 1400     0          0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#26</a:t>
            </a:r>
          </a:p>
        </p:txBody>
      </p:sp>
    </p:spTree>
    <p:extLst>
      <p:ext uri="{BB962C8B-B14F-4D97-AF65-F5344CB8AC3E}">
        <p14:creationId xmlns:p14="http://schemas.microsoft.com/office/powerpoint/2010/main" val="185560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1969-05-04       &lt;NA&gt; 1970-01-21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NA days  262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27     0  262     1          0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#27</a:t>
            </a:r>
          </a:p>
        </p:txBody>
      </p:sp>
    </p:spTree>
    <p:extLst>
      <p:ext uri="{BB962C8B-B14F-4D97-AF65-F5344CB8AC3E}">
        <p14:creationId xmlns:p14="http://schemas.microsoft.com/office/powerpoint/2010/main" val="113411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1969-06-07 1969-08-16 1969-08-17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70 days   71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28     0   70     0          0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28    70   71     1          1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#28</a:t>
            </a:r>
          </a:p>
        </p:txBody>
      </p:sp>
    </p:spTree>
    <p:extLst>
      <p:ext uri="{BB962C8B-B14F-4D97-AF65-F5344CB8AC3E}">
        <p14:creationId xmlns:p14="http://schemas.microsoft.com/office/powerpoint/2010/main" val="1099184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1969-07-14       &lt;NA&gt; 1969-08-17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NA days   34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29     0   34     1          0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#29</a:t>
            </a:r>
          </a:p>
        </p:txBody>
      </p:sp>
    </p:spTree>
    <p:extLst>
      <p:ext uri="{BB962C8B-B14F-4D97-AF65-F5344CB8AC3E}">
        <p14:creationId xmlns:p14="http://schemas.microsoft.com/office/powerpoint/2010/main" val="248578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1969-08-19 1969-09-03 1971-12-18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15 days  851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30     0   15     0          0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30    15  851     1          1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#30</a:t>
            </a:r>
          </a:p>
        </p:txBody>
      </p:sp>
    </p:spTree>
    <p:extLst>
      <p:ext uri="{BB962C8B-B14F-4D97-AF65-F5344CB8AC3E}">
        <p14:creationId xmlns:p14="http://schemas.microsoft.com/office/powerpoint/2010/main" val="46192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time-varying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150EA-D399-4620-B8ED-FA79690F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2" y="1219200"/>
            <a:ext cx="824761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8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There are several ways to check for/control for time varying covariates: p</a:t>
            </a:r>
            <a:r>
              <a:rPr lang="en-US" dirty="0"/>
              <a:t>atterns in Kaplan-Meier curves, the complementary log-log plot, Schoenfeld Residuals, stratified analysis, and fitting time varying covariates.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fit time-varying covariates using start/stop coding or a time transfer function.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clinic discharge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9315-51A5-4568-9062-E2208DB9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7819048" cy="42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Available at http://www.statsci.org/data/oz/heroin.html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C9812-AB24-4942-ACD3-F219913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5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35569</TotalTime>
  <Words>1507</Words>
  <Application>Microsoft Office PowerPoint</Application>
  <PresentationFormat>On-screen Show (4:3)</PresentationFormat>
  <Paragraphs>332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Example: heroin clinic discharge times</vt:lpstr>
      <vt:lpstr>Example: heroin data set.</vt:lpstr>
      <vt:lpstr>Example: heroin data set.</vt:lpstr>
      <vt:lpstr>Example: heroin data set.</vt:lpstr>
      <vt:lpstr>Complementary log-log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Schoenfeld residuals</vt:lpstr>
      <vt:lpstr>Schoenfeld residuals</vt:lpstr>
      <vt:lpstr>Schoenfeld residuals</vt:lpstr>
      <vt:lpstr>Stratified models</vt:lpstr>
      <vt:lpstr>Stratified models</vt:lpstr>
      <vt:lpstr>Clinic 1 survivals: solid line is prison_record=no</vt:lpstr>
      <vt:lpstr>Clinic 2 survivals: solid line is prison_record=no</vt:lpstr>
      <vt:lpstr>Time-varying covariates</vt:lpstr>
      <vt:lpstr>Time-varying covariates</vt:lpstr>
      <vt:lpstr>Time-varying covariates</vt:lpstr>
      <vt:lpstr>Time-varying covariates</vt:lpstr>
      <vt:lpstr>Stanford transplant data</vt:lpstr>
      <vt:lpstr>Stanford transplant data</vt:lpstr>
      <vt:lpstr>Stanford transplant data, patients 21-30</vt:lpstr>
      <vt:lpstr>Stanford transplant data, naive analysis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data, time-varying model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405</cp:revision>
  <dcterms:created xsi:type="dcterms:W3CDTF">2011-03-02T17:54:20Z</dcterms:created>
  <dcterms:modified xsi:type="dcterms:W3CDTF">2018-10-22T01:02:57Z</dcterms:modified>
</cp:coreProperties>
</file>