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1"/>
  </p:notesMasterIdLst>
  <p:handoutMasterIdLst>
    <p:handoutMasterId r:id="rId32"/>
  </p:handoutMasterIdLst>
  <p:sldIdLst>
    <p:sldId id="256" r:id="rId2"/>
    <p:sldId id="258" r:id="rId3"/>
    <p:sldId id="389" r:id="rId4"/>
    <p:sldId id="385" r:id="rId5"/>
    <p:sldId id="430" r:id="rId6"/>
    <p:sldId id="426" r:id="rId7"/>
    <p:sldId id="450" r:id="rId8"/>
    <p:sldId id="427" r:id="rId9"/>
    <p:sldId id="428" r:id="rId10"/>
    <p:sldId id="429" r:id="rId11"/>
    <p:sldId id="432" r:id="rId12"/>
    <p:sldId id="438" r:id="rId13"/>
    <p:sldId id="439" r:id="rId14"/>
    <p:sldId id="441" r:id="rId15"/>
    <p:sldId id="440" r:id="rId16"/>
    <p:sldId id="442" r:id="rId17"/>
    <p:sldId id="443" r:id="rId18"/>
    <p:sldId id="444" r:id="rId19"/>
    <p:sldId id="445" r:id="rId20"/>
    <p:sldId id="447" r:id="rId21"/>
    <p:sldId id="448" r:id="rId22"/>
    <p:sldId id="449" r:id="rId23"/>
    <p:sldId id="434" r:id="rId24"/>
    <p:sldId id="446" r:id="rId25"/>
    <p:sldId id="435" r:id="rId26"/>
    <p:sldId id="436" r:id="rId27"/>
    <p:sldId id="437" r:id="rId28"/>
    <p:sldId id="433" r:id="rId29"/>
    <p:sldId id="342" r:id="rId30"/>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5">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1A1"/>
    <a:srgbClr val="A2B525"/>
    <a:srgbClr val="00CC00"/>
    <a:srgbClr val="CC0000"/>
    <a:srgbClr val="9966FF"/>
    <a:srgbClr val="FF9933"/>
    <a:srgbClr val="FF6600"/>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721" autoAdjust="0"/>
    <p:restoredTop sz="93954" autoAdjust="0"/>
  </p:normalViewPr>
  <p:slideViewPr>
    <p:cSldViewPr>
      <p:cViewPr>
        <p:scale>
          <a:sx n="112" d="100"/>
          <a:sy n="112" d="100"/>
        </p:scale>
        <p:origin x="1182" y="11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70" d="100"/>
          <a:sy n="70" d="100"/>
        </p:scale>
        <p:origin x="-1200" y="-96"/>
      </p:cViewPr>
      <p:guideLst>
        <p:guide orient="horz" pos="2305"/>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5027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dirty="0"/>
              <a:t>Data Analysis Brown Bag                                                                             Webinar Title</a:t>
            </a:r>
          </a:p>
        </p:txBody>
      </p:sp>
      <p:sp>
        <p:nvSpPr>
          <p:cNvPr id="27651" name="Rectangle 3"/>
          <p:cNvSpPr>
            <a:spLocks noGrp="1" noChangeArrowheads="1"/>
          </p:cNvSpPr>
          <p:nvPr>
            <p:ph type="dt" sz="quarter"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DB88BFBB-1031-420A-BB59-219CDDA6B486}" type="datetime1">
              <a:rPr lang="en-US" altLang="en-US"/>
              <a:pPr>
                <a:defRPr/>
              </a:pPr>
              <a:t>6/11/2018</a:t>
            </a:fld>
            <a:endParaRPr lang="en-US" altLang="en-US"/>
          </a:p>
        </p:txBody>
      </p:sp>
      <p:sp>
        <p:nvSpPr>
          <p:cNvPr id="27652" name="Rectangle 4"/>
          <p:cNvSpPr>
            <a:spLocks noGrp="1" noChangeArrowheads="1"/>
          </p:cNvSpPr>
          <p:nvPr>
            <p:ph type="ftr" sz="quarter" idx="2"/>
          </p:nvPr>
        </p:nvSpPr>
        <p:spPr bwMode="auto">
          <a:xfrm>
            <a:off x="-7620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dirty="0"/>
              <a:t>Copyright 2018  Instructor Name     http://TheAnalysisFactor.com</a:t>
            </a:r>
          </a:p>
        </p:txBody>
      </p:sp>
      <p:sp>
        <p:nvSpPr>
          <p:cNvPr id="27653" name="Rectangle 5"/>
          <p:cNvSpPr>
            <a:spLocks noGrp="1" noChangeArrowheads="1"/>
          </p:cNvSpPr>
          <p:nvPr>
            <p:ph type="sldNum" sz="quarter" idx="3"/>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92710AE4-A15D-4256-8314-2DD228957BC9}" type="slidenum">
              <a:rPr lang="en-US"/>
              <a:pPr>
                <a:defRPr/>
              </a:pPr>
              <a:t>‹#›</a:t>
            </a:fld>
            <a:endParaRPr lang="en-US"/>
          </a:p>
        </p:txBody>
      </p:sp>
    </p:spTree>
    <p:extLst>
      <p:ext uri="{BB962C8B-B14F-4D97-AF65-F5344CB8AC3E}">
        <p14:creationId xmlns:p14="http://schemas.microsoft.com/office/powerpoint/2010/main" val="2103051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a:t>Workshop Title                                                                             Module 1: Module TitleAnalyzing Repeated Measures Data Workshop:  Module 5                               The Linear Mixed Model</a:t>
            </a:r>
          </a:p>
        </p:txBody>
      </p:sp>
      <p:sp>
        <p:nvSpPr>
          <p:cNvPr id="3075" name="Rectangle 3"/>
          <p:cNvSpPr>
            <a:spLocks noGrp="1" noChangeArrowheads="1"/>
          </p:cNvSpPr>
          <p:nvPr>
            <p:ph type="dt"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B1BE2617-2FD5-405A-BBFD-CCCB6B19B177}" type="datetime1">
              <a:rPr lang="en-US" altLang="en-US"/>
              <a:pPr>
                <a:defRPr/>
              </a:pPr>
              <a:t>6/11/2018</a:t>
            </a:fld>
            <a:endParaRPr lang="en-US" altLang="en-US"/>
          </a:p>
        </p:txBody>
      </p:sp>
      <p:sp>
        <p:nvSpPr>
          <p:cNvPr id="5124" name="Rectangle 4"/>
          <p:cNvSpPr>
            <a:spLocks noGrp="1" noRot="1" noChangeAspect="1" noChangeArrowheads="1" noTextEdit="1"/>
          </p:cNvSpPr>
          <p:nvPr>
            <p:ph type="sldImg" idx="2"/>
          </p:nvPr>
        </p:nvSpPr>
        <p:spPr bwMode="auto">
          <a:xfrm>
            <a:off x="4405313" y="523875"/>
            <a:ext cx="24003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00075" y="2379663"/>
            <a:ext cx="8701088"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a:t>Copyright 2014  Instructor Name     http://TheAnalysisFactor.comCopyright 2011  The Analysis Factor     http://TheAnalysisFactor.com</a:t>
            </a:r>
          </a:p>
        </p:txBody>
      </p:sp>
      <p:sp>
        <p:nvSpPr>
          <p:cNvPr id="3079" name="Rectangle 7"/>
          <p:cNvSpPr>
            <a:spLocks noGrp="1" noChangeArrowheads="1"/>
          </p:cNvSpPr>
          <p:nvPr>
            <p:ph type="sldNum" sz="quarter" idx="5"/>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F461CF3B-2BF3-4395-8B23-204758456D9C}" type="slidenum">
              <a:rPr lang="en-US"/>
              <a:pPr>
                <a:defRPr/>
              </a:pPr>
              <a:t>‹#›</a:t>
            </a:fld>
            <a:endParaRPr lang="en-US"/>
          </a:p>
        </p:txBody>
      </p:sp>
    </p:spTree>
    <p:extLst>
      <p:ext uri="{BB962C8B-B14F-4D97-AF65-F5344CB8AC3E}">
        <p14:creationId xmlns:p14="http://schemas.microsoft.com/office/powerpoint/2010/main" val="64545836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Workshop Title                                                                             Module 1: Module TitleAnalyzing Repeated Measures Data Workshop:  Module 5                               The Linear Mixed Model</a:t>
            </a:r>
          </a:p>
        </p:txBody>
      </p:sp>
      <p:sp>
        <p:nvSpPr>
          <p:cNvPr id="6147" name="Rectangle 6"/>
          <p:cNvSpPr>
            <a:spLocks noGrp="1" noChangeArrowheads="1"/>
          </p:cNvSpPr>
          <p:nvPr>
            <p:ph type="ftr" sz="quarter" idx="4"/>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Copyright 2014  Instructor Name     http://TheAnalysisFactor.comCopyright 2011  The Analysis Factor     http://TheAnalysisFactor.com</a:t>
            </a:r>
          </a:p>
        </p:txBody>
      </p:sp>
      <p:sp>
        <p:nvSpPr>
          <p:cNvPr id="6148" name="Rectangle 7"/>
          <p:cNvSpPr>
            <a:spLocks noGrp="1" noChangeArrowheads="1"/>
          </p:cNvSpPr>
          <p:nvPr>
            <p:ph type="sldNum" sz="quarter" idx="5"/>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63C65FF-0ED8-49F8-A62B-A0DA4418A01E}" type="slidenum">
              <a:rPr lang="en-US" altLang="en-US" smtClean="0">
                <a:latin typeface="Arial" charset="0"/>
              </a:rPr>
              <a:pPr eaLnBrk="1" hangingPunct="1"/>
              <a:t>1</a:t>
            </a:fld>
            <a:endParaRPr lang="en-US" altLang="en-US">
              <a:latin typeface="Arial" charset="0"/>
            </a:endParaRPr>
          </a:p>
        </p:txBody>
      </p:sp>
      <p:sp>
        <p:nvSpPr>
          <p:cNvPr id="6149" name="Rectangle 2"/>
          <p:cNvSpPr txBox="1">
            <a:spLocks noGrp="1" noChangeArrowheads="1"/>
          </p:cNvSpP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Analyzing Repeated Measures Data Workshop:  Module 5                               The Linear Mixed Model</a:t>
            </a:r>
          </a:p>
        </p:txBody>
      </p:sp>
      <p:sp>
        <p:nvSpPr>
          <p:cNvPr id="6150" name="Rectangle 6"/>
          <p:cNvSpPr txBox="1">
            <a:spLocks noGrp="1" noChangeArrowheads="1"/>
          </p:cNvSpPr>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Copyright 2011  The Analysis Factor     http://TheAnalysisFactor.com</a:t>
            </a:r>
          </a:p>
        </p:txBody>
      </p:sp>
      <p:sp>
        <p:nvSpPr>
          <p:cNvPr id="6151" name="Rectangle 7"/>
          <p:cNvSpPr txBox="1">
            <a:spLocks noGrp="1" noChangeArrowheads="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4A9430E-F81A-4F4D-8B78-7357ECE955B9}" type="slidenum">
              <a:rPr lang="en-US" altLang="en-US" sz="1300"/>
              <a:pPr algn="r" eaLnBrk="1" hangingPunct="1">
                <a:spcBef>
                  <a:spcPct val="0"/>
                </a:spcBef>
              </a:pPr>
              <a:t>1</a:t>
            </a:fld>
            <a:endParaRPr lang="en-US" altLang="en-US" sz="1300"/>
          </a:p>
        </p:txBody>
      </p:sp>
      <p:sp>
        <p:nvSpPr>
          <p:cNvPr id="6152" name="Rectangle 2"/>
          <p:cNvSpPr>
            <a:spLocks noGrp="1" noRot="1" noChangeAspect="1" noChangeArrowheads="1" noTextEdit="1"/>
          </p:cNvSpPr>
          <p:nvPr>
            <p:ph type="sldImg"/>
          </p:nvPr>
        </p:nvSpPr>
        <p:spPr>
          <a:ln/>
        </p:spPr>
      </p:sp>
      <p:sp>
        <p:nvSpPr>
          <p:cNvPr id="615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A2B52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3"/>
          <p:cNvSpPr>
            <a:spLocks noGrp="1" noChangeArrowheads="1"/>
          </p:cNvSpPr>
          <p:nvPr>
            <p:ph type="ftr" sz="quarter" idx="10"/>
          </p:nvPr>
        </p:nvSpPr>
        <p:spPr/>
        <p:txBody>
          <a:bodyPr/>
          <a:lstStyle>
            <a:lvl1pPr>
              <a:defRPr smtClean="0">
                <a:solidFill>
                  <a:schemeClr val="tx1"/>
                </a:solidFill>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p:txBody>
          <a:bodyPr/>
          <a:lstStyle>
            <a:lvl1pPr>
              <a:defRPr/>
            </a:lvl1pPr>
          </a:lstStyle>
          <a:p>
            <a:pPr>
              <a:defRPr/>
            </a:pPr>
            <a:endParaRPr lang="en-US"/>
          </a:p>
          <a:p>
            <a:pPr>
              <a:defRPr/>
            </a:pPr>
            <a:fld id="{DFB504D5-50FC-4D9F-8685-B89CFC4AD607}" type="slidenum">
              <a:rPr lang="en-US"/>
              <a:pPr>
                <a:defRPr/>
              </a:pPr>
              <a:t>‹#›</a:t>
            </a:fld>
            <a:endParaRPr lang="en-US"/>
          </a:p>
        </p:txBody>
      </p:sp>
    </p:spTree>
    <p:extLst>
      <p:ext uri="{BB962C8B-B14F-4D97-AF65-F5344CB8AC3E}">
        <p14:creationId xmlns:p14="http://schemas.microsoft.com/office/powerpoint/2010/main" val="206040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3"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a:p>
            <a:pPr>
              <a:defRPr/>
            </a:pPr>
            <a:fld id="{E9A8CBA3-AA2B-46A6-BFA3-DCEBEAAB3F0A}" type="slidenum">
              <a:rPr lang="en-US"/>
              <a:pPr>
                <a:defRPr/>
              </a:pPr>
              <a:t>‹#›</a:t>
            </a:fld>
            <a:endParaRPr lang="en-US"/>
          </a:p>
        </p:txBody>
      </p:sp>
      <p:sp>
        <p:nvSpPr>
          <p:cNvPr id="7"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Tree>
    <p:extLst>
      <p:ext uri="{BB962C8B-B14F-4D97-AF65-F5344CB8AC3E}">
        <p14:creationId xmlns:p14="http://schemas.microsoft.com/office/powerpoint/2010/main" val="20966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a:p>
            <a:pPr>
              <a:defRPr/>
            </a:pPr>
            <a:fld id="{B1C6F8E8-7735-4E66-B07A-57791EA968C9}" type="slidenum">
              <a:rPr lang="en-US"/>
              <a:pPr>
                <a:defRPr/>
              </a:pPr>
              <a:t>‹#›</a:t>
            </a:fld>
            <a:endParaRPr lang="en-US"/>
          </a:p>
        </p:txBody>
      </p:sp>
    </p:spTree>
    <p:extLst>
      <p:ext uri="{BB962C8B-B14F-4D97-AF65-F5344CB8AC3E}">
        <p14:creationId xmlns:p14="http://schemas.microsoft.com/office/powerpoint/2010/main" val="3621212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Footer Placeholder 5"/>
          <p:cNvSpPr>
            <a:spLocks noGrp="1" noChangeArrowheads="1"/>
          </p:cNvSpPr>
          <p:nvPr>
            <p:ph type="ftr" sz="quarter" idx="3"/>
          </p:nvPr>
        </p:nvSpPr>
        <p:spPr bwMode="auto">
          <a:xfrm>
            <a:off x="457200" y="6245225"/>
            <a:ext cx="7696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smtClean="0">
                <a:solidFill>
                  <a:srgbClr val="2361A1"/>
                </a:solidFill>
                <a:latin typeface="Arial" charset="0"/>
              </a:defRPr>
            </a:lvl1pPr>
          </a:lstStyle>
          <a:p>
            <a:pPr>
              <a:defRPr/>
            </a:pPr>
            <a:r>
              <a:rPr lang="en-US" altLang="en-US" dirty="0"/>
              <a:t>©2018 [Instructor Name]    http://TheAnalysisFactor.com</a:t>
            </a:r>
          </a:p>
        </p:txBody>
      </p:sp>
      <p:sp>
        <p:nvSpPr>
          <p:cNvPr id="7" name="Slide Number Placeholder 6"/>
          <p:cNvSpPr>
            <a:spLocks noGrp="1" noChangeArrowheads="1"/>
          </p:cNvSpPr>
          <p:nvPr>
            <p:ph type="sldNum" sz="quarter" idx="4"/>
          </p:nvPr>
        </p:nvSpPr>
        <p:spPr bwMode="auto">
          <a:xfrm>
            <a:off x="7772400" y="6248400"/>
            <a:ext cx="914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endParaRPr lang="en-US" dirty="0"/>
          </a:p>
          <a:p>
            <a:pPr>
              <a:defRPr/>
            </a:pPr>
            <a:fld id="{E80A5765-4377-4423-94F5-60E3BC7FD3A2}" type="slidenum">
              <a:rPr lang="en-US" smtClean="0">
                <a:solidFill>
                  <a:srgbClr val="2361A1"/>
                </a:solidFill>
              </a:rPr>
              <a:pPr>
                <a:defRPr/>
              </a:pPr>
              <a:t>‹#›</a:t>
            </a:fld>
            <a:endParaRPr lang="en-US" dirty="0">
              <a:solidFill>
                <a:srgbClr val="2361A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9" r:id="rId2"/>
    <p:sldLayoutId id="2147483670" r:id="rId3"/>
  </p:sldLayoutIdLst>
  <p:hf hdr="0" dt="0"/>
  <p:txStyles>
    <p:titleStyle>
      <a:lvl1pPr algn="l" rtl="0" eaLnBrk="0" fontAlgn="base" hangingPunct="0">
        <a:spcBef>
          <a:spcPct val="0"/>
        </a:spcBef>
        <a:spcAft>
          <a:spcPct val="0"/>
        </a:spcAft>
        <a:defRPr sz="3200">
          <a:solidFill>
            <a:srgbClr val="2361A1"/>
          </a:solidFill>
          <a:latin typeface="Calibri" panose="020F0502020204030204" pitchFamily="34" charset="0"/>
          <a:ea typeface="+mj-ea"/>
          <a:cs typeface="+mj-cs"/>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sz="2800">
          <a:solidFill>
            <a:srgbClr val="A2B525"/>
          </a:solidFill>
          <a:latin typeface="Calibri" panose="020F0502020204030204" pitchFamily="34" charset="0"/>
          <a:ea typeface="+mn-ea"/>
          <a:cs typeface="+mn-cs"/>
        </a:defRPr>
      </a:lvl1pPr>
      <a:lvl2pPr marL="742950" indent="-285750" algn="l" rtl="0" eaLnBrk="0" fontAlgn="base" hangingPunct="0">
        <a:spcBef>
          <a:spcPct val="20000"/>
        </a:spcBef>
        <a:spcAft>
          <a:spcPct val="0"/>
        </a:spcAft>
        <a:defRPr sz="2800">
          <a:solidFill>
            <a:srgbClr val="2361A1"/>
          </a:solidFill>
          <a:latin typeface="Calibri" panose="020F0502020204030204" pitchFamily="34" charset="0"/>
          <a:cs typeface="+mn-cs"/>
        </a:defRPr>
      </a:lvl2pPr>
      <a:lvl3pPr marL="1143000" indent="-228600" algn="l" rtl="0" eaLnBrk="0" fontAlgn="base" hangingPunct="0">
        <a:spcBef>
          <a:spcPct val="20000"/>
        </a:spcBef>
        <a:spcAft>
          <a:spcPct val="0"/>
        </a:spcAft>
        <a:defRPr sz="2400">
          <a:solidFill>
            <a:srgbClr val="2361A1"/>
          </a:solidFill>
          <a:latin typeface="Calibri" panose="020F0502020204030204" pitchFamily="34" charset="0"/>
          <a:cs typeface="+mn-cs"/>
        </a:defRPr>
      </a:lvl3pPr>
      <a:lvl4pPr marL="16002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4pPr>
      <a:lvl5pPr marL="20574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800">
                <a:solidFill>
                  <a:schemeClr val="folHlink"/>
                </a:solidFill>
                <a:latin typeface="Arial" charset="0"/>
              </a:defRPr>
            </a:lvl1pPr>
            <a:lvl2pPr marL="742950" indent="-285750" eaLnBrk="0" hangingPunct="0">
              <a:spcBef>
                <a:spcPct val="20000"/>
              </a:spcBef>
              <a:defRPr sz="2800">
                <a:solidFill>
                  <a:schemeClr val="tx1"/>
                </a:solidFill>
                <a:latin typeface="Arial" charset="0"/>
              </a:defRPr>
            </a:lvl2pPr>
            <a:lvl3pPr marL="1143000" indent="-228600" eaLnBrk="0" hangingPunct="0">
              <a:spcBef>
                <a:spcPct val="20000"/>
              </a:spcBef>
              <a:defRPr sz="2400">
                <a:solidFill>
                  <a:schemeClr val="tx1"/>
                </a:solidFill>
                <a:latin typeface="Arial" charset="0"/>
              </a:defRPr>
            </a:lvl3pPr>
            <a:lvl4pPr marL="1600200" indent="-228600" eaLnBrk="0" hangingPunct="0">
              <a:spcBef>
                <a:spcPct val="20000"/>
              </a:spcBef>
              <a:defRPr sz="2000">
                <a:solidFill>
                  <a:schemeClr val="tx1"/>
                </a:solidFill>
                <a:latin typeface="Arial" charset="0"/>
              </a:defRPr>
            </a:lvl4pPr>
            <a:lvl5pPr marL="2057400" indent="-228600" eaLnBrk="0" hangingPunct="0">
              <a:spcBef>
                <a:spcPct val="20000"/>
              </a:spcBef>
              <a:defRPr sz="2000">
                <a:solidFill>
                  <a:schemeClr val="tx1"/>
                </a:solidFill>
                <a:latin typeface="Arial" charset="0"/>
              </a:defRPr>
            </a:lvl5pPr>
            <a:lvl6pPr marL="2514600" indent="-228600" eaLnBrk="0" fontAlgn="base" hangingPunct="0">
              <a:spcBef>
                <a:spcPct val="20000"/>
              </a:spcBef>
              <a:spcAft>
                <a:spcPct val="0"/>
              </a:spcAft>
              <a:defRPr sz="2000">
                <a:solidFill>
                  <a:schemeClr val="tx1"/>
                </a:solidFill>
                <a:latin typeface="Arial" charset="0"/>
              </a:defRPr>
            </a:lvl6pPr>
            <a:lvl7pPr marL="2971800" indent="-228600" eaLnBrk="0" fontAlgn="base" hangingPunct="0">
              <a:spcBef>
                <a:spcPct val="20000"/>
              </a:spcBef>
              <a:spcAft>
                <a:spcPct val="0"/>
              </a:spcAft>
              <a:defRPr sz="2000">
                <a:solidFill>
                  <a:schemeClr val="tx1"/>
                </a:solidFill>
                <a:latin typeface="Arial" charset="0"/>
              </a:defRPr>
            </a:lvl7pPr>
            <a:lvl8pPr marL="3429000" indent="-228600" eaLnBrk="0" fontAlgn="base" hangingPunct="0">
              <a:spcBef>
                <a:spcPct val="20000"/>
              </a:spcBef>
              <a:spcAft>
                <a:spcPct val="0"/>
              </a:spcAft>
              <a:defRPr sz="2000">
                <a:solidFill>
                  <a:schemeClr val="tx1"/>
                </a:solidFill>
                <a:latin typeface="Arial" charset="0"/>
              </a:defRPr>
            </a:lvl8pPr>
            <a:lvl9pPr marL="3886200" indent="-228600" eaLnBrk="0" fontAlgn="base" hangingPunct="0">
              <a:spcBef>
                <a:spcPct val="20000"/>
              </a:spcBef>
              <a:spcAft>
                <a:spcPct val="0"/>
              </a:spcAft>
              <a:defRPr sz="2000">
                <a:solidFill>
                  <a:schemeClr val="tx1"/>
                </a:solidFill>
                <a:latin typeface="Arial" charset="0"/>
              </a:defRPr>
            </a:lvl9pPr>
          </a:lstStyle>
          <a:p>
            <a:pPr eaLnBrk="1" hangingPunct="1">
              <a:spcBef>
                <a:spcPct val="0"/>
              </a:spcBef>
            </a:pPr>
            <a:endParaRPr lang="en-US" altLang="en-US" sz="1400">
              <a:solidFill>
                <a:schemeClr val="tx1"/>
              </a:solidFill>
              <a:latin typeface="Calibri" pitchFamily="34" charset="0"/>
            </a:endParaRPr>
          </a:p>
          <a:p>
            <a:pPr eaLnBrk="1" hangingPunct="1">
              <a:spcBef>
                <a:spcPct val="0"/>
              </a:spcBef>
            </a:pPr>
            <a:fld id="{699583FC-596F-401D-8919-B71D0B48ED43}" type="slidenum">
              <a:rPr lang="en-US" altLang="en-US" sz="1400" smtClean="0">
                <a:solidFill>
                  <a:schemeClr val="tx1"/>
                </a:solidFill>
                <a:latin typeface="Calibri" pitchFamily="34" charset="0"/>
              </a:rPr>
              <a:pPr eaLnBrk="1" hangingPunct="1">
                <a:spcBef>
                  <a:spcPct val="0"/>
                </a:spcBef>
              </a:pPr>
              <a:t>1</a:t>
            </a:fld>
            <a:endParaRPr lang="en-US" altLang="en-US" sz="1400">
              <a:solidFill>
                <a:schemeClr val="tx1"/>
              </a:solidFill>
              <a:latin typeface="Calibri" pitchFamily="34" charset="0"/>
            </a:endParaRPr>
          </a:p>
        </p:txBody>
      </p:sp>
      <p:sp>
        <p:nvSpPr>
          <p:cNvPr id="3075" name="Rectangle 2"/>
          <p:cNvSpPr>
            <a:spLocks noGrp="1" noChangeArrowheads="1"/>
          </p:cNvSpPr>
          <p:nvPr>
            <p:ph type="ctrTitle"/>
          </p:nvPr>
        </p:nvSpPr>
        <p:spPr>
          <a:xfrm>
            <a:off x="304800" y="990600"/>
            <a:ext cx="8534400" cy="2651125"/>
          </a:xfrm>
        </p:spPr>
        <p:txBody>
          <a:bodyPr/>
          <a:lstStyle/>
          <a:p>
            <a:pPr eaLnBrk="1" hangingPunct="1"/>
            <a:br>
              <a:rPr lang="en-US" altLang="en-US" sz="2800" dirty="0">
                <a:latin typeface="Calibri" pitchFamily="34" charset="0"/>
                <a:cs typeface="Arial" charset="0"/>
              </a:rPr>
            </a:br>
            <a:br>
              <a:rPr lang="en-US" altLang="en-US" sz="2800" dirty="0">
                <a:latin typeface="Calibri" pitchFamily="34" charset="0"/>
                <a:cs typeface="Arial" charset="0"/>
              </a:rPr>
            </a:br>
            <a:r>
              <a:rPr lang="en-US" altLang="en-US" sz="2800" dirty="0">
                <a:latin typeface="Calibri" pitchFamily="34" charset="0"/>
                <a:cs typeface="Arial" charset="0"/>
              </a:rPr>
              <a:t>Frailty models</a:t>
            </a:r>
            <a:endParaRPr lang="en-US" altLang="en-US" sz="2800" dirty="0">
              <a:solidFill>
                <a:srgbClr val="A2B525"/>
              </a:solidFill>
              <a:latin typeface="Calibri" pitchFamily="34" charset="0"/>
              <a:cs typeface="Arial" charset="0"/>
            </a:endParaRPr>
          </a:p>
        </p:txBody>
      </p:sp>
      <p:sp>
        <p:nvSpPr>
          <p:cNvPr id="3076" name="Rectangle 3"/>
          <p:cNvSpPr>
            <a:spLocks noGrp="1" noChangeArrowheads="1"/>
          </p:cNvSpPr>
          <p:nvPr>
            <p:ph type="subTitle" idx="1"/>
          </p:nvPr>
        </p:nvSpPr>
        <p:spPr>
          <a:xfrm>
            <a:off x="1447800" y="4495800"/>
            <a:ext cx="6400800" cy="1219200"/>
          </a:xfrm>
        </p:spPr>
        <p:txBody>
          <a:bodyPr/>
          <a:lstStyle/>
          <a:p>
            <a:pPr algn="r" eaLnBrk="1" hangingPunct="1"/>
            <a:r>
              <a:rPr lang="en-US" altLang="en-US" sz="2400" dirty="0">
                <a:solidFill>
                  <a:srgbClr val="A2B525"/>
                </a:solidFill>
                <a:latin typeface="Calibri" pitchFamily="34" charset="0"/>
                <a:cs typeface="Arial" charset="0"/>
              </a:rPr>
              <a:t>Steve Simon for</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953000"/>
            <a:ext cx="2346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altLang="en-US" dirty="0"/>
              <a:t>©2018 Steve Simon    http://TheAnalysisFactor.com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Psychiatric dataset, survival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10</a:t>
            </a:fld>
            <a:endParaRPr lang="en-US"/>
          </a:p>
        </p:txBody>
      </p:sp>
      <p:pic>
        <p:nvPicPr>
          <p:cNvPr id="7" name="Picture 6">
            <a:extLst>
              <a:ext uri="{FF2B5EF4-FFF2-40B4-BE49-F238E27FC236}">
                <a16:creationId xmlns:a16="http://schemas.microsoft.com/office/drawing/2014/main" id="{CE6FBFFB-4216-4B5D-A585-390E4CBF4FC2}"/>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517829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Frailty/cluster models</a:t>
            </a:r>
          </a:p>
        </p:txBody>
      </p:sp>
      <p:sp>
        <p:nvSpPr>
          <p:cNvPr id="3" name="Text Placeholder 2"/>
          <p:cNvSpPr>
            <a:spLocks noGrp="1"/>
          </p:cNvSpPr>
          <p:nvPr>
            <p:ph type="body" idx="1"/>
          </p:nvPr>
        </p:nvSpPr>
        <p:spPr/>
        <p:txBody>
          <a:bodyPr/>
          <a:lstStyle/>
          <a:p>
            <a:r>
              <a:rPr lang="en-US" sz="1800" dirty="0"/>
              <a:t>Frailty/cluster models account for correlation within a group.</a:t>
            </a:r>
          </a:p>
          <a:p>
            <a:pPr marL="285750" indent="-285750">
              <a:buFont typeface="Arial" panose="020B0604020202020204" pitchFamily="34" charset="0"/>
              <a:buChar char="•"/>
            </a:pPr>
            <a:r>
              <a:rPr lang="en-US" sz="1800" dirty="0"/>
              <a:t>Multiple events for the same person.</a:t>
            </a:r>
          </a:p>
          <a:p>
            <a:pPr marL="285750" indent="-285750">
              <a:buFont typeface="Arial" panose="020B0604020202020204" pitchFamily="34" charset="0"/>
              <a:buChar char="•"/>
            </a:pPr>
            <a:r>
              <a:rPr lang="en-US" sz="1800" dirty="0"/>
              <a:t>Multiple sites on the same person.</a:t>
            </a:r>
          </a:p>
          <a:p>
            <a:pPr marL="285750" indent="-285750">
              <a:buFont typeface="Arial" panose="020B0604020202020204" pitchFamily="34" charset="0"/>
              <a:buChar char="•"/>
            </a:pPr>
            <a:r>
              <a:rPr lang="en-US" sz="1800" dirty="0"/>
              <a:t>Multiple people in the same family</a:t>
            </a:r>
          </a:p>
          <a:p>
            <a:pPr marL="285750" indent="-285750">
              <a:buFont typeface="Arial" panose="020B0604020202020204" pitchFamily="34" charset="0"/>
              <a:buChar char="•"/>
            </a:pPr>
            <a:r>
              <a:rPr lang="en-US" sz="1800" dirty="0"/>
              <a:t>Multiple animals in the same litter.</a:t>
            </a:r>
          </a:p>
          <a:p>
            <a:pPr marL="285750" indent="-285750">
              <a:buFont typeface="Arial" panose="020B0604020202020204" pitchFamily="34" charset="0"/>
              <a:buChar char="•"/>
            </a:pPr>
            <a:r>
              <a:rPr lang="en-US" sz="1800" dirty="0"/>
              <a:t>Multiple visitors in the same hospital</a:t>
            </a:r>
          </a:p>
          <a:p>
            <a:pPr marL="285750" indent="-285750">
              <a:buFont typeface="Arial" panose="020B0604020202020204" pitchFamily="34" charset="0"/>
              <a:buChar char="•"/>
            </a:pPr>
            <a:r>
              <a:rPr lang="en-US" sz="1800" dirty="0"/>
              <a:t>Multiple students in the same classroom/school.</a:t>
            </a:r>
          </a:p>
          <a:p>
            <a:pPr marL="285750" indent="-285750">
              <a:buFont typeface="Arial" panose="020B0604020202020204" pitchFamily="34" charset="0"/>
              <a:buChar char="•"/>
            </a:pP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11</a:t>
            </a:fld>
            <a:endParaRPr lang="en-US"/>
          </a:p>
        </p:txBody>
      </p:sp>
      <p:sp>
        <p:nvSpPr>
          <p:cNvPr id="6" name="Text Placeholder 5"/>
          <p:cNvSpPr>
            <a:spLocks noGrp="1"/>
          </p:cNvSpPr>
          <p:nvPr>
            <p:ph type="body" sz="quarter" idx="12"/>
          </p:nvPr>
        </p:nvSpPr>
        <p:spPr/>
        <p:txBody>
          <a:bodyPr/>
          <a:lstStyle/>
          <a:p>
            <a:r>
              <a:rPr lang="en-US" dirty="0"/>
              <a:t>Settings</a:t>
            </a:r>
          </a:p>
        </p:txBody>
      </p:sp>
    </p:spTree>
    <p:extLst>
      <p:ext uri="{BB962C8B-B14F-4D97-AF65-F5344CB8AC3E}">
        <p14:creationId xmlns:p14="http://schemas.microsoft.com/office/powerpoint/2010/main" val="1934846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Ashkenazi data set</a:t>
            </a:r>
          </a:p>
        </p:txBody>
      </p:sp>
      <p:sp>
        <p:nvSpPr>
          <p:cNvPr id="3" name="Text Placeholder 2"/>
          <p:cNvSpPr>
            <a:spLocks noGrp="1"/>
          </p:cNvSpPr>
          <p:nvPr>
            <p:ph type="body" idx="1"/>
          </p:nvPr>
        </p:nvSpPr>
        <p:spPr/>
        <p:txBody>
          <a:bodyPr/>
          <a:lstStyle/>
          <a:p>
            <a:r>
              <a:rPr lang="en-US" sz="1800" dirty="0">
                <a:cs typeface="Calibri" panose="020F0502020204030204" pitchFamily="34" charset="0"/>
              </a:rPr>
              <a:t>This is a random subset of data from the </a:t>
            </a:r>
            <a:r>
              <a:rPr lang="en-US" sz="1800" dirty="0" err="1">
                <a:cs typeface="Calibri" panose="020F0502020204030204" pitchFamily="34" charset="0"/>
              </a:rPr>
              <a:t>Struewing</a:t>
            </a:r>
            <a:r>
              <a:rPr lang="en-US" sz="1800" dirty="0">
                <a:cs typeface="Calibri" panose="020F0502020204030204" pitchFamily="34" charset="0"/>
              </a:rPr>
              <a:t> et al. (1997) study of Ashkenazi </a:t>
            </a:r>
            <a:r>
              <a:rPr lang="en-US" sz="1800" dirty="0" err="1">
                <a:cs typeface="Calibri" panose="020F0502020204030204" pitchFamily="34" charset="0"/>
              </a:rPr>
              <a:t>jews</a:t>
            </a:r>
            <a:r>
              <a:rPr lang="en-US" sz="1800" dirty="0">
                <a:cs typeface="Calibri" panose="020F0502020204030204" pitchFamily="34" charset="0"/>
              </a:rPr>
              <a:t> and breast cancer. The subset consists of pairs of first-degree female relatives who are also first degree relatives of a proband.</a:t>
            </a:r>
          </a:p>
          <a:p>
            <a:endParaRPr lang="en-US" sz="1800" dirty="0">
              <a:cs typeface="Calibri" panose="020F0502020204030204" pitchFamily="34" charset="0"/>
            </a:endParaRPr>
          </a:p>
          <a:p>
            <a:r>
              <a:rPr lang="en-US" sz="1800" dirty="0" err="1">
                <a:cs typeface="Calibri" panose="020F0502020204030204" pitchFamily="34" charset="0"/>
              </a:rPr>
              <a:t>Struewing</a:t>
            </a:r>
            <a:r>
              <a:rPr lang="en-US" sz="1800" dirty="0">
                <a:cs typeface="Calibri" panose="020F0502020204030204" pitchFamily="34" charset="0"/>
              </a:rPr>
              <a:t> JP, </a:t>
            </a:r>
            <a:r>
              <a:rPr lang="en-US" sz="1800" dirty="0" err="1">
                <a:cs typeface="Calibri" panose="020F0502020204030204" pitchFamily="34" charset="0"/>
              </a:rPr>
              <a:t>Hartge</a:t>
            </a:r>
            <a:r>
              <a:rPr lang="en-US" sz="1800" dirty="0">
                <a:cs typeface="Calibri" panose="020F0502020204030204" pitchFamily="34" charset="0"/>
              </a:rPr>
              <a:t> P, </a:t>
            </a:r>
            <a:r>
              <a:rPr lang="en-US" sz="1800" dirty="0" err="1">
                <a:cs typeface="Calibri" panose="020F0502020204030204" pitchFamily="34" charset="0"/>
              </a:rPr>
              <a:t>Wacholder</a:t>
            </a:r>
            <a:r>
              <a:rPr lang="en-US" sz="1800" dirty="0">
                <a:cs typeface="Calibri" panose="020F0502020204030204" pitchFamily="34" charset="0"/>
              </a:rPr>
              <a:t> S, Baker SM, Berlin M, McAdams M, Timmerman MM, Brody LC, and Tucker MA (1997) The risk of cancer associated with specific mutations of BRCA1 and BRCA2 among </a:t>
            </a:r>
            <a:r>
              <a:rPr lang="en-US" sz="1800" dirty="0" err="1">
                <a:cs typeface="Calibri" panose="020F0502020204030204" pitchFamily="34" charset="0"/>
              </a:rPr>
              <a:t>ashkenazi</a:t>
            </a:r>
            <a:r>
              <a:rPr lang="en-US" sz="1800" dirty="0">
                <a:cs typeface="Calibri" panose="020F0502020204030204" pitchFamily="34" charset="0"/>
              </a:rPr>
              <a:t> </a:t>
            </a:r>
            <a:r>
              <a:rPr lang="en-US" sz="1800" dirty="0" err="1">
                <a:cs typeface="Calibri" panose="020F0502020204030204" pitchFamily="34" charset="0"/>
              </a:rPr>
              <a:t>jews</a:t>
            </a:r>
            <a:r>
              <a:rPr lang="en-US" sz="1800" dirty="0">
                <a:cs typeface="Calibri" panose="020F0502020204030204" pitchFamily="34" charset="0"/>
              </a:rPr>
              <a:t>. New England Journal of Medicine 336, 1401-1408.)</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12</a:t>
            </a:fld>
            <a:endParaRPr lang="en-US"/>
          </a:p>
        </p:txBody>
      </p:sp>
      <p:sp>
        <p:nvSpPr>
          <p:cNvPr id="6" name="Text Placeholder 5"/>
          <p:cNvSpPr>
            <a:spLocks noGrp="1"/>
          </p:cNvSpPr>
          <p:nvPr>
            <p:ph type="body" sz="quarter" idx="12"/>
          </p:nvPr>
        </p:nvSpPr>
        <p:spPr/>
        <p:txBody>
          <a:bodyPr/>
          <a:lstStyle/>
          <a:p>
            <a:r>
              <a:rPr lang="en-US" dirty="0"/>
              <a:t>Description</a:t>
            </a:r>
          </a:p>
        </p:txBody>
      </p:sp>
    </p:spTree>
    <p:extLst>
      <p:ext uri="{BB962C8B-B14F-4D97-AF65-F5344CB8AC3E}">
        <p14:creationId xmlns:p14="http://schemas.microsoft.com/office/powerpoint/2010/main" val="398883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Ashkenazi data set</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sz="1800" dirty="0" err="1">
                <a:cs typeface="Calibri" panose="020F0502020204030204" pitchFamily="34" charset="0"/>
              </a:rPr>
              <a:t>famID</a:t>
            </a:r>
            <a:r>
              <a:rPr lang="en-US" sz="1800" dirty="0">
                <a:cs typeface="Calibri" panose="020F0502020204030204" pitchFamily="34" charset="0"/>
              </a:rPr>
              <a:t>: family ID indicator</a:t>
            </a:r>
          </a:p>
          <a:p>
            <a:pPr marL="285750" indent="-285750">
              <a:buFont typeface="Arial" panose="020B0604020202020204" pitchFamily="34" charset="0"/>
              <a:buChar char="•"/>
            </a:pPr>
            <a:r>
              <a:rPr lang="en-US" sz="1800" dirty="0" err="1">
                <a:cs typeface="Calibri" panose="020F0502020204030204" pitchFamily="34" charset="0"/>
              </a:rPr>
              <a:t>brcancer</a:t>
            </a:r>
            <a:r>
              <a:rPr lang="en-US" sz="1800" dirty="0">
                <a:cs typeface="Calibri" panose="020F0502020204030204" pitchFamily="34" charset="0"/>
              </a:rPr>
              <a:t>: 1 if subject had breast cancer, 0 if not</a:t>
            </a:r>
          </a:p>
          <a:p>
            <a:pPr marL="285750" indent="-285750">
              <a:buFont typeface="Arial" panose="020B0604020202020204" pitchFamily="34" charset="0"/>
              <a:buChar char="•"/>
            </a:pPr>
            <a:r>
              <a:rPr lang="en-US" sz="1800" dirty="0">
                <a:cs typeface="Calibri" panose="020F0502020204030204" pitchFamily="34" charset="0"/>
              </a:rPr>
              <a:t>age: Age at onset of breast cancer, or current age if no breast cancer</a:t>
            </a:r>
          </a:p>
          <a:p>
            <a:pPr marL="285750" indent="-285750">
              <a:buFont typeface="Arial" panose="020B0604020202020204" pitchFamily="34" charset="0"/>
              <a:buChar char="•"/>
            </a:pPr>
            <a:r>
              <a:rPr lang="en-US" sz="1800" dirty="0">
                <a:cs typeface="Calibri" panose="020F0502020204030204" pitchFamily="34" charset="0"/>
              </a:rPr>
              <a:t>mutant: 1 if first degree relative proband was a BRCA mutation carrier, 0 if not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13</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3920 observations and 4 variables</a:t>
            </a:r>
          </a:p>
        </p:txBody>
      </p:sp>
    </p:spTree>
    <p:extLst>
      <p:ext uri="{BB962C8B-B14F-4D97-AF65-F5344CB8AC3E}">
        <p14:creationId xmlns:p14="http://schemas.microsoft.com/office/powerpoint/2010/main" val="2944027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Rats data set</a:t>
            </a:r>
          </a:p>
        </p:txBody>
      </p:sp>
      <p:sp>
        <p:nvSpPr>
          <p:cNvPr id="3" name="Text Placeholder 2"/>
          <p:cNvSpPr>
            <a:spLocks noGrp="1"/>
          </p:cNvSpPr>
          <p:nvPr>
            <p:ph type="body" idx="1"/>
          </p:nvPr>
        </p:nvSpPr>
        <p:spPr/>
        <p:txBody>
          <a:bodyPr/>
          <a:lstStyle/>
          <a:p>
            <a:r>
              <a:rPr lang="en-US" sz="1800" dirty="0">
                <a:cs typeface="Calibri" panose="020F0502020204030204" pitchFamily="34" charset="0"/>
              </a:rPr>
              <a:t>Rat treatment data from Mantel et al. Three rats were chosen from each of 100 litters, one of which was treated with a drug, and then all followed for tumor incidence.</a:t>
            </a:r>
          </a:p>
          <a:p>
            <a:endParaRPr lang="en-US" sz="1800" dirty="0">
              <a:cs typeface="Calibri" panose="020F0502020204030204" pitchFamily="34" charset="0"/>
            </a:endParaRPr>
          </a:p>
          <a:p>
            <a:r>
              <a:rPr lang="en-US" sz="1800" dirty="0">
                <a:cs typeface="Calibri" panose="020F0502020204030204" pitchFamily="34" charset="0"/>
              </a:rPr>
              <a:t>N. Mantel, N. R. </a:t>
            </a:r>
            <a:r>
              <a:rPr lang="en-US" sz="1800" dirty="0" err="1">
                <a:cs typeface="Calibri" panose="020F0502020204030204" pitchFamily="34" charset="0"/>
              </a:rPr>
              <a:t>Bohidar</a:t>
            </a:r>
            <a:r>
              <a:rPr lang="en-US" sz="1800" dirty="0">
                <a:cs typeface="Calibri" panose="020F0502020204030204" pitchFamily="34" charset="0"/>
              </a:rPr>
              <a:t> and J. L. </a:t>
            </a:r>
            <a:r>
              <a:rPr lang="en-US" sz="1800" dirty="0" err="1">
                <a:cs typeface="Calibri" panose="020F0502020204030204" pitchFamily="34" charset="0"/>
              </a:rPr>
              <a:t>Ciminera</a:t>
            </a:r>
            <a:r>
              <a:rPr lang="en-US" sz="1800" dirty="0">
                <a:cs typeface="Calibri" panose="020F0502020204030204" pitchFamily="34" charset="0"/>
              </a:rPr>
              <a:t>. Mantel-</a:t>
            </a:r>
            <a:r>
              <a:rPr lang="en-US" sz="1800" dirty="0" err="1">
                <a:cs typeface="Calibri" panose="020F0502020204030204" pitchFamily="34" charset="0"/>
              </a:rPr>
              <a:t>Haenszel</a:t>
            </a:r>
            <a:r>
              <a:rPr lang="en-US" sz="1800" dirty="0">
                <a:cs typeface="Calibri" panose="020F0502020204030204" pitchFamily="34" charset="0"/>
              </a:rPr>
              <a:t> analyses of litter-matched time to response data, with modifications for recovery of </a:t>
            </a:r>
            <a:r>
              <a:rPr lang="en-US" sz="1800" dirty="0" err="1">
                <a:cs typeface="Calibri" panose="020F0502020204030204" pitchFamily="34" charset="0"/>
              </a:rPr>
              <a:t>interlitter</a:t>
            </a:r>
            <a:r>
              <a:rPr lang="en-US" sz="1800" dirty="0">
                <a:cs typeface="Calibri" panose="020F0502020204030204" pitchFamily="34" charset="0"/>
              </a:rPr>
              <a:t> information. Cancer Research, 37:3863-3868, 1977.</a:t>
            </a:r>
          </a:p>
          <a:p>
            <a:endParaRPr lang="en-US" sz="1800" dirty="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14</a:t>
            </a:fld>
            <a:endParaRPr lang="en-US"/>
          </a:p>
        </p:txBody>
      </p:sp>
      <p:sp>
        <p:nvSpPr>
          <p:cNvPr id="6" name="Text Placeholder 5"/>
          <p:cNvSpPr>
            <a:spLocks noGrp="1"/>
          </p:cNvSpPr>
          <p:nvPr>
            <p:ph type="body" sz="quarter" idx="12"/>
          </p:nvPr>
        </p:nvSpPr>
        <p:spPr/>
        <p:txBody>
          <a:bodyPr/>
          <a:lstStyle/>
          <a:p>
            <a:r>
              <a:rPr lang="en-US" b="1" dirty="0">
                <a:cs typeface="Calibri" panose="020F0502020204030204" pitchFamily="34" charset="0"/>
              </a:rPr>
              <a:t>Description</a:t>
            </a:r>
            <a:endParaRPr lang="en-US" dirty="0">
              <a:cs typeface="Calibri" panose="020F0502020204030204" pitchFamily="34" charset="0"/>
            </a:endParaRPr>
          </a:p>
        </p:txBody>
      </p:sp>
    </p:spTree>
    <p:extLst>
      <p:ext uri="{BB962C8B-B14F-4D97-AF65-F5344CB8AC3E}">
        <p14:creationId xmlns:p14="http://schemas.microsoft.com/office/powerpoint/2010/main" val="1425889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Rats data set</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sz="1800" dirty="0">
                <a:cs typeface="Calibri" panose="020F0502020204030204" pitchFamily="34" charset="0"/>
              </a:rPr>
              <a:t>litter: litter number from 1 to 100</a:t>
            </a:r>
          </a:p>
          <a:p>
            <a:pPr marL="285750" indent="-285750">
              <a:buFont typeface="Arial" panose="020B0604020202020204" pitchFamily="34" charset="0"/>
              <a:buChar char="•"/>
            </a:pPr>
            <a:r>
              <a:rPr lang="en-US" sz="1800" dirty="0" err="1">
                <a:cs typeface="Calibri" panose="020F0502020204030204" pitchFamily="34" charset="0"/>
              </a:rPr>
              <a:t>rx</a:t>
            </a:r>
            <a:r>
              <a:rPr lang="en-US" sz="1800" dirty="0">
                <a:cs typeface="Calibri" panose="020F0502020204030204" pitchFamily="34" charset="0"/>
              </a:rPr>
              <a:t>: treatment,(1=drug, 0=control)</a:t>
            </a:r>
          </a:p>
          <a:p>
            <a:pPr marL="285750" indent="-285750">
              <a:buFont typeface="Arial" panose="020B0604020202020204" pitchFamily="34" charset="0"/>
              <a:buChar char="•"/>
            </a:pPr>
            <a:r>
              <a:rPr lang="en-US" sz="1800" dirty="0">
                <a:cs typeface="Calibri" panose="020F0502020204030204" pitchFamily="34" charset="0"/>
              </a:rPr>
              <a:t>time: time to tumor or last follow-up</a:t>
            </a:r>
          </a:p>
          <a:p>
            <a:pPr marL="285750" indent="-285750">
              <a:buFont typeface="Arial" panose="020B0604020202020204" pitchFamily="34" charset="0"/>
              <a:buChar char="•"/>
            </a:pPr>
            <a:r>
              <a:rPr lang="en-US" sz="1800" dirty="0">
                <a:cs typeface="Calibri" panose="020F0502020204030204" pitchFamily="34" charset="0"/>
              </a:rPr>
              <a:t>status: event status, 1=tumor and 0=censored</a:t>
            </a:r>
          </a:p>
          <a:p>
            <a:pPr marL="285750" indent="-285750">
              <a:buFont typeface="Arial" panose="020B0604020202020204" pitchFamily="34" charset="0"/>
              <a:buChar char="•"/>
            </a:pPr>
            <a:r>
              <a:rPr lang="en-US" sz="1800" dirty="0">
                <a:cs typeface="Calibri" panose="020F0502020204030204" pitchFamily="34" charset="0"/>
              </a:rPr>
              <a:t>sex: male or female</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15</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300 observations and 5 variables.</a:t>
            </a:r>
          </a:p>
        </p:txBody>
      </p:sp>
    </p:spTree>
    <p:extLst>
      <p:ext uri="{BB962C8B-B14F-4D97-AF65-F5344CB8AC3E}">
        <p14:creationId xmlns:p14="http://schemas.microsoft.com/office/powerpoint/2010/main" val="3127566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Diabetes data set</a:t>
            </a:r>
          </a:p>
        </p:txBody>
      </p:sp>
      <p:sp>
        <p:nvSpPr>
          <p:cNvPr id="3" name="Text Placeholder 2"/>
          <p:cNvSpPr>
            <a:spLocks noGrp="1"/>
          </p:cNvSpPr>
          <p:nvPr>
            <p:ph type="body" idx="1"/>
          </p:nvPr>
        </p:nvSpPr>
        <p:spPr/>
        <p:txBody>
          <a:bodyPr/>
          <a:lstStyle/>
          <a:p>
            <a:r>
              <a:rPr lang="en-US" sz="1800" dirty="0">
                <a:cs typeface="Calibri" panose="020F0502020204030204" pitchFamily="34" charset="0"/>
              </a:rPr>
              <a:t>The data was collected to test a laser treatment for delaying blindness in patients with diabetic retinopathy. The subset of 197 </a:t>
            </a:r>
            <a:r>
              <a:rPr lang="en-US" sz="1800" dirty="0" err="1">
                <a:cs typeface="Calibri" panose="020F0502020204030204" pitchFamily="34" charset="0"/>
              </a:rPr>
              <a:t>patiens</a:t>
            </a:r>
            <a:r>
              <a:rPr lang="en-US" sz="1800" dirty="0">
                <a:cs typeface="Calibri" panose="020F0502020204030204" pitchFamily="34" charset="0"/>
              </a:rPr>
              <a:t> given in </a:t>
            </a:r>
            <a:r>
              <a:rPr lang="en-US" sz="1800" dirty="0" err="1">
                <a:cs typeface="Calibri" panose="020F0502020204030204" pitchFamily="34" charset="0"/>
              </a:rPr>
              <a:t>Huster</a:t>
            </a:r>
            <a:r>
              <a:rPr lang="en-US" sz="1800" dirty="0">
                <a:cs typeface="Calibri" panose="020F0502020204030204" pitchFamily="34" charset="0"/>
              </a:rPr>
              <a:t> et al. (1989) is used.</a:t>
            </a:r>
          </a:p>
          <a:p>
            <a:endParaRPr lang="en-US" sz="1800" dirty="0">
              <a:cs typeface="Calibri" panose="020F0502020204030204" pitchFamily="34" charset="0"/>
            </a:endParaRPr>
          </a:p>
          <a:p>
            <a:r>
              <a:rPr lang="en-US" sz="1800" dirty="0" err="1">
                <a:cs typeface="Calibri" panose="020F0502020204030204" pitchFamily="34" charset="0"/>
              </a:rPr>
              <a:t>Huster</a:t>
            </a:r>
            <a:r>
              <a:rPr lang="en-US" sz="1800" dirty="0">
                <a:cs typeface="Calibri" panose="020F0502020204030204" pitchFamily="34" charset="0"/>
              </a:rPr>
              <a:t> W.J. and Brookmeyer, R. and Self. S. (1989) Modelling paired survival data with covariates, Biometrics 45, 145-56.</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16</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Description</a:t>
            </a:r>
          </a:p>
        </p:txBody>
      </p:sp>
    </p:spTree>
    <p:extLst>
      <p:ext uri="{BB962C8B-B14F-4D97-AF65-F5344CB8AC3E}">
        <p14:creationId xmlns:p14="http://schemas.microsoft.com/office/powerpoint/2010/main" val="3095013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Diabetes data set</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sz="1800" dirty="0">
                <a:cs typeface="Calibri" panose="020F0502020204030204" pitchFamily="34" charset="0"/>
              </a:rPr>
              <a:t>id: a numeric vector. Patient code.</a:t>
            </a:r>
          </a:p>
          <a:p>
            <a:pPr marL="285750" indent="-285750">
              <a:buFont typeface="Arial" panose="020B0604020202020204" pitchFamily="34" charset="0"/>
              <a:buChar char="•"/>
            </a:pPr>
            <a:r>
              <a:rPr lang="en-US" sz="1800" dirty="0" err="1">
                <a:cs typeface="Calibri" panose="020F0502020204030204" pitchFamily="34" charset="0"/>
              </a:rPr>
              <a:t>agedx</a:t>
            </a:r>
            <a:r>
              <a:rPr lang="en-US" sz="1800" dirty="0">
                <a:cs typeface="Calibri" panose="020F0502020204030204" pitchFamily="34" charset="0"/>
              </a:rPr>
              <a:t>: a numeric vector. Age of patient at diagnosis.</a:t>
            </a:r>
          </a:p>
          <a:p>
            <a:pPr marL="285750" indent="-285750">
              <a:buFont typeface="Arial" panose="020B0604020202020204" pitchFamily="34" charset="0"/>
              <a:buChar char="•"/>
            </a:pPr>
            <a:r>
              <a:rPr lang="en-US" sz="1800" dirty="0">
                <a:cs typeface="Calibri" panose="020F0502020204030204" pitchFamily="34" charset="0"/>
              </a:rPr>
              <a:t>time: a numeric vector. Survival time: time to blindness or censoring.</a:t>
            </a:r>
          </a:p>
          <a:p>
            <a:pPr marL="285750" indent="-285750">
              <a:buFont typeface="Arial" panose="020B0604020202020204" pitchFamily="34" charset="0"/>
              <a:buChar char="•"/>
            </a:pPr>
            <a:r>
              <a:rPr lang="en-US" sz="1800" dirty="0">
                <a:cs typeface="Calibri" panose="020F0502020204030204" pitchFamily="34" charset="0"/>
              </a:rPr>
              <a:t>status: a numeric vector code. Survival status. 1: blindness, 0: censored.</a:t>
            </a:r>
          </a:p>
          <a:p>
            <a:pPr marL="285750" indent="-285750">
              <a:buFont typeface="Arial" panose="020B0604020202020204" pitchFamily="34" charset="0"/>
              <a:buChar char="•"/>
            </a:pPr>
            <a:r>
              <a:rPr lang="en-US" sz="1800" dirty="0" err="1">
                <a:cs typeface="Calibri" panose="020F0502020204030204" pitchFamily="34" charset="0"/>
              </a:rPr>
              <a:t>trteye</a:t>
            </a:r>
            <a:r>
              <a:rPr lang="en-US" sz="1800" dirty="0">
                <a:cs typeface="Calibri" panose="020F0502020204030204" pitchFamily="34" charset="0"/>
              </a:rPr>
              <a:t>: a numeric vector code. Random eye selected for treatment. 1: left eye 2: right eye.</a:t>
            </a:r>
          </a:p>
          <a:p>
            <a:pPr marL="285750" indent="-285750">
              <a:buFont typeface="Arial" panose="020B0604020202020204" pitchFamily="34" charset="0"/>
              <a:buChar char="•"/>
            </a:pPr>
            <a:r>
              <a:rPr lang="en-US" sz="1800" dirty="0">
                <a:cs typeface="Calibri" panose="020F0502020204030204" pitchFamily="34" charset="0"/>
              </a:rPr>
              <a:t>treat: a numeric vector. 1: treatment 0: untreated.</a:t>
            </a:r>
          </a:p>
          <a:p>
            <a:pPr marL="285750" indent="-285750">
              <a:buFont typeface="Arial" panose="020B0604020202020204" pitchFamily="34" charset="0"/>
              <a:buChar char="•"/>
            </a:pPr>
            <a:r>
              <a:rPr lang="en-US" sz="1800" dirty="0">
                <a:cs typeface="Calibri" panose="020F0502020204030204" pitchFamily="34" charset="0"/>
              </a:rPr>
              <a:t>adult: a numeric vector code. 1: younger than 20, 2: older than 20.</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17</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394 observations and 7 variables.</a:t>
            </a:r>
          </a:p>
        </p:txBody>
      </p:sp>
    </p:spTree>
    <p:extLst>
      <p:ext uri="{BB962C8B-B14F-4D97-AF65-F5344CB8AC3E}">
        <p14:creationId xmlns:p14="http://schemas.microsoft.com/office/powerpoint/2010/main" val="2239621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data set</a:t>
            </a:r>
          </a:p>
        </p:txBody>
      </p:sp>
      <p:sp>
        <p:nvSpPr>
          <p:cNvPr id="3" name="Text Placeholder 2"/>
          <p:cNvSpPr>
            <a:spLocks noGrp="1"/>
          </p:cNvSpPr>
          <p:nvPr>
            <p:ph type="body" idx="1"/>
          </p:nvPr>
        </p:nvSpPr>
        <p:spPr/>
        <p:txBody>
          <a:bodyPr/>
          <a:lstStyle/>
          <a:p>
            <a:r>
              <a:rPr lang="en-US" sz="1800" dirty="0">
                <a:cs typeface="Calibri" panose="020F0502020204030204" pitchFamily="34" charset="0"/>
              </a:rPr>
              <a:t>Data on the recurrence times to infection, at the point of insertion of the catheter, for kidney patients using portable dialysis equipment. Catheters may be removed for reasons other than infection, in which case the observation is censored. Each patient has exactly 2 observations.</a:t>
            </a:r>
          </a:p>
          <a:p>
            <a:endParaRPr lang="en-US" sz="1800" dirty="0">
              <a:cs typeface="Calibri" panose="020F0502020204030204" pitchFamily="34" charset="0"/>
            </a:endParaRPr>
          </a:p>
          <a:p>
            <a:r>
              <a:rPr lang="en-US" sz="1800" dirty="0">
                <a:cs typeface="Calibri" panose="020F0502020204030204" pitchFamily="34" charset="0"/>
              </a:rPr>
              <a:t>CA </a:t>
            </a:r>
            <a:r>
              <a:rPr lang="en-US" sz="1800" dirty="0" err="1">
                <a:cs typeface="Calibri" panose="020F0502020204030204" pitchFamily="34" charset="0"/>
              </a:rPr>
              <a:t>McGilchrist</a:t>
            </a:r>
            <a:r>
              <a:rPr lang="en-US" sz="1800" dirty="0">
                <a:cs typeface="Calibri" panose="020F0502020204030204" pitchFamily="34" charset="0"/>
              </a:rPr>
              <a:t>, CW </a:t>
            </a:r>
            <a:r>
              <a:rPr lang="en-US" sz="1800" dirty="0" err="1">
                <a:cs typeface="Calibri" panose="020F0502020204030204" pitchFamily="34" charset="0"/>
              </a:rPr>
              <a:t>Aisbett</a:t>
            </a:r>
            <a:r>
              <a:rPr lang="en-US" sz="1800" dirty="0">
                <a:cs typeface="Calibri" panose="020F0502020204030204" pitchFamily="34" charset="0"/>
              </a:rPr>
              <a:t> (1991), Regression with frailty in survival analysis. Biometrics 47, 461–66.</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18</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Description</a:t>
            </a:r>
          </a:p>
        </p:txBody>
      </p:sp>
    </p:spTree>
    <p:extLst>
      <p:ext uri="{BB962C8B-B14F-4D97-AF65-F5344CB8AC3E}">
        <p14:creationId xmlns:p14="http://schemas.microsoft.com/office/powerpoint/2010/main" val="3305200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data set</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sz="1800" dirty="0">
                <a:cs typeface="Calibri" panose="020F0502020204030204" pitchFamily="34" charset="0"/>
              </a:rPr>
              <a:t>patient: id</a:t>
            </a:r>
          </a:p>
          <a:p>
            <a:pPr marL="285750" indent="-285750">
              <a:buFont typeface="Arial" panose="020B0604020202020204" pitchFamily="34" charset="0"/>
              <a:buChar char="•"/>
            </a:pPr>
            <a:r>
              <a:rPr lang="en-US" sz="1800" dirty="0">
                <a:cs typeface="Calibri" panose="020F0502020204030204" pitchFamily="34" charset="0"/>
              </a:rPr>
              <a:t>time: time</a:t>
            </a:r>
          </a:p>
          <a:p>
            <a:pPr marL="285750" indent="-285750">
              <a:buFont typeface="Arial" panose="020B0604020202020204" pitchFamily="34" charset="0"/>
              <a:buChar char="•"/>
            </a:pPr>
            <a:r>
              <a:rPr lang="en-US" sz="1800" dirty="0">
                <a:cs typeface="Calibri" panose="020F0502020204030204" pitchFamily="34" charset="0"/>
              </a:rPr>
              <a:t>status: event status</a:t>
            </a:r>
          </a:p>
          <a:p>
            <a:pPr marL="285750" indent="-285750">
              <a:buFont typeface="Arial" panose="020B0604020202020204" pitchFamily="34" charset="0"/>
              <a:buChar char="•"/>
            </a:pPr>
            <a:r>
              <a:rPr lang="en-US" sz="1800" dirty="0">
                <a:cs typeface="Calibri" panose="020F0502020204030204" pitchFamily="34" charset="0"/>
              </a:rPr>
              <a:t>age: in years</a:t>
            </a:r>
          </a:p>
          <a:p>
            <a:pPr marL="285750" indent="-285750">
              <a:buFont typeface="Arial" panose="020B0604020202020204" pitchFamily="34" charset="0"/>
              <a:buChar char="•"/>
            </a:pPr>
            <a:r>
              <a:rPr lang="en-US" sz="1800" dirty="0">
                <a:cs typeface="Calibri" panose="020F0502020204030204" pitchFamily="34" charset="0"/>
              </a:rPr>
              <a:t>sex: 1=male, 2=female</a:t>
            </a:r>
          </a:p>
          <a:p>
            <a:pPr marL="285750" indent="-285750">
              <a:buFont typeface="Arial" panose="020B0604020202020204" pitchFamily="34" charset="0"/>
              <a:buChar char="•"/>
            </a:pPr>
            <a:r>
              <a:rPr lang="en-US" sz="1800" dirty="0">
                <a:cs typeface="Calibri" panose="020F0502020204030204" pitchFamily="34" charset="0"/>
              </a:rPr>
              <a:t>disease: disease type (0=GN, 1=AN, 2=PKD, 3=Other)</a:t>
            </a:r>
          </a:p>
          <a:p>
            <a:pPr marL="285750" indent="-285750">
              <a:buFont typeface="Arial" panose="020B0604020202020204" pitchFamily="34" charset="0"/>
              <a:buChar char="•"/>
            </a:pPr>
            <a:r>
              <a:rPr lang="en-US" sz="1800" dirty="0">
                <a:cs typeface="Calibri" panose="020F0502020204030204" pitchFamily="34" charset="0"/>
              </a:rPr>
              <a:t>frail: frailty estimate from original paper</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19</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76 observations and 7 variables.</a:t>
            </a:r>
          </a:p>
        </p:txBody>
      </p:sp>
    </p:spTree>
    <p:extLst>
      <p:ext uri="{BB962C8B-B14F-4D97-AF65-F5344CB8AC3E}">
        <p14:creationId xmlns:p14="http://schemas.microsoft.com/office/powerpoint/2010/main" val="3330262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Text Placeholder 2"/>
          <p:cNvSpPr>
            <a:spLocks noGrp="1"/>
          </p:cNvSpPr>
          <p:nvPr>
            <p:ph type="body" idx="1"/>
          </p:nvPr>
        </p:nvSpPr>
        <p:spPr/>
        <p:txBody>
          <a:bodyPr/>
          <a:lstStyle/>
          <a:p>
            <a:r>
              <a:rPr lang="en-US" dirty="0"/>
              <a:t>Lecture 7. Frailty models. You can incorporate multiple events per patient and account for center effects using frailty models, the survival data analysis equivalent to mixed models in linear regression. You’ll see how to define random effects and how to fit and interpret these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a:t>
            </a:fld>
            <a:endParaRPr lang="en-US"/>
          </a:p>
        </p:txBody>
      </p:sp>
      <p:sp>
        <p:nvSpPr>
          <p:cNvPr id="6" name="Text Placeholder 5"/>
          <p:cNvSpPr>
            <a:spLocks noGrp="1"/>
          </p:cNvSpPr>
          <p:nvPr>
            <p:ph type="body" sz="quarter" idx="12"/>
          </p:nvPr>
        </p:nvSpPr>
        <p:spPr/>
        <p:txBody>
          <a:bodyPr/>
          <a:lstStyle/>
          <a:p>
            <a:r>
              <a:rPr lang="en-US" dirty="0"/>
              <a:t>Lecture 7.</a:t>
            </a:r>
          </a:p>
        </p:txBody>
      </p:sp>
    </p:spTree>
    <p:extLst>
      <p:ext uri="{BB962C8B-B14F-4D97-AF65-F5344CB8AC3E}">
        <p14:creationId xmlns:p14="http://schemas.microsoft.com/office/powerpoint/2010/main" val="309185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data set</a:t>
            </a:r>
          </a:p>
        </p:txBody>
      </p:sp>
      <p:sp>
        <p:nvSpPr>
          <p:cNvPr id="3" name="Text Placeholder 2"/>
          <p:cNvSpPr>
            <a:spLocks noGrp="1"/>
          </p:cNvSpPr>
          <p:nvPr>
            <p:ph type="body" idx="1"/>
          </p:nvPr>
        </p:nvSpPr>
        <p:spPr/>
        <p:txBody>
          <a:bodyPr/>
          <a:lstStyle/>
          <a:p>
            <a:r>
              <a:rPr lang="en-US" sz="1800" b="1" dirty="0">
                <a:latin typeface="Courier New" panose="02070309020205020404" pitchFamily="49" charset="0"/>
                <a:cs typeface="Courier New" panose="02070309020205020404" pitchFamily="49" charset="0"/>
              </a:rPr>
              <a:t>  id time status age sex disease frail</a:t>
            </a:r>
          </a:p>
          <a:p>
            <a:r>
              <a:rPr lang="en-US" sz="1800" b="1" dirty="0">
                <a:latin typeface="Courier New" panose="02070309020205020404" pitchFamily="49" charset="0"/>
                <a:cs typeface="Courier New" panose="02070309020205020404" pitchFamily="49" charset="0"/>
              </a:rPr>
              <a:t>1  1    8      1  28   1   Other   2.3</a:t>
            </a:r>
          </a:p>
          <a:p>
            <a:r>
              <a:rPr lang="en-US" sz="1800" b="1" dirty="0">
                <a:latin typeface="Courier New" panose="02070309020205020404" pitchFamily="49" charset="0"/>
                <a:cs typeface="Courier New" panose="02070309020205020404" pitchFamily="49" charset="0"/>
              </a:rPr>
              <a:t>2  1   16      1  28   1   Other   2.3</a:t>
            </a:r>
          </a:p>
          <a:p>
            <a:r>
              <a:rPr lang="en-US" sz="1800" b="1" dirty="0">
                <a:latin typeface="Courier New" panose="02070309020205020404" pitchFamily="49" charset="0"/>
                <a:cs typeface="Courier New" panose="02070309020205020404" pitchFamily="49" charset="0"/>
              </a:rPr>
              <a:t>3  2   23      1  48   2      GN   1.9</a:t>
            </a:r>
          </a:p>
          <a:p>
            <a:r>
              <a:rPr lang="en-US" sz="1800" b="1" dirty="0">
                <a:latin typeface="Courier New" panose="02070309020205020404" pitchFamily="49" charset="0"/>
                <a:cs typeface="Courier New" panose="02070309020205020404" pitchFamily="49" charset="0"/>
              </a:rPr>
              <a:t>4  2   13      0  48   2      GN   1.9</a:t>
            </a:r>
          </a:p>
          <a:p>
            <a:r>
              <a:rPr lang="en-US" sz="1800" b="1" dirty="0">
                <a:latin typeface="Courier New" panose="02070309020205020404" pitchFamily="49" charset="0"/>
                <a:cs typeface="Courier New" panose="02070309020205020404" pitchFamily="49" charset="0"/>
              </a:rPr>
              <a:t>5  3   22      1  32   1   Other   1.2</a:t>
            </a:r>
          </a:p>
          <a:p>
            <a:r>
              <a:rPr lang="en-US" sz="1800" b="1" dirty="0">
                <a:latin typeface="Courier New" panose="02070309020205020404" pitchFamily="49" charset="0"/>
                <a:cs typeface="Courier New" panose="02070309020205020404" pitchFamily="49" charset="0"/>
              </a:rPr>
              <a:t>6  3   28      1  32   1   Other   1.2</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20</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First six rows.</a:t>
            </a:r>
          </a:p>
        </p:txBody>
      </p:sp>
    </p:spTree>
    <p:extLst>
      <p:ext uri="{BB962C8B-B14F-4D97-AF65-F5344CB8AC3E}">
        <p14:creationId xmlns:p14="http://schemas.microsoft.com/office/powerpoint/2010/main" val="160453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data set</a:t>
            </a:r>
          </a:p>
        </p:txBody>
      </p:sp>
      <p:sp>
        <p:nvSpPr>
          <p:cNvPr id="3" name="Text Placeholder 2"/>
          <p:cNvSpPr>
            <a:spLocks noGrp="1"/>
          </p:cNvSpPr>
          <p:nvPr>
            <p:ph type="body" idx="1"/>
          </p:nvPr>
        </p:nvSpPr>
        <p:spPr/>
        <p:txBody>
          <a:bodyPr/>
          <a:lstStyle/>
          <a:p>
            <a:r>
              <a:rPr lang="en-US" sz="1800" b="1" dirty="0">
                <a:latin typeface="Courier New" panose="02070309020205020404" pitchFamily="49" charset="0"/>
                <a:cs typeface="Courier New" panose="02070309020205020404" pitchFamily="49" charset="0"/>
              </a:rPr>
              <a:t>status  0  1 </a:t>
            </a:r>
          </a:p>
          <a:p>
            <a:r>
              <a:rPr lang="en-US" sz="1800" b="1" dirty="0">
                <a:latin typeface="Courier New" panose="02070309020205020404" pitchFamily="49" charset="0"/>
                <a:cs typeface="Courier New" panose="02070309020205020404" pitchFamily="49" charset="0"/>
              </a:rPr>
              <a:t>       18 58</a:t>
            </a: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sex     1  2 </a:t>
            </a:r>
          </a:p>
          <a:p>
            <a:r>
              <a:rPr lang="en-US" sz="1800" b="1" dirty="0">
                <a:latin typeface="Courier New" panose="02070309020205020404" pitchFamily="49" charset="0"/>
                <a:cs typeface="Courier New" panose="02070309020205020404" pitchFamily="49" charset="0"/>
              </a:rPr>
              <a:t>       20 56</a:t>
            </a: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disease Other    GN    AN   PKD </a:t>
            </a:r>
          </a:p>
          <a:p>
            <a:r>
              <a:rPr lang="en-US" sz="1800" b="1" dirty="0">
                <a:latin typeface="Courier New" panose="02070309020205020404" pitchFamily="49" charset="0"/>
                <a:cs typeface="Courier New" panose="02070309020205020404" pitchFamily="49" charset="0"/>
              </a:rPr>
              <a:t>           26    18    24     8</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21</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Descriptive statistics.</a:t>
            </a:r>
          </a:p>
        </p:txBody>
      </p:sp>
    </p:spTree>
    <p:extLst>
      <p:ext uri="{BB962C8B-B14F-4D97-AF65-F5344CB8AC3E}">
        <p14:creationId xmlns:p14="http://schemas.microsoft.com/office/powerpoint/2010/main" val="3160245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data set</a:t>
            </a:r>
          </a:p>
        </p:txBody>
      </p:sp>
      <p:sp>
        <p:nvSpPr>
          <p:cNvPr id="3" name="Text Placeholder 2"/>
          <p:cNvSpPr>
            <a:spLocks noGrp="1"/>
          </p:cNvSpPr>
          <p:nvPr>
            <p:ph type="body" idx="1"/>
          </p:nvPr>
        </p:nvSpPr>
        <p:spPr/>
        <p:txBody>
          <a:bodyPr/>
          <a:lstStyle/>
          <a:p>
            <a:r>
              <a:rPr lang="en-US" sz="1800" b="1" dirty="0">
                <a:latin typeface="Courier New" panose="02070309020205020404" pitchFamily="49" charset="0"/>
                <a:cs typeface="Courier New" panose="02070309020205020404" pitchFamily="49" charset="0"/>
              </a:rPr>
              <a:t>time   Min. 1st Qu.  Median    Mean 3rd Qu.    Max. </a:t>
            </a:r>
          </a:p>
          <a:p>
            <a:r>
              <a:rPr lang="en-US" sz="1800" b="1" dirty="0">
                <a:latin typeface="Courier New" panose="02070309020205020404" pitchFamily="49" charset="0"/>
                <a:cs typeface="Courier New" panose="02070309020205020404" pitchFamily="49" charset="0"/>
              </a:rPr>
              <a:t>        2.0    16.0    39.5   101.6   149.8   562.0</a:t>
            </a: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age    Min. 1st Qu.  Median    Mean 3rd Qu.    Max. </a:t>
            </a:r>
          </a:p>
          <a:p>
            <a:r>
              <a:rPr lang="en-US" sz="1800" b="1" dirty="0">
                <a:latin typeface="Courier New" panose="02070309020205020404" pitchFamily="49" charset="0"/>
                <a:cs typeface="Courier New" panose="02070309020205020404" pitchFamily="49" charset="0"/>
              </a:rPr>
              <a:t>       10.0    34.0    45.5    43.7    54.0    69.0</a:t>
            </a: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frail  Min. 1st Qu.  Median    Mean 3rd Qu.    Max. </a:t>
            </a:r>
          </a:p>
          <a:p>
            <a:r>
              <a:rPr lang="en-US" sz="1800" b="1" dirty="0">
                <a:latin typeface="Courier New" panose="02070309020205020404" pitchFamily="49" charset="0"/>
                <a:cs typeface="Courier New" panose="02070309020205020404" pitchFamily="49" charset="0"/>
              </a:rPr>
              <a:t>      0.200   0.600   1.100   1.184   1.500   3.000</a:t>
            </a: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Min. 1st Qu.  Median    Mean 3rd Qu.    Max. </a:t>
            </a:r>
          </a:p>
          <a:p>
            <a:r>
              <a:rPr lang="en-US" sz="1800" b="1" dirty="0">
                <a:latin typeface="Courier New" panose="02070309020205020404" pitchFamily="49" charset="0"/>
                <a:cs typeface="Courier New" panose="02070309020205020404" pitchFamily="49" charset="0"/>
              </a:rPr>
              <a:t>##   0.200   0.600   1.100   1.184   1.500   3.000</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22</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Descriptive statistics.</a:t>
            </a:r>
          </a:p>
        </p:txBody>
      </p:sp>
    </p:spTree>
    <p:extLst>
      <p:ext uri="{BB962C8B-B14F-4D97-AF65-F5344CB8AC3E}">
        <p14:creationId xmlns:p14="http://schemas.microsoft.com/office/powerpoint/2010/main" val="491449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data set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23</a:t>
            </a:fld>
            <a:endParaRPr lang="en-US"/>
          </a:p>
        </p:txBody>
      </p:sp>
      <p:pic>
        <p:nvPicPr>
          <p:cNvPr id="7" name="Picture 6">
            <a:extLst>
              <a:ext uri="{FF2B5EF4-FFF2-40B4-BE49-F238E27FC236}">
                <a16:creationId xmlns:a16="http://schemas.microsoft.com/office/drawing/2014/main" id="{EED32372-9D11-45DB-A5F2-17C50E19353C}"/>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3277170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24</a:t>
            </a:fld>
            <a:endParaRPr lang="en-US"/>
          </a:p>
        </p:txBody>
      </p:sp>
      <p:pic>
        <p:nvPicPr>
          <p:cNvPr id="6" name="Picture 5">
            <a:extLst>
              <a:ext uri="{FF2B5EF4-FFF2-40B4-BE49-F238E27FC236}">
                <a16:creationId xmlns:a16="http://schemas.microsoft.com/office/drawing/2014/main" id="{048FC336-F807-47B5-A9A5-8F25918606BD}"/>
              </a:ext>
            </a:extLst>
          </p:cNvPr>
          <p:cNvPicPr>
            <a:picLocks noChangeAspect="1"/>
          </p:cNvPicPr>
          <p:nvPr/>
        </p:nvPicPr>
        <p:blipFill>
          <a:blip r:embed="rId2"/>
          <a:stretch>
            <a:fillRect/>
          </a:stretch>
        </p:blipFill>
        <p:spPr>
          <a:xfrm>
            <a:off x="591047" y="1233762"/>
            <a:ext cx="7961905" cy="4390476"/>
          </a:xfrm>
          <a:prstGeom prst="rect">
            <a:avLst/>
          </a:prstGeom>
        </p:spPr>
      </p:pic>
    </p:spTree>
    <p:extLst>
      <p:ext uri="{BB962C8B-B14F-4D97-AF65-F5344CB8AC3E}">
        <p14:creationId xmlns:p14="http://schemas.microsoft.com/office/powerpoint/2010/main" val="2757786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Frailty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25</a:t>
            </a:fld>
            <a:endParaRPr lang="en-US"/>
          </a:p>
        </p:txBody>
      </p:sp>
      <p:pic>
        <p:nvPicPr>
          <p:cNvPr id="3" name="Picture 2">
            <a:extLst>
              <a:ext uri="{FF2B5EF4-FFF2-40B4-BE49-F238E27FC236}">
                <a16:creationId xmlns:a16="http://schemas.microsoft.com/office/drawing/2014/main" id="{3A873351-3D7B-407E-A68E-9E65D065D410}"/>
              </a:ext>
            </a:extLst>
          </p:cNvPr>
          <p:cNvPicPr>
            <a:picLocks noChangeAspect="1"/>
          </p:cNvPicPr>
          <p:nvPr/>
        </p:nvPicPr>
        <p:blipFill>
          <a:blip r:embed="rId2"/>
          <a:stretch>
            <a:fillRect/>
          </a:stretch>
        </p:blipFill>
        <p:spPr>
          <a:xfrm>
            <a:off x="533400" y="1216325"/>
            <a:ext cx="7790476" cy="2400000"/>
          </a:xfrm>
          <a:prstGeom prst="rect">
            <a:avLst/>
          </a:prstGeom>
        </p:spPr>
      </p:pic>
    </p:spTree>
    <p:extLst>
      <p:ext uri="{BB962C8B-B14F-4D97-AF65-F5344CB8AC3E}">
        <p14:creationId xmlns:p14="http://schemas.microsoft.com/office/powerpoint/2010/main" val="4197492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Frailty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26</a:t>
            </a:fld>
            <a:endParaRPr lang="en-US"/>
          </a:p>
        </p:txBody>
      </p:sp>
      <p:pic>
        <p:nvPicPr>
          <p:cNvPr id="6" name="Picture 5">
            <a:extLst>
              <a:ext uri="{FF2B5EF4-FFF2-40B4-BE49-F238E27FC236}">
                <a16:creationId xmlns:a16="http://schemas.microsoft.com/office/drawing/2014/main" id="{749593E7-EEBF-48F8-B42B-890513A0C7A3}"/>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46239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Frailty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27</a:t>
            </a:fld>
            <a:endParaRPr lang="en-US"/>
          </a:p>
        </p:txBody>
      </p:sp>
      <p:pic>
        <p:nvPicPr>
          <p:cNvPr id="7" name="Picture 6">
            <a:extLst>
              <a:ext uri="{FF2B5EF4-FFF2-40B4-BE49-F238E27FC236}">
                <a16:creationId xmlns:a16="http://schemas.microsoft.com/office/drawing/2014/main" id="{1A85DC29-6A53-4AEC-AFC5-1A6AB90BF7CC}"/>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062727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models for repeated events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28</a:t>
            </a:fld>
            <a:endParaRPr lang="en-US"/>
          </a:p>
        </p:txBody>
      </p:sp>
      <p:pic>
        <p:nvPicPr>
          <p:cNvPr id="3" name="Picture 2">
            <a:extLst>
              <a:ext uri="{FF2B5EF4-FFF2-40B4-BE49-F238E27FC236}">
                <a16:creationId xmlns:a16="http://schemas.microsoft.com/office/drawing/2014/main" id="{8C452CB5-A947-4568-8931-5A1B6B78E18C}"/>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2990982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pPr marL="457200" indent="-457200">
              <a:buFont typeface="+mj-lt"/>
              <a:buAutoNum type="arabicPeriod"/>
            </a:pPr>
            <a:endParaRPr lang="en-US" dirty="0">
              <a:latin typeface="+mj-lt"/>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29</a:t>
            </a:fld>
            <a:endParaRPr lang="en-US"/>
          </a:p>
        </p:txBody>
      </p:sp>
      <p:sp>
        <p:nvSpPr>
          <p:cNvPr id="6" name="Text Placeholder 5"/>
          <p:cNvSpPr>
            <a:spLocks noGrp="1"/>
          </p:cNvSpPr>
          <p:nvPr>
            <p:ph type="body" sz="quarter" idx="12"/>
          </p:nvPr>
        </p:nvSpPr>
        <p:spPr/>
        <p:txBody>
          <a:bodyPr/>
          <a:lstStyle/>
          <a:p>
            <a:r>
              <a:rPr lang="en-US" dirty="0"/>
              <a:t>What have you learned today?</a:t>
            </a:r>
          </a:p>
        </p:txBody>
      </p:sp>
    </p:spTree>
    <p:extLst>
      <p:ext uri="{BB962C8B-B14F-4D97-AF65-F5344CB8AC3E}">
        <p14:creationId xmlns:p14="http://schemas.microsoft.com/office/powerpoint/2010/main" val="1691035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censored data</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a:t>
            </a:fld>
            <a:endParaRPr lang="en-US"/>
          </a:p>
        </p:txBody>
      </p:sp>
      <p:pic>
        <p:nvPicPr>
          <p:cNvPr id="6" name="Picture 5">
            <a:extLst>
              <a:ext uri="{FF2B5EF4-FFF2-40B4-BE49-F238E27FC236}">
                <a16:creationId xmlns:a16="http://schemas.microsoft.com/office/drawing/2014/main" id="{26EF7899-826F-498A-BBC5-467CE2A94BBB}"/>
              </a:ext>
            </a:extLst>
          </p:cNvPr>
          <p:cNvPicPr>
            <a:picLocks noChangeAspect="1"/>
          </p:cNvPicPr>
          <p:nvPr/>
        </p:nvPicPr>
        <p:blipFill>
          <a:blip r:embed="rId2"/>
          <a:stretch>
            <a:fillRect/>
          </a:stretch>
        </p:blipFill>
        <p:spPr>
          <a:xfrm>
            <a:off x="457200" y="1219200"/>
            <a:ext cx="8114286" cy="2504762"/>
          </a:xfrm>
          <a:prstGeom prst="rect">
            <a:avLst/>
          </a:prstGeom>
        </p:spPr>
      </p:pic>
    </p:spTree>
    <p:extLst>
      <p:ext uri="{BB962C8B-B14F-4D97-AF65-F5344CB8AC3E}">
        <p14:creationId xmlns:p14="http://schemas.microsoft.com/office/powerpoint/2010/main" val="3060898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censored data</a:t>
            </a:r>
          </a:p>
        </p:txBody>
      </p:sp>
      <p:sp>
        <p:nvSpPr>
          <p:cNvPr id="3" name="Text Placeholder 2"/>
          <p:cNvSpPr>
            <a:spLocks noGrp="1"/>
          </p:cNvSpPr>
          <p:nvPr>
            <p:ph type="body" idx="1"/>
          </p:nvPr>
        </p:nvSpPr>
        <p:spPr/>
        <p:txBody>
          <a:bodyPr/>
          <a:lstStyle/>
          <a:p>
            <a:r>
              <a:rPr lang="en-US" sz="1800" dirty="0"/>
              <a:t>In most studies, patients are considered part of the risk set from time 0 to the time that they either die or are censored. But sometimes patients start contributing information about survival only from a certain point forward. This is left truncation.</a:t>
            </a:r>
          </a:p>
          <a:p>
            <a:endParaRPr lang="en-US" sz="1800" dirty="0"/>
          </a:p>
          <a:p>
            <a:r>
              <a:rPr lang="en-US" sz="1800" dirty="0"/>
              <a:t>Example: Patients who die in the hospital are excluded from your sample. A patient contributes to the risk set from the day of discharge onward. Setting the time of discharge to t=0 will mix patients with short and long lengths of stay.</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a:t>
            </a:fld>
            <a:endParaRPr lang="en-US"/>
          </a:p>
        </p:txBody>
      </p:sp>
      <p:sp>
        <p:nvSpPr>
          <p:cNvPr id="6" name="Text Placeholder 5"/>
          <p:cNvSpPr>
            <a:spLocks noGrp="1"/>
          </p:cNvSpPr>
          <p:nvPr>
            <p:ph type="body" sz="quarter" idx="12"/>
          </p:nvPr>
        </p:nvSpPr>
        <p:spPr/>
        <p:txBody>
          <a:bodyPr/>
          <a:lstStyle/>
          <a:p>
            <a:r>
              <a:rPr lang="en-US" dirty="0"/>
              <a:t>Left truncation</a:t>
            </a:r>
          </a:p>
        </p:txBody>
      </p:sp>
    </p:spTree>
    <p:extLst>
      <p:ext uri="{BB962C8B-B14F-4D97-AF65-F5344CB8AC3E}">
        <p14:creationId xmlns:p14="http://schemas.microsoft.com/office/powerpoint/2010/main" val="269207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censored data</a:t>
            </a:r>
          </a:p>
        </p:txBody>
      </p:sp>
      <p:sp>
        <p:nvSpPr>
          <p:cNvPr id="3" name="Text Placeholder 2"/>
          <p:cNvSpPr>
            <a:spLocks noGrp="1"/>
          </p:cNvSpPr>
          <p:nvPr>
            <p:ph type="body" idx="1"/>
          </p:nvPr>
        </p:nvSpPr>
        <p:spPr/>
        <p:txBody>
          <a:bodyPr/>
          <a:lstStyle/>
          <a:p>
            <a:r>
              <a:rPr lang="en-US" sz="1800" dirty="0"/>
              <a:t>Right censored. Event occurred sometime after last observed time.</a:t>
            </a:r>
          </a:p>
          <a:p>
            <a:endParaRPr lang="en-US" sz="1800" dirty="0"/>
          </a:p>
          <a:p>
            <a:r>
              <a:rPr lang="en-US" sz="1800" dirty="0"/>
              <a:t>Left censored. Event occurred sometime before the first observed time.</a:t>
            </a:r>
          </a:p>
          <a:p>
            <a:endParaRPr lang="en-US" sz="1800" dirty="0"/>
          </a:p>
          <a:p>
            <a:r>
              <a:rPr lang="en-US" sz="1800" dirty="0"/>
              <a:t>Left truncated. The patient does not contribute information about the risk of the event prior to the first observed time.</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a:t>
            </a:fld>
            <a:endParaRPr lang="en-US"/>
          </a:p>
        </p:txBody>
      </p:sp>
      <p:sp>
        <p:nvSpPr>
          <p:cNvPr id="6" name="Text Placeholder 5"/>
          <p:cNvSpPr>
            <a:spLocks noGrp="1"/>
          </p:cNvSpPr>
          <p:nvPr>
            <p:ph type="body" sz="quarter" idx="12"/>
          </p:nvPr>
        </p:nvSpPr>
        <p:spPr/>
        <p:txBody>
          <a:bodyPr/>
          <a:lstStyle/>
          <a:p>
            <a:r>
              <a:rPr lang="en-US" dirty="0"/>
              <a:t>Left censored and left truncated are opposites</a:t>
            </a:r>
          </a:p>
        </p:txBody>
      </p:sp>
    </p:spTree>
    <p:extLst>
      <p:ext uri="{BB962C8B-B14F-4D97-AF65-F5344CB8AC3E}">
        <p14:creationId xmlns:p14="http://schemas.microsoft.com/office/powerpoint/2010/main" val="145380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Psychiatric dataset</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sex age time  death age2</a:t>
            </a:r>
          </a:p>
          <a:p>
            <a:r>
              <a:rPr lang="en-US" sz="1800" dirty="0">
                <a:latin typeface="Courier New" panose="02070309020205020404" pitchFamily="49" charset="0"/>
                <a:cs typeface="Courier New" panose="02070309020205020404" pitchFamily="49" charset="0"/>
              </a:rPr>
              <a:t>1 female  51    1  death   52</a:t>
            </a:r>
          </a:p>
          <a:p>
            <a:r>
              <a:rPr lang="en-US" sz="1800" dirty="0">
                <a:latin typeface="Courier New" panose="02070309020205020404" pitchFamily="49" charset="0"/>
                <a:cs typeface="Courier New" panose="02070309020205020404" pitchFamily="49" charset="0"/>
              </a:rPr>
              <a:t>2 female  58    1  death   59</a:t>
            </a:r>
          </a:p>
          <a:p>
            <a:r>
              <a:rPr lang="en-US" sz="1800" dirty="0">
                <a:latin typeface="Courier New" panose="02070309020205020404" pitchFamily="49" charset="0"/>
                <a:cs typeface="Courier New" panose="02070309020205020404" pitchFamily="49" charset="0"/>
              </a:rPr>
              <a:t>3 female  55    2  death   57</a:t>
            </a:r>
          </a:p>
          <a:p>
            <a:r>
              <a:rPr lang="en-US" sz="1800" dirty="0">
                <a:latin typeface="Courier New" panose="02070309020205020404" pitchFamily="49" charset="0"/>
                <a:cs typeface="Courier New" panose="02070309020205020404" pitchFamily="49" charset="0"/>
              </a:rPr>
              <a:t>4 female  28   22  death   50</a:t>
            </a:r>
          </a:p>
          <a:p>
            <a:r>
              <a:rPr lang="en-US" sz="1800" dirty="0">
                <a:latin typeface="Courier New" panose="02070309020205020404" pitchFamily="49" charset="0"/>
                <a:cs typeface="Courier New" panose="02070309020205020404" pitchFamily="49" charset="0"/>
              </a:rPr>
              <a:t>5   male  21   30 censor   51</a:t>
            </a:r>
          </a:p>
          <a:p>
            <a:r>
              <a:rPr lang="en-US" sz="1800" dirty="0">
                <a:latin typeface="Courier New" panose="02070309020205020404" pitchFamily="49" charset="0"/>
                <a:cs typeface="Courier New" panose="02070309020205020404" pitchFamily="49" charset="0"/>
              </a:rPr>
              <a:t>6   male  19   28  death   47</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a:t>
            </a:fld>
            <a:endParaRPr lang="en-US"/>
          </a:p>
        </p:txBody>
      </p:sp>
      <p:sp>
        <p:nvSpPr>
          <p:cNvPr id="6" name="Text Placeholder 5"/>
          <p:cNvSpPr>
            <a:spLocks noGrp="1"/>
          </p:cNvSpPr>
          <p:nvPr>
            <p:ph type="body" sz="quarter" idx="12"/>
          </p:nvPr>
        </p:nvSpPr>
        <p:spPr/>
        <p:txBody>
          <a:bodyPr/>
          <a:lstStyle/>
          <a:p>
            <a:r>
              <a:rPr lang="en-US" sz="2000" dirty="0"/>
              <a:t>math.usu.edu/</a:t>
            </a:r>
            <a:r>
              <a:rPr lang="en-US" sz="2000" dirty="0" err="1"/>
              <a:t>jrstevens</a:t>
            </a:r>
            <a:r>
              <a:rPr lang="en-US" sz="2000" dirty="0"/>
              <a:t>/</a:t>
            </a:r>
            <a:r>
              <a:rPr lang="en-US" sz="2000" dirty="0" err="1"/>
              <a:t>biostat</a:t>
            </a:r>
            <a:r>
              <a:rPr lang="en-US" sz="2000" dirty="0"/>
              <a:t>/projects2013/pres_LeftTruncation.pdf</a:t>
            </a:r>
          </a:p>
        </p:txBody>
      </p:sp>
    </p:spTree>
    <p:extLst>
      <p:ext uri="{BB962C8B-B14F-4D97-AF65-F5344CB8AC3E}">
        <p14:creationId xmlns:p14="http://schemas.microsoft.com/office/powerpoint/2010/main" val="36276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Psychiatric dataset</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7</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a:t>
            </a:fld>
            <a:endParaRPr lang="en-US"/>
          </a:p>
        </p:txBody>
      </p:sp>
      <p:sp>
        <p:nvSpPr>
          <p:cNvPr id="6" name="Text Placeholder 5"/>
          <p:cNvSpPr>
            <a:spLocks noGrp="1"/>
          </p:cNvSpPr>
          <p:nvPr>
            <p:ph type="body" sz="quarter" idx="12"/>
          </p:nvPr>
        </p:nvSpPr>
        <p:spPr/>
        <p:txBody>
          <a:bodyPr/>
          <a:lstStyle/>
          <a:p>
            <a:r>
              <a:rPr lang="en-US" dirty="0"/>
              <a:t>Descriptive statistics</a:t>
            </a:r>
          </a:p>
        </p:txBody>
      </p:sp>
    </p:spTree>
    <p:extLst>
      <p:ext uri="{BB962C8B-B14F-4D97-AF65-F5344CB8AC3E}">
        <p14:creationId xmlns:p14="http://schemas.microsoft.com/office/powerpoint/2010/main" val="131666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Psychiatric dataset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a:t>
            </a:fld>
            <a:endParaRPr lang="en-US"/>
          </a:p>
        </p:txBody>
      </p:sp>
      <p:pic>
        <p:nvPicPr>
          <p:cNvPr id="7" name="Picture 6">
            <a:extLst>
              <a:ext uri="{FF2B5EF4-FFF2-40B4-BE49-F238E27FC236}">
                <a16:creationId xmlns:a16="http://schemas.microsoft.com/office/drawing/2014/main" id="{8346967D-0685-493F-8814-A4FBD70D9467}"/>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99947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Psychiatric dataset, patients at risk</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9</a:t>
            </a:fld>
            <a:endParaRPr lang="en-US"/>
          </a:p>
        </p:txBody>
      </p:sp>
      <p:pic>
        <p:nvPicPr>
          <p:cNvPr id="6" name="Picture 5">
            <a:extLst>
              <a:ext uri="{FF2B5EF4-FFF2-40B4-BE49-F238E27FC236}">
                <a16:creationId xmlns:a16="http://schemas.microsoft.com/office/drawing/2014/main" id="{4E026971-5865-4F92-AC27-D50DC756F0EE}"/>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374566686"/>
      </p:ext>
    </p:extLst>
  </p:cSld>
  <p:clrMapOvr>
    <a:masterClrMapping/>
  </p:clrMapOvr>
</p:sld>
</file>

<file path=ppt/theme/theme1.xml><?xml version="1.0" encoding="utf-8"?>
<a:theme xmlns:a="http://schemas.openxmlformats.org/drawingml/2006/main" name="4_Default Design">
  <a:themeElements>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fontScheme name="4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themeOverride>
</file>

<file path=docProps/app.xml><?xml version="1.0" encoding="utf-8"?>
<Properties xmlns="http://schemas.openxmlformats.org/officeDocument/2006/extended-properties" xmlns:vt="http://schemas.openxmlformats.org/officeDocument/2006/docPropsVTypes">
  <Template/>
  <TotalTime>37303</TotalTime>
  <Words>1514</Words>
  <Application>Microsoft Office PowerPoint</Application>
  <PresentationFormat>On-screen Show (4:3)</PresentationFormat>
  <Paragraphs>283</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Courier New</vt:lpstr>
      <vt:lpstr>4_Default Design</vt:lpstr>
      <vt:lpstr>  Frailty models</vt:lpstr>
      <vt:lpstr>Abstract</vt:lpstr>
      <vt:lpstr>Interval censored data</vt:lpstr>
      <vt:lpstr>Interval censored data</vt:lpstr>
      <vt:lpstr>Interval censored data</vt:lpstr>
      <vt:lpstr>Psychiatric dataset</vt:lpstr>
      <vt:lpstr>Psychiatric dataset</vt:lpstr>
      <vt:lpstr>Psychiatric dataset</vt:lpstr>
      <vt:lpstr>Psychiatric dataset, patients at risk</vt:lpstr>
      <vt:lpstr>Psychiatric dataset, survival curves</vt:lpstr>
      <vt:lpstr>Frailty/cluster models</vt:lpstr>
      <vt:lpstr>Ashkenazi data set</vt:lpstr>
      <vt:lpstr>Ashkenazi data set</vt:lpstr>
      <vt:lpstr>Rats data set</vt:lpstr>
      <vt:lpstr>Rats data set</vt:lpstr>
      <vt:lpstr>Diabetes data set</vt:lpstr>
      <vt:lpstr>Diabetes data set</vt:lpstr>
      <vt:lpstr>Kidney data set</vt:lpstr>
      <vt:lpstr>Kidney data set</vt:lpstr>
      <vt:lpstr>Kidney data set</vt:lpstr>
      <vt:lpstr>Kidney data set</vt:lpstr>
      <vt:lpstr>Kidney data set</vt:lpstr>
      <vt:lpstr>Kidney data set</vt:lpstr>
      <vt:lpstr>Cluster models</vt:lpstr>
      <vt:lpstr>Frailty models</vt:lpstr>
      <vt:lpstr>Frailty models</vt:lpstr>
      <vt:lpstr>Frailty models</vt:lpstr>
      <vt:lpstr>Three models for repeated events</vt:lpstr>
      <vt:lpstr>Conclusion</vt:lpstr>
    </vt:vector>
  </TitlesOfParts>
  <Company>The Analysis Factor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Repeated Measures Data</dc:title>
  <dc:creator>Karen Grace-Martin</dc:creator>
  <cp:lastModifiedBy>Stephen Simon</cp:lastModifiedBy>
  <cp:revision>421</cp:revision>
  <dcterms:created xsi:type="dcterms:W3CDTF">2011-03-02T17:54:20Z</dcterms:created>
  <dcterms:modified xsi:type="dcterms:W3CDTF">2018-06-11T14:39:25Z</dcterms:modified>
</cp:coreProperties>
</file>