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Interval</a:t>
            </a:r>
            <a:r>
              <a:rPr/>
              <a:t> </a:t>
            </a:r>
            <a:r>
              <a:rPr/>
              <a:t>censoring</a:t>
            </a:r>
            <a:r>
              <a:rPr/>
              <a:t> </a:t>
            </a:r>
            <a:r>
              <a:rPr/>
              <a:t>and</a:t>
            </a:r>
            <a:r>
              <a:rPr/>
              <a:t> </a:t>
            </a:r>
            <a:r>
              <a:rPr/>
              <a:t>frailty</a:t>
            </a:r>
            <a:r>
              <a:rPr/>
              <a:t> </a:t>
            </a:r>
            <a:r>
              <a:rPr/>
              <a:t>models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left</a:t>
            </a:r>
            <a:r>
              <a:rPr/>
              <a:t> </a:t>
            </a:r>
            <a:r>
              <a:rPr/>
              <a:t>censored</a:t>
            </a:r>
            <a:r>
              <a:rPr/>
              <a:t> </a:t>
            </a:r>
            <a:r>
              <a:rPr/>
              <a:t>data</a:t>
            </a:r>
            <a:r>
              <a:rPr/>
              <a:t> </a:t>
            </a:r>
            <a:r>
              <a:rPr/>
              <a:t>(1</a:t>
            </a:r>
            <a:r>
              <a:rPr/>
              <a:t> </a:t>
            </a:r>
            <a:r>
              <a:rPr/>
              <a:t>of</a:t>
            </a:r>
            <a:r>
              <a:rPr/>
              <a:t> </a:t>
            </a:r>
            <a:r>
              <a:rPr/>
              <a:t>4)</a:t>
            </a:r>
          </a:p>
        </p:txBody>
      </p:sp>
      <p:pic>
        <p:nvPicPr>
          <p:cNvPr descr="../images/left_censored_table1.png" id="0" name="Picture 1"/>
          <p:cNvPicPr>
            <a:picLocks noGrp="1" noChangeAspect="1"/>
          </p:cNvPicPr>
          <p:nvPr/>
        </p:nvPicPr>
        <p:blipFill>
          <a:blip r:embed="rId2"/>
          <a:stretch>
            <a:fillRect/>
          </a:stretch>
        </p:blipFill>
        <p:spPr bwMode="auto">
          <a:xfrm>
            <a:off x="2324100" y="1600200"/>
            <a:ext cx="4508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left</a:t>
            </a:r>
            <a:r>
              <a:rPr/>
              <a:t> </a:t>
            </a:r>
            <a:r>
              <a:rPr/>
              <a:t>censored</a:t>
            </a:r>
            <a:r>
              <a:rPr/>
              <a:t> </a:t>
            </a:r>
            <a:r>
              <a:rPr/>
              <a:t>data</a:t>
            </a:r>
            <a:r>
              <a:rPr/>
              <a:t> </a:t>
            </a:r>
            <a:r>
              <a:rPr/>
              <a:t>(2</a:t>
            </a:r>
            <a:r>
              <a:rPr/>
              <a:t> </a:t>
            </a:r>
            <a:r>
              <a:rPr/>
              <a:t>of</a:t>
            </a:r>
            <a:r>
              <a:rPr/>
              <a:t> </a:t>
            </a:r>
            <a:r>
              <a:rPr/>
              <a:t>4)</a:t>
            </a:r>
          </a:p>
        </p:txBody>
      </p:sp>
      <p:pic>
        <p:nvPicPr>
          <p:cNvPr descr="../images/left_censored_table2.png" id="0" name="Picture 1"/>
          <p:cNvPicPr>
            <a:picLocks noGrp="1" noChangeAspect="1"/>
          </p:cNvPicPr>
          <p:nvPr/>
        </p:nvPicPr>
        <p:blipFill>
          <a:blip r:embed="rId2"/>
          <a:stretch>
            <a:fillRect/>
          </a:stretch>
        </p:blipFill>
        <p:spPr bwMode="auto">
          <a:xfrm>
            <a:off x="457200" y="2667000"/>
            <a:ext cx="8229600" cy="2400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left</a:t>
            </a:r>
            <a:r>
              <a:rPr/>
              <a:t> </a:t>
            </a:r>
            <a:r>
              <a:rPr/>
              <a:t>censored</a:t>
            </a:r>
            <a:r>
              <a:rPr/>
              <a:t> </a:t>
            </a:r>
            <a:r>
              <a:rPr/>
              <a:t>data</a:t>
            </a:r>
            <a:r>
              <a:rPr/>
              <a:t> </a:t>
            </a:r>
            <a:r>
              <a:rPr/>
              <a:t>(3</a:t>
            </a:r>
            <a:r>
              <a:rPr/>
              <a:t> </a:t>
            </a:r>
            <a:r>
              <a:rPr/>
              <a:t>of</a:t>
            </a:r>
            <a:r>
              <a:rPr/>
              <a:t> </a:t>
            </a:r>
            <a:r>
              <a:rPr/>
              <a:t>4)</a:t>
            </a:r>
          </a:p>
        </p:txBody>
      </p:sp>
      <p:pic>
        <p:nvPicPr>
          <p:cNvPr descr="../images/left_censored_table3.png" id="0" name="Picture 1"/>
          <p:cNvPicPr>
            <a:picLocks noGrp="1" noChangeAspect="1"/>
          </p:cNvPicPr>
          <p:nvPr/>
        </p:nvPicPr>
        <p:blipFill>
          <a:blip r:embed="rId2"/>
          <a:stretch>
            <a:fillRect/>
          </a:stretch>
        </p:blipFill>
        <p:spPr bwMode="auto">
          <a:xfrm>
            <a:off x="1905000" y="1600200"/>
            <a:ext cx="53340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left</a:t>
            </a:r>
            <a:r>
              <a:rPr/>
              <a:t> </a:t>
            </a:r>
            <a:r>
              <a:rPr/>
              <a:t>censored</a:t>
            </a:r>
            <a:r>
              <a:rPr/>
              <a:t> </a:t>
            </a:r>
            <a:r>
              <a:rPr/>
              <a:t>data</a:t>
            </a:r>
            <a:r>
              <a:rPr/>
              <a:t> </a:t>
            </a:r>
            <a:r>
              <a:rPr/>
              <a:t>(4</a:t>
            </a:r>
            <a:r>
              <a:rPr/>
              <a:t> </a:t>
            </a:r>
            <a:r>
              <a:rPr/>
              <a:t>of</a:t>
            </a:r>
            <a:r>
              <a:rPr/>
              <a:t> </a:t>
            </a:r>
            <a:r>
              <a:rPr/>
              <a:t>4)</a:t>
            </a:r>
          </a:p>
        </p:txBody>
      </p:sp>
      <p:pic>
        <p:nvPicPr>
          <p:cNvPr descr="../images/left_censored_graph.png" id="0" name="Picture 1"/>
          <p:cNvPicPr>
            <a:picLocks noGrp="1" noChangeAspect="1"/>
          </p:cNvPicPr>
          <p:nvPr/>
        </p:nvPicPr>
        <p:blipFill>
          <a:blip r:embed="rId2"/>
          <a:stretch>
            <a:fillRect/>
          </a:stretch>
        </p:blipFill>
        <p:spPr bwMode="auto">
          <a:xfrm>
            <a:off x="1511300" y="1600200"/>
            <a:ext cx="61087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Exponential</a:t>
            </a:r>
            <a:r>
              <a:rPr/>
              <a:t> </a:t>
            </a:r>
            <a:r>
              <a:rPr/>
              <a:t>likelihood</a:t>
            </a:r>
            <a:r>
              <a:rPr/>
              <a:t> </a:t>
            </a:r>
            <a:r>
              <a:rPr/>
              <a:t>for</a:t>
            </a:r>
            <a:r>
              <a:rPr/>
              <a:t> </a:t>
            </a:r>
            <a:r>
              <a:rPr/>
              <a:t>interval</a:t>
            </a:r>
            <a:r>
              <a:rPr/>
              <a:t> </a:t>
            </a:r>
            <a:r>
              <a:rPr/>
              <a:t>censoring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L</m:t>
                    </m:r>
                    <m:r>
                      <m:t>(</m:t>
                    </m:r>
                    <m:r>
                      <m:t>λ</m:t>
                    </m:r>
                    <m:r>
                      <m:t>)</m:t>
                    </m:r>
                    <m:r>
                      <m:t>=</m:t>
                    </m:r>
                  </m:oMath>
                </a14:m>
              </a:p>
              <a:p>
                <a:pPr lvl="0" marL="0" indent="0">
                  <a:buNone/>
                </a:pPr>
                <a14:m>
                  <m:oMath xmlns:m="http://schemas.openxmlformats.org/officeDocument/2006/math">
                    <m:r>
                      <m:t>(</m:t>
                    </m:r>
                    <m:r>
                      <m:t>1</m:t>
                    </m:r>
                    <m:r>
                      <m:t>−</m:t>
                    </m:r>
                    <m:sSup>
                      <m:e>
                        <m:r>
                          <m:t>e</m:t>
                        </m:r>
                      </m:e>
                      <m:sup>
                        <m:r>
                          <m:t>−</m:t>
                        </m:r>
                        <m:r>
                          <m:t>6.12</m:t>
                        </m:r>
                        <m:r>
                          <m:t>λ</m:t>
                        </m:r>
                      </m:sup>
                    </m:sSup>
                    <m:sSup>
                      <m:e>
                        <m:r>
                          <m:t>)</m:t>
                        </m:r>
                      </m:e>
                      <m:sup>
                        <m:r>
                          <m:t>5</m:t>
                        </m:r>
                      </m:sup>
                    </m:sSup>
                  </m:oMath>
                </a14:m>
              </a:p>
              <a:p>
                <a:pPr lvl="0" marL="0" indent="0">
                  <a:buNone/>
                </a:pPr>
                <a14:m>
                  <m:oMath xmlns:m="http://schemas.openxmlformats.org/officeDocument/2006/math">
                    <m:r>
                      <m:t>(</m:t>
                    </m:r>
                    <m:sSup>
                      <m:e>
                        <m:r>
                          <m:t>e</m:t>
                        </m:r>
                      </m:e>
                      <m:sup>
                        <m:r>
                          <m:t>−</m:t>
                        </m:r>
                        <m:r>
                          <m:t>6.12</m:t>
                        </m:r>
                        <m:r>
                          <m:t>λ</m:t>
                        </m:r>
                      </m:sup>
                    </m:sSup>
                    <m:r>
                      <m:t>−</m:t>
                    </m:r>
                    <m:sSup>
                      <m:e>
                        <m:r>
                          <m:t>e</m:t>
                        </m:r>
                      </m:e>
                      <m:sup>
                        <m:r>
                          <m:t>−</m:t>
                        </m:r>
                        <m:r>
                          <m:t>19.92</m:t>
                        </m:r>
                        <m:r>
                          <m:t>λ</m:t>
                        </m:r>
                      </m:sup>
                    </m:sSup>
                    <m:sSup>
                      <m:e>
                        <m:r>
                          <m:t>)</m:t>
                        </m:r>
                      </m:e>
                      <m:sup>
                        <m:r>
                          <m:t>16</m:t>
                        </m:r>
                      </m:sup>
                    </m:sSup>
                  </m:oMath>
                </a14:m>
              </a:p>
              <a:p>
                <a:pPr lvl="0" marL="0" indent="0">
                  <a:buNone/>
                </a:pPr>
                <a14:m>
                  <m:oMath xmlns:m="http://schemas.openxmlformats.org/officeDocument/2006/math">
                    <m:r>
                      <m:t>(</m:t>
                    </m:r>
                    <m:sSup>
                      <m:e>
                        <m:r>
                          <m:t>e</m:t>
                        </m:r>
                      </m:e>
                      <m:sup>
                        <m:r>
                          <m:t>−</m:t>
                        </m:r>
                        <m:r>
                          <m:t>19.92</m:t>
                        </m:r>
                        <m:r>
                          <m:t>λ</m:t>
                        </m:r>
                      </m:sup>
                    </m:sSup>
                    <m:r>
                      <m:t>−</m:t>
                    </m:r>
                    <m:sSup>
                      <m:e>
                        <m:r>
                          <m:t>e</m:t>
                        </m:r>
                      </m:e>
                      <m:sup>
                        <m:r>
                          <m:t>−</m:t>
                        </m:r>
                        <m:r>
                          <m:t>29.64</m:t>
                        </m:r>
                        <m:r>
                          <m:t>λ</m:t>
                        </m:r>
                      </m:sup>
                    </m:sSup>
                    <m:sSup>
                      <m:e>
                        <m:r>
                          <m:t>)</m:t>
                        </m:r>
                      </m:e>
                      <m:sup>
                        <m:r>
                          <m:t>12</m:t>
                        </m:r>
                      </m:sup>
                    </m:sSup>
                  </m:oMath>
                </a14:m>
              </a:p>
              <a:p>
                <a:pPr lvl="0" marL="0" indent="0">
                  <a:buNone/>
                </a:pPr>
                <a14:m>
                  <m:oMath xmlns:m="http://schemas.openxmlformats.org/officeDocument/2006/math">
                    <m:r>
                      <m:t>(</m:t>
                    </m:r>
                    <m:sSup>
                      <m:e>
                        <m:r>
                          <m:t>e</m:t>
                        </m:r>
                      </m:e>
                      <m:sup>
                        <m:r>
                          <m:t>−</m:t>
                        </m:r>
                        <m:r>
                          <m:t>29.64</m:t>
                        </m:r>
                        <m:r>
                          <m:t>λ</m:t>
                        </m:r>
                      </m:sup>
                    </m:sSup>
                    <m:r>
                      <m:t>−</m:t>
                    </m:r>
                    <m:sSup>
                      <m:e>
                        <m:r>
                          <m:t>e</m:t>
                        </m:r>
                      </m:e>
                      <m:sup>
                        <m:r>
                          <m:t>−</m:t>
                        </m:r>
                        <m:r>
                          <m:t>35.40</m:t>
                        </m:r>
                        <m:r>
                          <m:t>λ</m:t>
                        </m:r>
                      </m:sup>
                    </m:sSup>
                    <m:sSup>
                      <m:e>
                        <m:r>
                          <m:t>)</m:t>
                        </m:r>
                      </m:e>
                      <m:sup>
                        <m:r>
                          <m:t>18</m:t>
                        </m:r>
                      </m:sup>
                    </m:sSup>
                  </m:oMath>
                </a14:m>
              </a:p>
              <a:p>
                <a:pPr lvl="0" marL="0" indent="0">
                  <a:buNone/>
                </a:pPr>
                <a14:m>
                  <m:oMath xmlns:m="http://schemas.openxmlformats.org/officeDocument/2006/math">
                    <m:r>
                      <m:t>.</m:t>
                    </m:r>
                    <m:r>
                      <m:t>.</m:t>
                    </m:r>
                    <m:r>
                      <m:t>.</m:t>
                    </m:r>
                  </m:oMath>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interval</a:t>
            </a:r>
            <a:r>
              <a:rPr/>
              <a:t> </a:t>
            </a:r>
            <a:r>
              <a:rPr/>
              <a:t>censored</a:t>
            </a:r>
            <a:r>
              <a:rPr/>
              <a:t> </a:t>
            </a:r>
            <a:r>
              <a:rPr/>
              <a:t>data</a:t>
            </a:r>
            <a:r>
              <a:rPr/>
              <a:t> </a:t>
            </a:r>
            <a:r>
              <a:rPr/>
              <a:t>(1</a:t>
            </a:r>
            <a:r>
              <a:rPr/>
              <a:t> </a:t>
            </a:r>
            <a:r>
              <a:rPr/>
              <a:t>of</a:t>
            </a:r>
            <a:r>
              <a:rPr/>
              <a:t> </a:t>
            </a:r>
            <a:r>
              <a:rPr/>
              <a:t>4)</a:t>
            </a:r>
          </a:p>
        </p:txBody>
      </p:sp>
      <p:pic>
        <p:nvPicPr>
          <p:cNvPr descr="../images/interval_censored_table1.png" id="0" name="Picture 1"/>
          <p:cNvPicPr>
            <a:picLocks noGrp="1" noChangeAspect="1"/>
          </p:cNvPicPr>
          <p:nvPr/>
        </p:nvPicPr>
        <p:blipFill>
          <a:blip r:embed="rId2"/>
          <a:stretch>
            <a:fillRect/>
          </a:stretch>
        </p:blipFill>
        <p:spPr bwMode="auto">
          <a:xfrm>
            <a:off x="2286000" y="1600200"/>
            <a:ext cx="45593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interval</a:t>
            </a:r>
            <a:r>
              <a:rPr/>
              <a:t> </a:t>
            </a:r>
            <a:r>
              <a:rPr/>
              <a:t>censored</a:t>
            </a:r>
            <a:r>
              <a:rPr/>
              <a:t> </a:t>
            </a:r>
            <a:r>
              <a:rPr/>
              <a:t>data</a:t>
            </a:r>
            <a:r>
              <a:rPr/>
              <a:t> </a:t>
            </a:r>
            <a:r>
              <a:rPr/>
              <a:t>(2</a:t>
            </a:r>
            <a:r>
              <a:rPr/>
              <a:t> </a:t>
            </a:r>
            <a:r>
              <a:rPr/>
              <a:t>of</a:t>
            </a:r>
            <a:r>
              <a:rPr/>
              <a:t> </a:t>
            </a:r>
            <a:r>
              <a:rPr/>
              <a:t>4)</a:t>
            </a:r>
          </a:p>
        </p:txBody>
      </p:sp>
      <p:pic>
        <p:nvPicPr>
          <p:cNvPr descr="../images/interval_censored_table2.png" id="0" name="Picture 1"/>
          <p:cNvPicPr>
            <a:picLocks noGrp="1" noChangeAspect="1"/>
          </p:cNvPicPr>
          <p:nvPr/>
        </p:nvPicPr>
        <p:blipFill>
          <a:blip r:embed="rId2"/>
          <a:stretch>
            <a:fillRect/>
          </a:stretch>
        </p:blipFill>
        <p:spPr bwMode="auto">
          <a:xfrm>
            <a:off x="457200" y="2705100"/>
            <a:ext cx="8229600" cy="2311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interval</a:t>
            </a:r>
            <a:r>
              <a:rPr/>
              <a:t> </a:t>
            </a:r>
            <a:r>
              <a:rPr/>
              <a:t>censored</a:t>
            </a:r>
            <a:r>
              <a:rPr/>
              <a:t> </a:t>
            </a:r>
            <a:r>
              <a:rPr/>
              <a:t>data</a:t>
            </a:r>
            <a:r>
              <a:rPr/>
              <a:t> </a:t>
            </a:r>
            <a:r>
              <a:rPr/>
              <a:t>(3</a:t>
            </a:r>
            <a:r>
              <a:rPr/>
              <a:t> </a:t>
            </a:r>
            <a:r>
              <a:rPr/>
              <a:t>of</a:t>
            </a:r>
            <a:r>
              <a:rPr/>
              <a:t> </a:t>
            </a:r>
            <a:r>
              <a:rPr/>
              <a:t>4)</a:t>
            </a:r>
          </a:p>
        </p:txBody>
      </p:sp>
      <p:pic>
        <p:nvPicPr>
          <p:cNvPr descr="../images/interval_censored_table3.png" id="0" name="Picture 1"/>
          <p:cNvPicPr>
            <a:picLocks noGrp="1" noChangeAspect="1"/>
          </p:cNvPicPr>
          <p:nvPr/>
        </p:nvPicPr>
        <p:blipFill>
          <a:blip r:embed="rId2"/>
          <a:stretch>
            <a:fillRect/>
          </a:stretch>
        </p:blipFill>
        <p:spPr bwMode="auto">
          <a:xfrm>
            <a:off x="1155700" y="1600200"/>
            <a:ext cx="68326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results</a:t>
            </a:r>
            <a:r>
              <a:rPr/>
              <a:t> </a:t>
            </a:r>
            <a:r>
              <a:rPr/>
              <a:t>for</a:t>
            </a:r>
            <a:r>
              <a:rPr/>
              <a:t> </a:t>
            </a:r>
            <a:r>
              <a:rPr/>
              <a:t>interval</a:t>
            </a:r>
            <a:r>
              <a:rPr/>
              <a:t> </a:t>
            </a:r>
            <a:r>
              <a:rPr/>
              <a:t>censored</a:t>
            </a:r>
            <a:r>
              <a:rPr/>
              <a:t> </a:t>
            </a:r>
            <a:r>
              <a:rPr/>
              <a:t>data</a:t>
            </a:r>
            <a:r>
              <a:rPr/>
              <a:t> </a:t>
            </a:r>
            <a:r>
              <a:rPr/>
              <a:t>(4</a:t>
            </a:r>
            <a:r>
              <a:rPr/>
              <a:t> </a:t>
            </a:r>
            <a:r>
              <a:rPr/>
              <a:t>of</a:t>
            </a:r>
            <a:r>
              <a:rPr/>
              <a:t> </a:t>
            </a:r>
            <a:r>
              <a:rPr/>
              <a:t>4)</a:t>
            </a:r>
          </a:p>
        </p:txBody>
      </p:sp>
      <p:pic>
        <p:nvPicPr>
          <p:cNvPr descr="../images/interval_censored_graph.png" id="0" name="Picture 1"/>
          <p:cNvPicPr>
            <a:picLocks noGrp="1" noChangeAspect="1"/>
          </p:cNvPicPr>
          <p:nvPr/>
        </p:nvPicPr>
        <p:blipFill>
          <a:blip r:embed="rId2"/>
          <a:stretch>
            <a:fillRect/>
          </a:stretch>
        </p:blipFill>
        <p:spPr bwMode="auto">
          <a:xfrm>
            <a:off x="1511300" y="1600200"/>
            <a:ext cx="61087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Left</a:t>
            </a:r>
            <a:r>
              <a:rPr/>
              <a:t> </a:t>
            </a:r>
            <a:r>
              <a:rPr/>
              <a:t>truncation</a:t>
            </a:r>
          </a:p>
        </p:txBody>
      </p:sp>
      <p:sp>
        <p:nvSpPr>
          <p:cNvPr id="3" name="Content Placeholder 2"/>
          <p:cNvSpPr>
            <a:spLocks noGrp="1"/>
          </p:cNvSpPr>
          <p:nvPr>
            <p:ph idx="1"/>
          </p:nvPr>
        </p:nvSpPr>
        <p:spPr/>
        <p:txBody>
          <a:bodyPr/>
          <a:lstStyle/>
          <a:p>
            <a:pPr lvl="0" marL="0" indent="0">
              <a:buNone/>
            </a:pPr>
            <a:r>
              <a:rPr/>
              <a:t>In most studies, patients are considered part of the risk set from time 0 to the time that they either die or are censored. But sometimes patients start contributing information about survival only from a certain point forward. This is left truncation.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Two alternatives to right censoring are left censoring (you only know that the event occurred before a particular time) and interval censoring (you only know that the event occured sometime in a particular time interval). You will see examples of both types of censoring as well as left truncation.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Mortality</a:t>
            </a:r>
            <a:r>
              <a:rPr/>
              <a:t> </a:t>
            </a:r>
            <a:r>
              <a:rPr/>
              <a:t>in</a:t>
            </a:r>
            <a:r>
              <a:rPr/>
              <a:t> </a:t>
            </a:r>
            <a:r>
              <a:rPr/>
              <a:t>an</a:t>
            </a:r>
            <a:r>
              <a:rPr/>
              <a:t> </a:t>
            </a:r>
            <a:r>
              <a:rPr/>
              <a:t>inpatient</a:t>
            </a:r>
            <a:r>
              <a:rPr/>
              <a:t> </a:t>
            </a:r>
            <a:r>
              <a:rPr/>
              <a:t>psych</a:t>
            </a:r>
            <a:r>
              <a:rPr/>
              <a:t> </a:t>
            </a:r>
            <a:r>
              <a:rPr/>
              <a:t>unit</a:t>
            </a:r>
          </a:p>
        </p:txBody>
      </p:sp>
      <p:sp>
        <p:nvSpPr>
          <p:cNvPr id="3" name="Content Placeholder 2"/>
          <p:cNvSpPr>
            <a:spLocks noGrp="1"/>
          </p:cNvSpPr>
          <p:nvPr>
            <p:ph idx="1"/>
          </p:nvPr>
        </p:nvSpPr>
        <p:spPr/>
        <p:txBody>
          <a:bodyPr/>
          <a:lstStyle/>
          <a:p>
            <a:pPr lvl="0" marL="1270000" indent="0">
              <a:buNone/>
            </a:pPr>
            <a:r>
              <a:rPr sz="1800">
                <a:latin typeface="Courier"/>
              </a:rPr>
              <a:t>##   sex age time death
## 1   2  51    1     1
## 2   2  58    1     1
## 3   2  55    2     1
## 4   2  28   22     1
## 5   1  21   30     0
## 6   1  19   28     1</a:t>
            </a:r>
          </a:p>
          <a:p>
            <a:pPr lvl="0" marL="0" indent="0">
              <a:buNone/>
            </a:pPr>
            <a:r>
              <a:rPr/>
              <a:t>math.usu.edu/jrstevens/biostat/projects2013/pres_LeftTruncation.pdf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of</a:t>
            </a:r>
            <a:r>
              <a:rPr/>
              <a:t> </a:t>
            </a:r>
            <a:r>
              <a:rPr/>
              <a:t>entry/exit</a:t>
            </a:r>
            <a:r>
              <a:rPr/>
              <a:t> </a:t>
            </a:r>
            <a:r>
              <a:rPr/>
              <a:t>for</a:t>
            </a:r>
            <a:r>
              <a:rPr/>
              <a:t> </a:t>
            </a:r>
            <a:r>
              <a:rPr/>
              <a:t>each</a:t>
            </a:r>
            <a:r>
              <a:rPr/>
              <a:t> </a:t>
            </a:r>
            <a:r>
              <a:rPr/>
              <a:t>patient</a:t>
            </a:r>
          </a:p>
        </p:txBody>
      </p:sp>
      <p:pic>
        <p:nvPicPr>
          <p:cNvPr descr="class7_files/figure-pptx/plot-psych-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Changes</a:t>
            </a:r>
            <a:r>
              <a:rPr/>
              <a:t> </a:t>
            </a:r>
            <a:r>
              <a:rPr/>
              <a:t>in</a:t>
            </a:r>
            <a:r>
              <a:rPr/>
              <a:t> </a:t>
            </a:r>
            <a:r>
              <a:rPr/>
              <a:t>number</a:t>
            </a:r>
            <a:r>
              <a:rPr/>
              <a:t> </a:t>
            </a:r>
            <a:r>
              <a:rPr/>
              <a:t>at</a:t>
            </a:r>
            <a:r>
              <a:rPr/>
              <a:t> </a:t>
            </a:r>
            <a:r>
              <a:rPr/>
              <a:t>risk</a:t>
            </a:r>
          </a:p>
        </p:txBody>
      </p:sp>
      <p:pic>
        <p:nvPicPr>
          <p:cNvPr descr="class7_files/figure-pptx/n_atrisk-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Kaplan-Meier</a:t>
            </a:r>
            <a:r>
              <a:rPr/>
              <a:t> </a:t>
            </a:r>
            <a:r>
              <a:rPr/>
              <a:t>survival</a:t>
            </a:r>
            <a:r>
              <a:rPr/>
              <a:t> </a:t>
            </a:r>
            <a:r>
              <a:rPr/>
              <a:t>estimates</a:t>
            </a:r>
          </a:p>
        </p:txBody>
      </p:sp>
      <p:pic>
        <p:nvPicPr>
          <p:cNvPr descr="class7_files/figure-pptx/km-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Sandwich</a:t>
            </a:r>
            <a:r>
              <a:rPr/>
              <a:t> </a:t>
            </a:r>
            <a:r>
              <a:rPr/>
              <a:t>estimate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can account for cluster effects by modifying the variance-covariance of the coefficients. For the normal model without frailty effects, the information matrix is</a:t>
                </a:r>
              </a:p>
              <a:p>
                <a:pPr lvl="0" marL="0" indent="0">
                  <a:buNone/>
                </a:pPr>
                <a14:m>
                  <m:oMath xmlns:m="http://schemas.openxmlformats.org/officeDocument/2006/math">
                    <m:r>
                      <m:t>I</m:t>
                    </m:r>
                    <m:r>
                      <m:t>(</m:t>
                    </m:r>
                    <m:r>
                      <m:t>β</m:t>
                    </m:r>
                    <m:r>
                      <m:t>)</m:t>
                    </m:r>
                    <m:r>
                      <m:t>=</m:t>
                    </m:r>
                    <m:f>
                      <m:fPr>
                        <m:type m:val="bar"/>
                      </m:fPr>
                      <m:num>
                        <m:sSup>
                          <m:e>
                            <m:r>
                              <m:t>∂</m:t>
                            </m:r>
                          </m:e>
                          <m:sup>
                            <m:r>
                              <m:t>2</m:t>
                            </m:r>
                          </m:sup>
                        </m:sSup>
                        <m:sSub>
                          <m:e>
                            <m:r>
                              <m:t>L</m:t>
                            </m:r>
                          </m:e>
                          <m:sub>
                            <m:r>
                              <m:t>p</m:t>
                            </m:r>
                          </m:sub>
                        </m:sSub>
                      </m:num>
                      <m:den>
                        <m:r>
                          <m:t>(</m:t>
                        </m:r>
                        <m:r>
                          <m:t>∂</m:t>
                        </m:r>
                        <m:r>
                          <m:t>β</m:t>
                        </m:r>
                        <m:sSup>
                          <m:e>
                            <m:r>
                              <m:t>)</m:t>
                            </m:r>
                          </m:e>
                          <m:sup>
                            <m:r>
                              <m:t>2</m:t>
                            </m:r>
                          </m:sup>
                        </m:sSup>
                      </m:den>
                    </m:f>
                  </m:oMath>
                </a14:m>
              </a:p>
              <a:p>
                <a:pPr lvl="0" marL="0" indent="0">
                  <a:buNone/>
                </a:pPr>
                <a:r>
                  <a:rPr/>
                  <a:t>and the estimated variance covariance matrix, </a:t>
                </a:r>
                <a14:m>
                  <m:oMath xmlns:m="http://schemas.openxmlformats.org/officeDocument/2006/math">
                    <m:groupChr>
                      <m:groupChrPr>
                        <m:chr m:val="̂"/>
                        <m:pos m:val="top"/>
                        <m:vertJc m:val="bot"/>
                      </m:groupChrPr>
                      <m:e>
                        <m:r>
                          <m:t>V</m:t>
                        </m:r>
                      </m:e>
                    </m:groupChr>
                  </m:oMath>
                </a14:m>
                <a:r>
                  <a:rPr/>
                  <a:t>, is</a:t>
                </a:r>
              </a:p>
              <a:p>
                <a:pPr lvl="0" marL="0" indent="0">
                  <a:buNone/>
                </a:pPr>
                <a14:m>
                  <m:oMath xmlns:m="http://schemas.openxmlformats.org/officeDocument/2006/math">
                    <m:groupChr>
                      <m:groupChrPr>
                        <m:chr m:val="̂"/>
                        <m:pos m:val="top"/>
                        <m:vertJc m:val="bot"/>
                      </m:groupChrPr>
                      <m:e>
                        <m:r>
                          <m:t>V</m:t>
                        </m:r>
                      </m:e>
                    </m:groupChr>
                    <m:r>
                      <m:t>=</m:t>
                    </m:r>
                    <m:r>
                      <m:t>I</m:t>
                    </m:r>
                    <m:r>
                      <m:t>(</m:t>
                    </m:r>
                    <m:groupChr>
                      <m:groupChrPr>
                        <m:chr m:val="̂"/>
                        <m:pos m:val="top"/>
                        <m:vertJc m:val="bot"/>
                      </m:groupChrPr>
                      <m:e>
                        <m:r>
                          <m:t>β</m:t>
                        </m:r>
                      </m:e>
                    </m:groupChr>
                    <m:sSup>
                      <m:e>
                        <m:r>
                          <m:t>)</m:t>
                        </m:r>
                      </m:e>
                      <m:sup>
                        <m:r>
                          <m:t>−</m:t>
                        </m:r>
                        <m:r>
                          <m:t>1</m:t>
                        </m:r>
                      </m:sup>
                    </m:sSup>
                  </m:oMath>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Sandwich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robust sandwich estimator (similar to the sandwich estimator in Generalized Estimating Equations) is</a:t>
                </a:r>
              </a:p>
              <a:p>
                <a:pPr lvl="0" marL="0" indent="0">
                  <a:buNone/>
                </a:pPr>
                <a14:m>
                  <m:oMath xmlns:m="http://schemas.openxmlformats.org/officeDocument/2006/math">
                    <m:groupChr>
                      <m:groupChrPr>
                        <m:chr m:val="̂"/>
                        <m:pos m:val="top"/>
                        <m:vertJc m:val="bot"/>
                      </m:groupChrPr>
                      <m:e>
                        <m:r>
                          <m:t>R</m:t>
                        </m:r>
                      </m:e>
                    </m:groupChr>
                    <m:r>
                      <m:t>=</m:t>
                    </m:r>
                    <m:groupChr>
                      <m:groupChrPr>
                        <m:chr m:val="̂"/>
                        <m:pos m:val="top"/>
                        <m:vertJc m:val="bot"/>
                      </m:groupChrPr>
                      <m:e>
                        <m:r>
                          <m:t>V</m:t>
                        </m:r>
                      </m:e>
                    </m:groupChr>
                    <m:r>
                      <m:t>(</m:t>
                    </m:r>
                    <m:groupChr>
                      <m:groupChrPr>
                        <m:chr m:val="̂"/>
                        <m:pos m:val="top"/>
                        <m:vertJc m:val="bot"/>
                      </m:groupChrPr>
                      <m:e>
                        <m:r>
                          <m:t>L</m:t>
                        </m:r>
                      </m:e>
                    </m:groupChr>
                    <m:r>
                      <m:t>′</m:t>
                    </m:r>
                    <m:groupChr>
                      <m:groupChrPr>
                        <m:chr m:val="̂"/>
                        <m:pos m:val="top"/>
                        <m:vertJc m:val="bot"/>
                      </m:groupChrPr>
                      <m:e>
                        <m:r>
                          <m:t>L</m:t>
                        </m:r>
                      </m:e>
                    </m:groupChr>
                    <m:r>
                      <m:t>)</m:t>
                    </m:r>
                    <m:groupChr>
                      <m:groupChrPr>
                        <m:chr m:val="̂"/>
                        <m:pos m:val="top"/>
                        <m:vertJc m:val="bot"/>
                      </m:groupChrPr>
                      <m:e>
                        <m:r>
                          <m:t>V</m:t>
                        </m:r>
                      </m:e>
                    </m:groupChr>
                  </m:oMath>
                </a14:m>
              </a:p>
              <a:p>
                <a:pPr lvl="0" marL="0" indent="0">
                  <a:buNone/>
                </a:pPr>
                <a:r>
                  <a:rPr/>
                  <a:t>where </a:t>
                </a:r>
                <a14:m>
                  <m:oMath xmlns:m="http://schemas.openxmlformats.org/officeDocument/2006/math">
                    <m:groupChr>
                      <m:groupChrPr>
                        <m:chr m:val="̂"/>
                        <m:pos m:val="top"/>
                        <m:vertJc m:val="bot"/>
                      </m:groupChrPr>
                      <m:e>
                        <m:r>
                          <m:t>L</m:t>
                        </m:r>
                      </m:e>
                    </m:groupChr>
                  </m:oMath>
                </a14:m>
                <a:r>
                  <a:rPr/>
                  <a:t> is the vector of Schoenfeld residuals. The middle of this sandwich, the </a:t>
                </a:r>
                <a14:m>
                  <m:oMath xmlns:m="http://schemas.openxmlformats.org/officeDocument/2006/math">
                    <m:groupChr>
                      <m:groupChrPr>
                        <m:chr m:val="̂"/>
                        <m:pos m:val="top"/>
                        <m:vertJc m:val="bot"/>
                      </m:groupChrPr>
                      <m:e>
                        <m:r>
                          <m:t>L</m:t>
                        </m:r>
                      </m:e>
                    </m:groupChr>
                    <m:r>
                      <m:t>′</m:t>
                    </m:r>
                    <m:groupChr>
                      <m:groupChrPr>
                        <m:chr m:val="̂"/>
                        <m:pos m:val="top"/>
                        <m:vertJc m:val="bot"/>
                      </m:groupChrPr>
                      <m:e>
                        <m:r>
                          <m:t>L</m:t>
                        </m:r>
                      </m:e>
                    </m:groupChr>
                  </m:oMath>
                </a14:m>
                <a:r>
                  <a:rPr/>
                  <a:t>, adjusts the variance covariance matrix to account for the correlation within clusters.</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Frailty</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Recall that the proportional hazards model assumes that the hazard function of a given patient,</a:t>
                </a:r>
              </a:p>
              <a:p>
                <a:pPr lvl="0" marL="0" indent="0">
                  <a:buNone/>
                </a:pPr>
                <a14:m>
                  <m:oMath xmlns:m="http://schemas.openxmlformats.org/officeDocument/2006/math">
                    <m:r>
                      <m:t>h</m:t>
                    </m:r>
                    <m:r>
                      <m:t>(</m:t>
                    </m:r>
                    <m:r>
                      <m:t>t</m:t>
                    </m:r>
                    <m:r>
                      <m:t>,</m:t>
                    </m:r>
                    <m:r>
                      <m:t>X</m:t>
                    </m:r>
                    <m:r>
                      <m:t>,</m:t>
                    </m:r>
                    <m:r>
                      <m:t>β</m:t>
                    </m:r>
                    <m:r>
                      <m:t>)</m:t>
                    </m:r>
                    <m:r>
                      <m:t>=</m:t>
                    </m:r>
                    <m:sSub>
                      <m:e>
                        <m:r>
                          <m:t>h</m:t>
                        </m:r>
                      </m:e>
                      <m:sub>
                        <m:r>
                          <m:t>0</m:t>
                        </m:r>
                      </m:sub>
                    </m:sSub>
                    <m:r>
                      <m:t>(</m:t>
                    </m:r>
                    <m:r>
                      <m:t>t</m:t>
                    </m:r>
                    <m:r>
                      <m:t>)</m:t>
                    </m:r>
                    <m:sSup>
                      <m:e>
                        <m:r>
                          <m:t>e</m:t>
                        </m:r>
                      </m:e>
                      <m:sup>
                        <m:r>
                          <m:t>X</m:t>
                        </m:r>
                        <m:r>
                          <m:t>β</m:t>
                        </m:r>
                      </m:sup>
                    </m:sSup>
                  </m:oMath>
                </a14:m>
              </a:p>
              <a:p>
                <a:pPr lvl="0" marL="0" indent="0">
                  <a:buNone/>
                </a:pPr>
                <a:r>
                  <a:rPr/>
                  <a:t>The frailty model multiplies all the hazards within a family f by a frailty term </a:t>
                </a:r>
                <a14:m>
                  <m:oMath xmlns:m="http://schemas.openxmlformats.org/officeDocument/2006/math">
                    <m:sSub>
                      <m:e>
                        <m:r>
                          <m:t>z</m:t>
                        </m:r>
                      </m:e>
                      <m:sub>
                        <m:r>
                          <m:t>f</m:t>
                        </m:r>
                      </m:sub>
                    </m:sSub>
                  </m:oMath>
                </a14:m>
                <a:r>
                  <a:rPr/>
                  <a:t>.</a:t>
                </a:r>
              </a:p>
              <a:p>
                <a:pPr lvl="0" marL="0" indent="0">
                  <a:buNone/>
                </a:pPr>
                <a14:m>
                  <m:oMath xmlns:m="http://schemas.openxmlformats.org/officeDocument/2006/math">
                    <m:r>
                      <m:t>h</m:t>
                    </m:r>
                    <m:r>
                      <m:t>(</m:t>
                    </m:r>
                    <m:r>
                      <m:t>t</m:t>
                    </m:r>
                    <m:r>
                      <m:t>,</m:t>
                    </m:r>
                    <m:r>
                      <m:t>X</m:t>
                    </m:r>
                    <m:r>
                      <m:t>,</m:t>
                    </m:r>
                    <m:r>
                      <m:t>β</m:t>
                    </m:r>
                    <m:r>
                      <m:t>)</m:t>
                    </m:r>
                    <m:r>
                      <m:t>=</m:t>
                    </m:r>
                    <m:sSub>
                      <m:e>
                        <m:r>
                          <m:t>z</m:t>
                        </m:r>
                      </m:e>
                      <m:sub>
                        <m:r>
                          <m:t>f</m:t>
                        </m:r>
                      </m:sub>
                    </m:sSub>
                    <m:sSub>
                      <m:e>
                        <m:r>
                          <m:t>h</m:t>
                        </m:r>
                      </m:e>
                      <m:sub>
                        <m:r>
                          <m:t>0</m:t>
                        </m:r>
                      </m:sub>
                    </m:sSub>
                    <m:r>
                      <m:t>(</m:t>
                    </m:r>
                    <m:r>
                      <m:t>t</m:t>
                    </m:r>
                    <m:r>
                      <m:t>)</m:t>
                    </m:r>
                    <m:sSup>
                      <m:e>
                        <m:r>
                          <m:t>e</m:t>
                        </m:r>
                      </m:e>
                      <m:sup>
                        <m:r>
                          <m:t>X</m:t>
                        </m:r>
                        <m:r>
                          <m:t>β</m:t>
                        </m:r>
                      </m:sup>
                    </m:sSup>
                  </m:oMath>
                </a14:m>
              </a:p>
              <a:p>
                <a:pPr lvl="0" marL="0" indent="0">
                  <a:buNone/>
                </a:pPr>
                <a:r>
                  <a:rPr/>
                  <a:t>Typically, </a:t>
                </a:r>
                <a14:m>
                  <m:oMath xmlns:m="http://schemas.openxmlformats.org/officeDocument/2006/math">
                    <m:sSub>
                      <m:e>
                        <m:r>
                          <m:t>z</m:t>
                        </m:r>
                      </m:e>
                      <m:sub>
                        <m:r>
                          <m:t>f</m:t>
                        </m:r>
                      </m:sub>
                    </m:sSub>
                  </m:oMath>
                </a14:m>
                <a:r>
                  <a:rPr/>
                  <a:t> is given a gamma distribution with a mean of 1 and a variance of </a:t>
                </a:r>
                <a14:m>
                  <m:oMath xmlns:m="http://schemas.openxmlformats.org/officeDocument/2006/math">
                    <m:f>
                      <m:fPr>
                        <m:type m:val="bar"/>
                      </m:fPr>
                      <m:num>
                        <m:r>
                          <m:t>1</m:t>
                        </m:r>
                      </m:num>
                      <m:den>
                        <m:r>
                          <m:t>α</m:t>
                        </m:r>
                      </m:den>
                    </m:f>
                  </m:oMath>
                </a14:m>
                <a:r>
                  <a:rPr/>
                  <a:t>.</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Gamma</a:t>
            </a:r>
            <a:r>
              <a:rPr/>
              <a:t> </a:t>
            </a:r>
            <a:r>
              <a:rPr/>
              <a:t>distribution,</a:t>
            </a:r>
            <a:r>
              <a:rPr/>
              <a:t> </a:t>
            </a:r>
            <a:r>
              <a:rPr/>
              <a:t>alpha=50</a:t>
            </a:r>
          </a:p>
        </p:txBody>
      </p:sp>
      <p:pic>
        <p:nvPicPr>
          <p:cNvPr descr="class7_files/figure-pptx/graph-gamma-50-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Gamma</a:t>
            </a:r>
            <a:r>
              <a:rPr/>
              <a:t> </a:t>
            </a:r>
            <a:r>
              <a:rPr/>
              <a:t>distribution,</a:t>
            </a:r>
            <a:r>
              <a:rPr/>
              <a:t> </a:t>
            </a:r>
            <a:r>
              <a:rPr/>
              <a:t>alpha=10</a:t>
            </a:r>
          </a:p>
        </p:txBody>
      </p:sp>
      <p:pic>
        <p:nvPicPr>
          <p:cNvPr descr="class7_files/figure-pptx/graph-gamma-10-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Gamma</a:t>
            </a:r>
            <a:r>
              <a:rPr/>
              <a:t> </a:t>
            </a:r>
            <a:r>
              <a:rPr/>
              <a:t>distribution:</a:t>
            </a:r>
            <a:r>
              <a:rPr/>
              <a:t> </a:t>
            </a:r>
            <a:r>
              <a:rPr/>
              <a:t>alpha=5</a:t>
            </a:r>
          </a:p>
        </p:txBody>
      </p:sp>
      <p:pic>
        <p:nvPicPr>
          <p:cNvPr descr="class7_files/figure-pptx/gamma-5-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You can incorporate mutliple events per patient and account for center effects using frailty models, the survival data analysis equivalent to mixed models in linear regression. You’ll see how to define random effects and how to fit and interpret these models.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Gamma</a:t>
            </a:r>
            <a:r>
              <a:rPr/>
              <a:t> </a:t>
            </a:r>
            <a:r>
              <a:rPr/>
              <a:t>distribution:</a:t>
            </a:r>
            <a:r>
              <a:rPr/>
              <a:t> </a:t>
            </a:r>
            <a:r>
              <a:rPr/>
              <a:t>alpha=2</a:t>
            </a:r>
          </a:p>
        </p:txBody>
      </p:sp>
      <p:pic>
        <p:nvPicPr>
          <p:cNvPr descr="class7_files/figure-pptx/gamma-2-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Partial</a:t>
            </a:r>
            <a:r>
              <a:rPr/>
              <a:t> </a:t>
            </a:r>
            <a:r>
              <a:rPr/>
              <a:t>listing</a:t>
            </a:r>
            <a:r>
              <a:rPr/>
              <a:t> </a:t>
            </a:r>
            <a:r>
              <a:rPr/>
              <a:t>of</a:t>
            </a:r>
            <a:r>
              <a:rPr/>
              <a:t> </a:t>
            </a:r>
            <a:r>
              <a:rPr/>
              <a:t>rats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litter rx time status sex
## 1      1  1  101      0   f
## 2      1  0   49      1   f
## 3      1  0  104      0   f
## 4      2  1   91      0   m
## 5      2  0  104      0   m
## 6      2  0  102      0   m</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r>
              <a:rPr/>
              <a:t> </a:t>
            </a:r>
            <a:r>
              <a:rPr/>
              <a:t>for</a:t>
            </a:r>
            <a:r>
              <a:rPr/>
              <a:t> </a:t>
            </a:r>
            <a:r>
              <a:rPr/>
              <a:t>rats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   0   1 
## 200 100</a:t>
            </a:r>
          </a:p>
          <a:p>
            <a:pPr lvl="0" marL="1270000" indent="0">
              <a:buNone/>
            </a:pPr>
            <a:r>
              <a:rPr sz="1800">
                <a:latin typeface="Courier"/>
              </a:rPr>
              <a:t>## 
##   0   1 
## 258  42</a:t>
            </a:r>
          </a:p>
          <a:p>
            <a:pPr lvl="0" marL="1270000" indent="0">
              <a:buNone/>
            </a:pPr>
            <a:r>
              <a:rPr sz="1800">
                <a:latin typeface="Courier"/>
              </a:rPr>
              <a:t>## 
##   f   m 
## 150 150</a:t>
            </a:r>
          </a:p>
          <a:p>
            <a:pPr lvl="0" marL="1270000" indent="0">
              <a:buNone/>
            </a:pPr>
            <a:r>
              <a:rPr sz="1800">
                <a:latin typeface="Courier"/>
              </a:rPr>
              <a:t>##    Min. 1st Qu.  Median    Mean 3rd Qu.    Max. 
##   23.00   80.75   98.00   90.44  104.00  104.00</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Overall</a:t>
            </a:r>
            <a:r>
              <a:rPr/>
              <a:t> </a:t>
            </a:r>
            <a:r>
              <a:rPr/>
              <a:t>survival</a:t>
            </a:r>
          </a:p>
        </p:txBody>
      </p:sp>
      <p:pic>
        <p:nvPicPr>
          <p:cNvPr descr="class7_files/figure-pptx/rats-overall-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Survival</a:t>
            </a:r>
            <a:r>
              <a:rPr/>
              <a:t> </a:t>
            </a:r>
            <a:r>
              <a:rPr/>
              <a:t>by</a:t>
            </a:r>
            <a:r>
              <a:rPr/>
              <a:t> </a:t>
            </a:r>
            <a:r>
              <a:rPr/>
              <a:t>treatment</a:t>
            </a:r>
          </a:p>
        </p:txBody>
      </p:sp>
      <p:pic>
        <p:nvPicPr>
          <p:cNvPr descr="class7_files/figure-pptx/unadjusted-rx-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Survival</a:t>
            </a:r>
            <a:r>
              <a:rPr/>
              <a:t> </a:t>
            </a:r>
            <a:r>
              <a:rPr/>
              <a:t>by</a:t>
            </a:r>
            <a:r>
              <a:rPr/>
              <a:t> </a:t>
            </a:r>
            <a:r>
              <a:rPr/>
              <a:t>sex</a:t>
            </a:r>
          </a:p>
        </p:txBody>
      </p:sp>
      <p:pic>
        <p:nvPicPr>
          <p:cNvPr descr="class7_files/figure-pptx/unadjusted-sex-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Cluster</a:t>
            </a:r>
            <a:r>
              <a:rPr/>
              <a:t> </a:t>
            </a:r>
            <a:r>
              <a:rPr/>
              <a:t>effect</a:t>
            </a:r>
          </a:p>
        </p:txBody>
      </p:sp>
      <p:pic>
        <p:nvPicPr>
          <p:cNvPr descr="../images/rats_cluster_model.png" id="0" name="Picture 1"/>
          <p:cNvPicPr>
            <a:picLocks noGrp="1" noChangeAspect="1"/>
          </p:cNvPicPr>
          <p:nvPr/>
        </p:nvPicPr>
        <p:blipFill>
          <a:blip r:embed="rId2"/>
          <a:stretch>
            <a:fillRect/>
          </a:stretch>
        </p:blipFill>
        <p:spPr bwMode="auto">
          <a:xfrm>
            <a:off x="457200" y="2463800"/>
            <a:ext cx="8229600" cy="2298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Cluster</a:t>
            </a:r>
            <a:r>
              <a:rPr/>
              <a:t> </a:t>
            </a:r>
            <a:r>
              <a:rPr/>
              <a:t>model</a:t>
            </a:r>
            <a:r>
              <a:rPr/>
              <a:t> </a:t>
            </a:r>
            <a:r>
              <a:rPr/>
              <a:t>for</a:t>
            </a:r>
            <a:r>
              <a:rPr/>
              <a:t> </a:t>
            </a:r>
            <a:r>
              <a:rPr/>
              <a:t>rats</a:t>
            </a:r>
            <a:r>
              <a:rPr/>
              <a:t> </a:t>
            </a:r>
            <a:r>
              <a:rPr/>
              <a:t>data</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Frailty</a:t>
            </a:r>
            <a:r>
              <a:rPr/>
              <a:t> </a:t>
            </a:r>
            <a:r>
              <a:rPr/>
              <a:t>effect</a:t>
            </a:r>
          </a:p>
        </p:txBody>
      </p:sp>
      <p:pic>
        <p:nvPicPr>
          <p:cNvPr descr="../images/rats_frailty_model.png" id="0" name="Picture 1"/>
          <p:cNvPicPr>
            <a:picLocks noGrp="1" noChangeAspect="1"/>
          </p:cNvPicPr>
          <p:nvPr/>
        </p:nvPicPr>
        <p:blipFill>
          <a:blip r:embed="rId2"/>
          <a:stretch>
            <a:fillRect/>
          </a:stretch>
        </p:blipFill>
        <p:spPr bwMode="auto">
          <a:xfrm>
            <a:off x="457200" y="2057400"/>
            <a:ext cx="8229600" cy="3111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Frailty</a:t>
            </a:r>
            <a:r>
              <a:rPr/>
              <a:t> </a:t>
            </a:r>
            <a:r>
              <a:rPr/>
              <a:t>model</a:t>
            </a:r>
            <a:r>
              <a:rPr/>
              <a:t> </a:t>
            </a:r>
            <a:r>
              <a:rPr/>
              <a:t>for</a:t>
            </a:r>
            <a:r>
              <a:rPr/>
              <a:t> </a:t>
            </a:r>
            <a:r>
              <a:rPr/>
              <a:t>rats</a:t>
            </a:r>
            <a:r>
              <a:rPr/>
              <a:t> </a:t>
            </a:r>
            <a:r>
              <a:rPr/>
              <a:t>data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models</a:t>
            </a:r>
          </a:p>
        </p:txBody>
      </p:sp>
      <p:sp>
        <p:nvSpPr>
          <p:cNvPr id="3" name="Content Placeholder 2"/>
          <p:cNvSpPr>
            <a:spLocks noGrp="1"/>
          </p:cNvSpPr>
          <p:nvPr>
            <p:ph idx="1"/>
          </p:nvPr>
        </p:nvSpPr>
        <p:spPr/>
        <p:txBody>
          <a:bodyPr/>
          <a:lstStyle/>
          <a:p>
            <a:pPr lvl="0" marL="0" indent="0">
              <a:buNone/>
            </a:pPr>
            <a:r>
              <a:rPr/>
              <a:t>When you have two or more events occurring on a single patient, you have three different options for analyzing the data. It all depends on what the clock restarts at after the first event.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Graphical</a:t>
            </a:r>
            <a:r>
              <a:rPr/>
              <a:t> </a:t>
            </a:r>
            <a:r>
              <a:rPr/>
              <a:t>display</a:t>
            </a:r>
            <a:r>
              <a:rPr/>
              <a:t> </a:t>
            </a:r>
            <a:r>
              <a:rPr/>
              <a:t>of</a:t>
            </a:r>
            <a:r>
              <a:rPr/>
              <a:t> </a:t>
            </a:r>
            <a:r>
              <a:rPr/>
              <a:t>three</a:t>
            </a:r>
            <a:r>
              <a:rPr/>
              <a:t> </a:t>
            </a:r>
            <a:r>
              <a:rPr/>
              <a:t>models</a:t>
            </a:r>
          </a:p>
        </p:txBody>
      </p:sp>
      <p:pic>
        <p:nvPicPr>
          <p:cNvPr descr="../images/multiple_events_graph.png" id="0" name="Picture 1"/>
          <p:cNvPicPr>
            <a:picLocks noGrp="1" noChangeAspect="1"/>
          </p:cNvPicPr>
          <p:nvPr/>
        </p:nvPicPr>
        <p:blipFill>
          <a:blip r:embed="rId2"/>
          <a:stretch>
            <a:fillRect/>
          </a:stretch>
        </p:blipFill>
        <p:spPr bwMode="auto">
          <a:xfrm>
            <a:off x="1346200" y="1600200"/>
            <a:ext cx="6451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Different</a:t>
            </a:r>
            <a:r>
              <a:rPr/>
              <a:t> </a:t>
            </a:r>
            <a:r>
              <a:rPr/>
              <a:t>models</a:t>
            </a:r>
            <a:r>
              <a:rPr/>
              <a:t> </a:t>
            </a:r>
            <a:r>
              <a:rPr/>
              <a:t>for</a:t>
            </a:r>
            <a:r>
              <a:rPr/>
              <a:t> </a:t>
            </a:r>
            <a:r>
              <a:rPr/>
              <a:t>timing</a:t>
            </a:r>
            <a:r>
              <a:rPr/>
              <a:t> </a:t>
            </a:r>
            <a:r>
              <a:rPr/>
              <a:t>multiple</a:t>
            </a:r>
            <a:r>
              <a:rPr/>
              <a:t> </a:t>
            </a:r>
            <a:r>
              <a:rPr/>
              <a:t>events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Ignore</a:t>
            </a:r>
            <a:r>
              <a:rPr/>
              <a:t> </a:t>
            </a:r>
            <a:r>
              <a:rPr/>
              <a:t>this</a:t>
            </a:r>
            <a:r>
              <a:rPr/>
              <a:t> </a:t>
            </a:r>
            <a:r>
              <a:rPr/>
              <a:t>slide.</a:t>
            </a:r>
          </a:p>
        </p:txBody>
      </p:sp>
      <p:sp>
        <p:nvSpPr>
          <p:cNvPr id="3" name="Content Placeholder 2"/>
          <p:cNvSpPr>
            <a:spLocks noGrp="1"/>
          </p:cNvSpPr>
          <p:nvPr>
            <p:ph idx="1"/>
          </p:nvPr>
        </p:nvSpPr>
        <p:spPr/>
        <p:txBody>
          <a:bodyPr/>
          <a:lstStyle/>
          <a:p>
            <a:pPr lvl="0" marL="1270000" indent="0">
              <a:buNone/>
            </a:pPr>
            <a:r>
              <a:rPr sz="1800">
                <a:latin typeface="Courier"/>
              </a:rPr>
              <a:t>## Warning: package 'coxme' was built under R version 3.4.4</a:t>
            </a:r>
          </a:p>
          <a:p>
            <a:pPr lvl="0" marL="1270000" indent="0">
              <a:buNone/>
            </a:pPr>
            <a:r>
              <a:rPr sz="1800">
                <a:latin typeface="Courier"/>
              </a:rPr>
              <a:t>## 
## Attaching package: 'bdsmatrix'</a:t>
            </a:r>
          </a:p>
          <a:p>
            <a:pPr lvl="0" marL="1270000" indent="0">
              <a:buNone/>
            </a:pPr>
            <a:r>
              <a:rPr sz="1800">
                <a:latin typeface="Courier"/>
              </a:rPr>
              <a:t>## The following object is masked from 'package:base':
## 
##     backsolve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have</a:t>
            </a:r>
            <a:r>
              <a:rPr/>
              <a:t> </a:t>
            </a:r>
            <a:r>
              <a:rPr/>
              <a:t>you</a:t>
            </a:r>
            <a:r>
              <a:rPr/>
              <a:t> </a:t>
            </a:r>
            <a:r>
              <a:rPr/>
              <a:t>learned</a:t>
            </a:r>
            <a:r>
              <a:rPr/>
              <a:t> </a:t>
            </a:r>
            <a:r>
              <a:rPr/>
              <a:t>today</a:t>
            </a:r>
          </a:p>
        </p:txBody>
      </p:sp>
      <p:sp>
        <p:nvSpPr>
          <p:cNvPr id="3" name="Content Placeholder 2"/>
          <p:cNvSpPr>
            <a:spLocks noGrp="1"/>
          </p:cNvSpPr>
          <p:nvPr>
            <p:ph idx="1"/>
          </p:nvPr>
        </p:nvSpPr>
        <p:spPr/>
        <p:txBody>
          <a:bodyPr/>
          <a:lstStyle/>
          <a:p>
            <a:pPr lvl="1"/>
            <a:r>
              <a:rPr/>
              <a:t>Left censoring versus left truncation</a:t>
            </a:r>
          </a:p>
          <a:p>
            <a:pPr lvl="1"/>
            <a:r>
              <a:rPr/>
              <a:t>Interval censoring</a:t>
            </a:r>
          </a:p>
          <a:p>
            <a:pPr lvl="1"/>
            <a:r>
              <a:rPr/>
              <a:t>Cluster models</a:t>
            </a:r>
          </a:p>
          <a:p>
            <a:pPr lvl="1"/>
            <a:r>
              <a:rPr/>
              <a:t>Frailty models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Your</a:t>
            </a:r>
            <a:r>
              <a:rPr/>
              <a:t> </a:t>
            </a:r>
            <a:r>
              <a:rPr/>
              <a:t>homework</a:t>
            </a:r>
          </a:p>
        </p:txBody>
      </p:sp>
      <p:sp>
        <p:nvSpPr>
          <p:cNvPr id="3" name="Content Placeholder 2"/>
          <p:cNvSpPr>
            <a:spLocks noGrp="1"/>
          </p:cNvSpPr>
          <p:nvPr>
            <p:ph idx="1"/>
          </p:nvPr>
        </p:nvSpPr>
        <p:spPr/>
        <p:txBody>
          <a:bodyPr/>
          <a:lstStyle/>
          <a:p>
            <a:pPr lvl="1">
              <a:buAutoNum type="arabicPeriod"/>
            </a:pPr>
            <a:r>
              <a:rPr/>
              <a:t>Open the file, diabetes.csv.</a:t>
            </a:r>
          </a:p>
          <a:p>
            <a:pPr lvl="1"/>
            <a:r>
              <a:rPr/>
              <a:t>Calculate and graph a Kaplan-Meier curve comparing treated to untreated eyes, ignoring for now the correlations inherent in this data set. Does it appear as if these survival curves differ? If so, do they appear to violate the assumption of proportional hazards?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Your</a:t>
            </a:r>
            <a:r>
              <a:rPr/>
              <a:t> </a:t>
            </a:r>
            <a:r>
              <a:rPr/>
              <a:t>homework</a:t>
            </a:r>
          </a:p>
        </p:txBody>
      </p:sp>
      <p:sp>
        <p:nvSpPr>
          <p:cNvPr id="3" name="Content Placeholder 2"/>
          <p:cNvSpPr>
            <a:spLocks noGrp="1"/>
          </p:cNvSpPr>
          <p:nvPr>
            <p:ph idx="1"/>
          </p:nvPr>
        </p:nvSpPr>
        <p:spPr/>
        <p:txBody>
          <a:bodyPr/>
          <a:lstStyle/>
          <a:p>
            <a:pPr lvl="1"/>
            <a:r>
              <a:rPr/>
              <a:t>Calculate and interpret a Cox regression model using treat as an independent variable and id as a cluster effect.</a:t>
            </a:r>
          </a:p>
          <a:p>
            <a:pPr lvl="1"/>
            <a:r>
              <a:rPr/>
              <a:t>Calculate and interpret a Cox regression model using treat as an independent variable and id as a frailty effect.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Interval</a:t>
            </a:r>
            <a:r>
              <a:rPr/>
              <a:t> </a:t>
            </a:r>
            <a:r>
              <a:rPr/>
              <a:t>censored</a:t>
            </a:r>
            <a:r>
              <a:rPr/>
              <a:t> </a:t>
            </a:r>
            <a:r>
              <a:rPr/>
              <a:t>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An event is said to be interval censored in the interval (a,b) if you know that the event did not occur before time a and that it did occur before time b.</a:t>
                </a:r>
              </a:p>
              <a:p>
                <a:pPr lvl="1"/>
                <a:r>
                  <a:rPr/>
                  <a:t>A right censored observation is equivalent to interval censoring on the interval (a, </a:t>
                </a:r>
                <a14:m>
                  <m:oMath xmlns:m="http://schemas.openxmlformats.org/officeDocument/2006/math">
                    <m:r>
                      <m:t>∞</m:t>
                    </m:r>
                  </m:oMath>
                </a14:m>
                <a:r>
                  <a:rPr/>
                  <a:t>).</a:t>
                </a:r>
              </a:p>
              <a:p>
                <a:pPr lvl="1"/>
                <a:r>
                  <a:rPr/>
                  <a:t>A left censored observation is equivalent to interval censoring on the interval (0, b).</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left</a:t>
            </a:r>
            <a:r>
              <a:rPr/>
              <a:t> </a:t>
            </a:r>
            <a:r>
              <a:rPr/>
              <a:t>censored</a:t>
            </a:r>
            <a:r>
              <a:rPr/>
              <a:t> </a:t>
            </a:r>
            <a:r>
              <a:rPr/>
              <a:t>data</a:t>
            </a:r>
          </a:p>
        </p:txBody>
      </p:sp>
      <p:pic>
        <p:nvPicPr>
          <p:cNvPr descr="../images/cracks_left_censoring.png" id="0" name="Picture 1"/>
          <p:cNvPicPr>
            <a:picLocks noGrp="1" noChangeAspect="1"/>
          </p:cNvPicPr>
          <p:nvPr/>
        </p:nvPicPr>
        <p:blipFill>
          <a:blip r:embed="rId2"/>
          <a:stretch>
            <a:fillRect/>
          </a:stretch>
        </p:blipFill>
        <p:spPr bwMode="auto">
          <a:xfrm>
            <a:off x="2552700" y="1600200"/>
            <a:ext cx="40386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interval</a:t>
            </a:r>
            <a:r>
              <a:rPr/>
              <a:t> </a:t>
            </a:r>
            <a:r>
              <a:rPr/>
              <a:t>censored</a:t>
            </a:r>
            <a:r>
              <a:rPr/>
              <a:t> </a:t>
            </a:r>
            <a:r>
              <a:rPr/>
              <a:t>data</a:t>
            </a:r>
          </a:p>
        </p:txBody>
      </p:sp>
      <p:pic>
        <p:nvPicPr>
          <p:cNvPr descr="../images/cracks_interval_censoring.png" id="0" name="Picture 1"/>
          <p:cNvPicPr>
            <a:picLocks noGrp="1" noChangeAspect="1"/>
          </p:cNvPicPr>
          <p:nvPr/>
        </p:nvPicPr>
        <p:blipFill>
          <a:blip r:embed="rId2"/>
          <a:stretch>
            <a:fillRect/>
          </a:stretch>
        </p:blipFill>
        <p:spPr bwMode="auto">
          <a:xfrm>
            <a:off x="2324100" y="1600200"/>
            <a:ext cx="4508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Brief</a:t>
            </a:r>
            <a:r>
              <a:rPr/>
              <a:t> </a:t>
            </a:r>
            <a:r>
              <a:rPr/>
              <a:t>explanation</a:t>
            </a:r>
            <a:r>
              <a:rPr/>
              <a:t> </a:t>
            </a:r>
            <a:r>
              <a:rPr/>
              <a:t>of</a:t>
            </a:r>
            <a:r>
              <a:rPr/>
              <a:t> </a:t>
            </a:r>
            <a:r>
              <a:rPr/>
              <a:t>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likelihood in most settings is the product of the density functions, but with left censoring, you replace the density by</a:t>
                </a:r>
              </a:p>
              <a:p>
                <a:pPr lvl="0" marL="0" indent="0">
                  <a:buNone/>
                </a:pPr>
                <a14:m>
                  <m:oMath xmlns:m="http://schemas.openxmlformats.org/officeDocument/2006/math">
                    <m:nary>
                      <m:naryPr>
                        <m:chr m:val="∫"/>
                        <m:limLoc m:val="subSup"/>
                        <m:subHide m:val="0"/>
                        <m:supHide m:val="0"/>
                      </m:naryPr>
                      <m:sub>
                        <m:r>
                          <m:t>0</m:t>
                        </m:r>
                      </m:sub>
                      <m:sup>
                        <m:r>
                          <m:t>b</m:t>
                        </m:r>
                      </m:sup>
                      <m:e>
                        <m:r>
                          <m:t>f</m:t>
                        </m:r>
                      </m:e>
                    </m:nary>
                    <m:r>
                      <m:t>(</m:t>
                    </m:r>
                    <m:r>
                      <m:t>t</m:t>
                    </m:r>
                    <m:r>
                      <m:t>;</m:t>
                    </m:r>
                    <m:r>
                      <m:t>β</m:t>
                    </m:r>
                    <m:r>
                      <m:t>)</m:t>
                    </m:r>
                    <m:r>
                      <m:t>=</m:t>
                    </m:r>
                    <m:r>
                      <m:t>1</m:t>
                    </m:r>
                    <m:r>
                      <m:t>−</m:t>
                    </m:r>
                    <m:r>
                      <m:t>S</m:t>
                    </m:r>
                    <m:r>
                      <m:t>(</m:t>
                    </m:r>
                    <m:r>
                      <m:t>b</m:t>
                    </m:r>
                    <m:r>
                      <m:t>;</m:t>
                    </m:r>
                    <m:r>
                      <m:t>β</m:t>
                    </m:r>
                    <m:r>
                      <m:t>)</m:t>
                    </m:r>
                  </m:oMath>
                </a14:m>
              </a:p>
              <a:p>
                <a:pPr lvl="0" marL="0" indent="0">
                  <a:buNone/>
                </a:pPr>
                <a:r>
                  <a:rPr/>
                  <a:t>with interval censoring, you replace the density by</a:t>
                </a:r>
              </a:p>
              <a:p>
                <a:pPr lvl="0" marL="0" indent="0">
                  <a:buNone/>
                </a:pPr>
                <a14:m>
                  <m:oMath xmlns:m="http://schemas.openxmlformats.org/officeDocument/2006/math">
                    <m:nary>
                      <m:naryPr>
                        <m:chr m:val="∫"/>
                        <m:limLoc m:val="subSup"/>
                        <m:subHide m:val="0"/>
                        <m:supHide m:val="0"/>
                      </m:naryPr>
                      <m:sub>
                        <m:r>
                          <m:t>a</m:t>
                        </m:r>
                      </m:sub>
                      <m:sup>
                        <m:r>
                          <m:t>b</m:t>
                        </m:r>
                      </m:sup>
                      <m:e>
                        <m:r>
                          <m:t>f</m:t>
                        </m:r>
                      </m:e>
                    </m:nary>
                    <m:r>
                      <m:t>(</m:t>
                    </m:r>
                    <m:r>
                      <m:t>t</m:t>
                    </m:r>
                    <m:r>
                      <m:t>;</m:t>
                    </m:r>
                    <m:r>
                      <m:t>β</m:t>
                    </m:r>
                    <m:r>
                      <m:t>)</m:t>
                    </m:r>
                    <m:r>
                      <m:t>=</m:t>
                    </m:r>
                    <m:r>
                      <m:t>S</m:t>
                    </m:r>
                    <m:r>
                      <m:t>(</m:t>
                    </m:r>
                    <m:r>
                      <m:t>a</m:t>
                    </m:r>
                    <m:r>
                      <m:t>;</m:t>
                    </m:r>
                    <m:r>
                      <m:t>β</m:t>
                    </m:r>
                    <m:r>
                      <m:t>)</m:t>
                    </m:r>
                    <m:r>
                      <m:t>−</m:t>
                    </m:r>
                    <m:r>
                      <m:t>S</m:t>
                    </m:r>
                    <m:r>
                      <m:t>(</m:t>
                    </m:r>
                    <m:r>
                      <m:t>b</m:t>
                    </m:r>
                    <m:r>
                      <m:t>;</m:t>
                    </m:r>
                    <m:r>
                      <m:t>β</m:t>
                    </m:r>
                    <m:r>
                      <m:t>)</m:t>
                    </m:r>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Exponential</a:t>
            </a:r>
            <a:r>
              <a:rPr/>
              <a:t> </a:t>
            </a:r>
            <a:r>
              <a:rPr/>
              <a:t>likelihood</a:t>
            </a:r>
            <a:r>
              <a:rPr/>
              <a:t> </a:t>
            </a:r>
            <a:r>
              <a:rPr/>
              <a:t>for</a:t>
            </a:r>
            <a:r>
              <a:rPr/>
              <a:t> </a:t>
            </a:r>
            <a:r>
              <a:rPr/>
              <a:t>left/right</a:t>
            </a:r>
            <a:r>
              <a:rPr/>
              <a:t> </a:t>
            </a:r>
            <a:r>
              <a:rPr/>
              <a:t>censoring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L</m:t>
                    </m:r>
                    <m:r>
                      <m:t>(</m:t>
                    </m:r>
                    <m:r>
                      <m:t>λ</m:t>
                    </m:r>
                    <m:r>
                      <m:t>)</m:t>
                    </m:r>
                    <m:r>
                      <m:t>=</m:t>
                    </m:r>
                  </m:oMath>
                </a14:m>
              </a:p>
              <a:p>
                <a:pPr lvl="0" marL="0" indent="0">
                  <a:buNone/>
                </a:pPr>
                <a14:m>
                  <m:oMath xmlns:m="http://schemas.openxmlformats.org/officeDocument/2006/math">
                    <m:r>
                      <m:t>(</m:t>
                    </m:r>
                    <m:r>
                      <m:t>1</m:t>
                    </m:r>
                    <m:r>
                      <m:t>−</m:t>
                    </m:r>
                    <m:sSup>
                      <m:e>
                        <m:r>
                          <m:t>e</m:t>
                        </m:r>
                      </m:e>
                      <m:sup>
                        <m:r>
                          <m:t>−</m:t>
                        </m:r>
                        <m:r>
                          <m:t>4</m:t>
                        </m:r>
                        <m:r>
                          <m:t>λ</m:t>
                        </m:r>
                      </m:sup>
                    </m:sSup>
                    <m:sSup>
                      <m:e>
                        <m:r>
                          <m:t>)</m:t>
                        </m:r>
                      </m:e>
                      <m:sup>
                        <m:r>
                          <m:t>0</m:t>
                        </m:r>
                      </m:sup>
                    </m:sSup>
                    <m:r>
                      <m:t>(</m:t>
                    </m:r>
                    <m:sSup>
                      <m:e>
                        <m:r>
                          <m:t>e</m:t>
                        </m:r>
                      </m:e>
                      <m:sup>
                        <m:r>
                          <m:t>−</m:t>
                        </m:r>
                        <m:r>
                          <m:t>4</m:t>
                        </m:r>
                        <m:r>
                          <m:t>λ</m:t>
                        </m:r>
                      </m:sup>
                    </m:sSup>
                    <m:sSup>
                      <m:e>
                        <m:r>
                          <m:t>)</m:t>
                        </m:r>
                      </m:e>
                      <m:sup>
                        <m:r>
                          <m:t>39</m:t>
                        </m:r>
                      </m:sup>
                    </m:sSup>
                  </m:oMath>
                </a14:m>
              </a:p>
              <a:p>
                <a:pPr lvl="0" marL="0" indent="0">
                  <a:buNone/>
                </a:pPr>
                <a14:m>
                  <m:oMath xmlns:m="http://schemas.openxmlformats.org/officeDocument/2006/math">
                    <m:r>
                      <m:t>(</m:t>
                    </m:r>
                    <m:r>
                      <m:t>1</m:t>
                    </m:r>
                    <m:r>
                      <m:t>−</m:t>
                    </m:r>
                    <m:sSup>
                      <m:e>
                        <m:r>
                          <m:t>e</m:t>
                        </m:r>
                      </m:e>
                      <m:sup>
                        <m:r>
                          <m:t>−</m:t>
                        </m:r>
                        <m:r>
                          <m:t>10</m:t>
                        </m:r>
                        <m:r>
                          <m:t>λ</m:t>
                        </m:r>
                      </m:sup>
                    </m:sSup>
                    <m:sSup>
                      <m:e>
                        <m:r>
                          <m:t>)</m:t>
                        </m:r>
                      </m:e>
                      <m:sup>
                        <m:r>
                          <m:t>4</m:t>
                        </m:r>
                      </m:sup>
                    </m:sSup>
                    <m:r>
                      <m:t>(</m:t>
                    </m:r>
                    <m:sSup>
                      <m:e>
                        <m:r>
                          <m:t>e</m:t>
                        </m:r>
                      </m:e>
                      <m:sup>
                        <m:r>
                          <m:t>−</m:t>
                        </m:r>
                        <m:r>
                          <m:t>10</m:t>
                        </m:r>
                        <m:r>
                          <m:t>λ</m:t>
                        </m:r>
                      </m:sup>
                    </m:sSup>
                    <m:sSup>
                      <m:e>
                        <m:r>
                          <m:t>)</m:t>
                        </m:r>
                      </m:e>
                      <m:sup>
                        <m:r>
                          <m:t>49</m:t>
                        </m:r>
                      </m:sup>
                    </m:sSup>
                  </m:oMath>
                </a14:m>
              </a:p>
              <a:p>
                <a:pPr lvl="0" marL="0" indent="0">
                  <a:buNone/>
                </a:pPr>
                <a14:m>
                  <m:oMath xmlns:m="http://schemas.openxmlformats.org/officeDocument/2006/math">
                    <m:r>
                      <m:t>(</m:t>
                    </m:r>
                    <m:r>
                      <m:t>1</m:t>
                    </m:r>
                    <m:r>
                      <m:t>−</m:t>
                    </m:r>
                    <m:sSup>
                      <m:e>
                        <m:r>
                          <m:t>e</m:t>
                        </m:r>
                      </m:e>
                      <m:sup>
                        <m:r>
                          <m:t>−</m:t>
                        </m:r>
                        <m:r>
                          <m:t>14</m:t>
                        </m:r>
                        <m:r>
                          <m:t>λ</m:t>
                        </m:r>
                      </m:sup>
                    </m:sSup>
                    <m:sSup>
                      <m:e>
                        <m:r>
                          <m:t>)</m:t>
                        </m:r>
                      </m:e>
                      <m:sup>
                        <m:r>
                          <m:t>2</m:t>
                        </m:r>
                      </m:sup>
                    </m:sSup>
                    <m:r>
                      <m:t>(</m:t>
                    </m:r>
                    <m:sSup>
                      <m:e>
                        <m:r>
                          <m:t>e</m:t>
                        </m:r>
                      </m:e>
                      <m:sup>
                        <m:r>
                          <m:t>−</m:t>
                        </m:r>
                        <m:r>
                          <m:t>14</m:t>
                        </m:r>
                        <m:r>
                          <m:t>λ</m:t>
                        </m:r>
                      </m:sup>
                    </m:sSup>
                    <m:sSup>
                      <m:e>
                        <m:r>
                          <m:t>)</m:t>
                        </m:r>
                      </m:e>
                      <m:sup>
                        <m:r>
                          <m:t>31</m:t>
                        </m:r>
                      </m:sup>
                    </m:sSup>
                  </m:oMath>
                </a14:m>
              </a:p>
              <a:p>
                <a:pPr lvl="0" marL="0" indent="0">
                  <a:buNone/>
                </a:pPr>
                <a14:m>
                  <m:oMath xmlns:m="http://schemas.openxmlformats.org/officeDocument/2006/math">
                    <m:r>
                      <m:t>.</m:t>
                    </m:r>
                    <m:r>
                      <m:t>.</m:t>
                    </m:r>
                    <m:r>
                      <m:t>.</m:t>
                    </m:r>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Interval censoring and frailty models</dc:title>
  <dc:creator>Steve Simon</dc:creator>
  <cp:keywords/>
  <dcterms:created xsi:type="dcterms:W3CDTF">2018-10-30T03:26:39Z</dcterms:created>
  <dcterms:modified xsi:type="dcterms:W3CDTF">2018-10-30T03:26:39Z</dcterms:modified>
</cp:coreProperties>
</file>