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209801"/>
            <a:ext cx="7772400" cy="1470025"/>
          </a:xfrm>
        </p:spPr>
        <p:txBody>
          <a:bodyPr>
            <a:normAutofit/>
          </a:bodyPr>
          <a:lstStyle>
            <a:lvl1pPr>
              <a:defRPr sz="2800" b="1" baseline="0">
                <a:solidFill>
                  <a:srgbClr val="E87427"/>
                </a:solidFill>
                <a:latin typeface="+mn-lt"/>
              </a:defRPr>
            </a:lvl1pPr>
          </a:lstStyle>
          <a:p>
            <a:r>
              <a:rPr lang="en-US" dirty="0"/>
              <a:t>Title of Presentation</a:t>
            </a:r>
          </a:p>
        </p:txBody>
      </p:sp>
      <p:sp>
        <p:nvSpPr>
          <p:cNvPr id="5" name="Footer Placeholder 4"/>
          <p:cNvSpPr>
            <a:spLocks noGrp="1"/>
          </p:cNvSpPr>
          <p:nvPr>
            <p:ph type="ftr" sz="quarter" idx="11"/>
          </p:nvPr>
        </p:nvSpPr>
        <p:spPr>
          <a:xfrm>
            <a:off x="2705100" y="6477000"/>
            <a:ext cx="3733800" cy="365125"/>
          </a:xfrm>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7" name="Subtitle 2"/>
          <p:cNvSpPr txBox="1">
            <a:spLocks/>
          </p:cNvSpPr>
          <p:nvPr/>
        </p:nvSpPr>
        <p:spPr>
          <a:xfrm>
            <a:off x="6629400" y="5257800"/>
            <a:ext cx="1828800" cy="558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1800" dirty="0">
                <a:solidFill>
                  <a:schemeClr val="tx1"/>
                </a:solidFill>
              </a:rPr>
              <a:t>Steve Simon</a:t>
            </a: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3254" t="26072" r="71833" b="28687"/>
          <a:stretch/>
        </p:blipFill>
        <p:spPr>
          <a:xfrm>
            <a:off x="4200700" y="1600201"/>
            <a:ext cx="742603" cy="768465"/>
          </a:xfrm>
          <a:prstGeom prst="rect">
            <a:avLst/>
          </a:prstGeom>
        </p:spPr>
      </p:pic>
    </p:spTree>
    <p:extLst>
      <p:ext uri="{BB962C8B-B14F-4D97-AF65-F5344CB8AC3E}">
        <p14:creationId xmlns:p14="http://schemas.microsoft.com/office/powerpoint/2010/main" val="1196191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7" name="Footer Placeholder 4"/>
          <p:cNvSpPr>
            <a:spLocks noGrp="1"/>
          </p:cNvSpPr>
          <p:nvPr>
            <p:ph type="ftr" sz="quarter" idx="11"/>
          </p:nvPr>
        </p:nvSpPr>
        <p:spPr>
          <a:xfrm>
            <a:off x="2705100" y="6477000"/>
            <a:ext cx="3733800" cy="365125"/>
          </a:xfrm>
        </p:spPr>
        <p:txBody>
          <a:bodyPr/>
          <a:lstStyle/>
          <a:p>
            <a:endParaRPr lang="en-US"/>
          </a:p>
        </p:txBody>
      </p:sp>
    </p:spTree>
    <p:extLst>
      <p:ext uri="{BB962C8B-B14F-4D97-AF65-F5344CB8AC3E}">
        <p14:creationId xmlns:p14="http://schemas.microsoft.com/office/powerpoint/2010/main" val="3934572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7" name="Footer Placeholder 4"/>
          <p:cNvSpPr>
            <a:spLocks noGrp="1"/>
          </p:cNvSpPr>
          <p:nvPr>
            <p:ph type="ftr" sz="quarter" idx="11"/>
          </p:nvPr>
        </p:nvSpPr>
        <p:spPr>
          <a:xfrm>
            <a:off x="2705100" y="6477000"/>
            <a:ext cx="3733800" cy="365125"/>
          </a:xfrm>
        </p:spPr>
        <p:txBody>
          <a:bodyPr/>
          <a:lstStyle/>
          <a:p>
            <a:endParaRPr lang="en-US"/>
          </a:p>
        </p:txBody>
      </p:sp>
    </p:spTree>
    <p:extLst>
      <p:ext uri="{BB962C8B-B14F-4D97-AF65-F5344CB8AC3E}">
        <p14:creationId xmlns:p14="http://schemas.microsoft.com/office/powerpoint/2010/main" val="3919939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31453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1143000"/>
          </a:xfrm>
        </p:spPr>
        <p:txBody>
          <a:bodyPr>
            <a:normAutofit/>
          </a:bodyPr>
          <a:lstStyle>
            <a:lvl1pPr algn="l">
              <a:defRPr sz="2400" b="1">
                <a:solidFill>
                  <a:srgbClr val="E87427"/>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304800" y="1546611"/>
            <a:ext cx="8534400" cy="4876800"/>
          </a:xfrm>
        </p:spPr>
        <p:txBody>
          <a:bodyPr>
            <a:normAutofit/>
          </a:bodyPr>
          <a:lstStyle>
            <a:lvl1pPr>
              <a:defRPr sz="2000" baseline="0"/>
            </a:lvl1pPr>
            <a:lvl2pPr>
              <a:defRPr sz="1800"/>
            </a:lvl2pPr>
          </a:lstStyle>
          <a:p>
            <a:pPr lvl="0"/>
            <a:r>
              <a:rPr lang="en-US"/>
              <a:t>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8201" y="634256"/>
            <a:ext cx="426363" cy="457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Footer Placeholder 4"/>
          <p:cNvSpPr>
            <a:spLocks noGrp="1"/>
          </p:cNvSpPr>
          <p:nvPr>
            <p:ph type="ftr" sz="quarter" idx="11"/>
          </p:nvPr>
        </p:nvSpPr>
        <p:spPr>
          <a:xfrm>
            <a:off x="2705100" y="6477000"/>
            <a:ext cx="3733800" cy="365125"/>
          </a:xfrm>
        </p:spPr>
        <p:txBody>
          <a:bodyPr/>
          <a:lstStyle/>
          <a:p>
            <a:endParaRPr lang="en-US"/>
          </a:p>
        </p:txBody>
      </p:sp>
    </p:spTree>
    <p:extLst>
      <p:ext uri="{BB962C8B-B14F-4D97-AF65-F5344CB8AC3E}">
        <p14:creationId xmlns:p14="http://schemas.microsoft.com/office/powerpoint/2010/main" val="2978023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7" name="Footer Placeholder 4"/>
          <p:cNvSpPr>
            <a:spLocks noGrp="1"/>
          </p:cNvSpPr>
          <p:nvPr>
            <p:ph type="ftr" sz="quarter" idx="11"/>
          </p:nvPr>
        </p:nvSpPr>
        <p:spPr>
          <a:xfrm>
            <a:off x="2705100" y="6477000"/>
            <a:ext cx="3733800" cy="365125"/>
          </a:xfrm>
        </p:spPr>
        <p:txBody>
          <a:bodyPr/>
          <a:lstStyle/>
          <a:p>
            <a:endParaRPr lang="en-US"/>
          </a:p>
        </p:txBody>
      </p:sp>
    </p:spTree>
    <p:extLst>
      <p:ext uri="{BB962C8B-B14F-4D97-AF65-F5344CB8AC3E}">
        <p14:creationId xmlns:p14="http://schemas.microsoft.com/office/powerpoint/2010/main" val="365534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
        <p:nvSpPr>
          <p:cNvPr id="8" name="Footer Placeholder 4"/>
          <p:cNvSpPr>
            <a:spLocks noGrp="1"/>
          </p:cNvSpPr>
          <p:nvPr>
            <p:ph type="ftr" sz="quarter" idx="11"/>
          </p:nvPr>
        </p:nvSpPr>
        <p:spPr>
          <a:xfrm>
            <a:off x="2705100" y="6477000"/>
            <a:ext cx="3733800" cy="365125"/>
          </a:xfrm>
        </p:spPr>
        <p:txBody>
          <a:bodyPr/>
          <a:lstStyle/>
          <a:p>
            <a:endParaRPr lang="en-US"/>
          </a:p>
        </p:txBody>
      </p:sp>
    </p:spTree>
    <p:extLst>
      <p:ext uri="{BB962C8B-B14F-4D97-AF65-F5344CB8AC3E}">
        <p14:creationId xmlns:p14="http://schemas.microsoft.com/office/powerpoint/2010/main" val="426699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
        <p:nvSpPr>
          <p:cNvPr id="10" name="Footer Placeholder 4"/>
          <p:cNvSpPr>
            <a:spLocks noGrp="1"/>
          </p:cNvSpPr>
          <p:nvPr>
            <p:ph type="ftr" sz="quarter" idx="11"/>
          </p:nvPr>
        </p:nvSpPr>
        <p:spPr>
          <a:xfrm>
            <a:off x="2705100" y="6477000"/>
            <a:ext cx="3733800" cy="365125"/>
          </a:xfrm>
        </p:spPr>
        <p:txBody>
          <a:bodyPr/>
          <a:lstStyle/>
          <a:p>
            <a:endParaRPr lang="en-US"/>
          </a:p>
        </p:txBody>
      </p:sp>
    </p:spTree>
    <p:extLst>
      <p:ext uri="{BB962C8B-B14F-4D97-AF65-F5344CB8AC3E}">
        <p14:creationId xmlns:p14="http://schemas.microsoft.com/office/powerpoint/2010/main" val="1403901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
        <p:nvSpPr>
          <p:cNvPr id="6" name="Footer Placeholder 4"/>
          <p:cNvSpPr>
            <a:spLocks noGrp="1"/>
          </p:cNvSpPr>
          <p:nvPr>
            <p:ph type="ftr" sz="quarter" idx="11"/>
          </p:nvPr>
        </p:nvSpPr>
        <p:spPr>
          <a:xfrm>
            <a:off x="2705100" y="6477000"/>
            <a:ext cx="3733800" cy="365125"/>
          </a:xfrm>
        </p:spPr>
        <p:txBody>
          <a:bodyPr/>
          <a:lstStyle/>
          <a:p>
            <a:endParaRPr lang="en-US"/>
          </a:p>
        </p:txBody>
      </p:sp>
    </p:spTree>
    <p:extLst>
      <p:ext uri="{BB962C8B-B14F-4D97-AF65-F5344CB8AC3E}">
        <p14:creationId xmlns:p14="http://schemas.microsoft.com/office/powerpoint/2010/main" val="1582080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
        <p:nvSpPr>
          <p:cNvPr id="5" name="Footer Placeholder 4"/>
          <p:cNvSpPr>
            <a:spLocks noGrp="1"/>
          </p:cNvSpPr>
          <p:nvPr>
            <p:ph type="ftr" sz="quarter" idx="11"/>
          </p:nvPr>
        </p:nvSpPr>
        <p:spPr>
          <a:xfrm>
            <a:off x="2705100" y="6477000"/>
            <a:ext cx="3733800" cy="365125"/>
          </a:xfrm>
        </p:spPr>
        <p:txBody>
          <a:bodyPr/>
          <a:lstStyle/>
          <a:p>
            <a:endParaRPr lang="en-US"/>
          </a:p>
        </p:txBody>
      </p:sp>
    </p:spTree>
    <p:extLst>
      <p:ext uri="{BB962C8B-B14F-4D97-AF65-F5344CB8AC3E}">
        <p14:creationId xmlns:p14="http://schemas.microsoft.com/office/powerpoint/2010/main" val="132055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
        <p:nvSpPr>
          <p:cNvPr id="8" name="Footer Placeholder 4"/>
          <p:cNvSpPr>
            <a:spLocks noGrp="1"/>
          </p:cNvSpPr>
          <p:nvPr>
            <p:ph type="ftr" sz="quarter" idx="11"/>
          </p:nvPr>
        </p:nvSpPr>
        <p:spPr>
          <a:xfrm>
            <a:off x="2705100" y="6477000"/>
            <a:ext cx="3733800" cy="365125"/>
          </a:xfrm>
        </p:spPr>
        <p:txBody>
          <a:bodyPr/>
          <a:lstStyle/>
          <a:p>
            <a:endParaRPr lang="en-US"/>
          </a:p>
        </p:txBody>
      </p:sp>
    </p:spTree>
    <p:extLst>
      <p:ext uri="{BB962C8B-B14F-4D97-AF65-F5344CB8AC3E}">
        <p14:creationId xmlns:p14="http://schemas.microsoft.com/office/powerpoint/2010/main" val="1881066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
        <p:nvSpPr>
          <p:cNvPr id="8" name="Footer Placeholder 4"/>
          <p:cNvSpPr>
            <a:spLocks noGrp="1"/>
          </p:cNvSpPr>
          <p:nvPr>
            <p:ph type="ftr" sz="quarter" idx="11"/>
          </p:nvPr>
        </p:nvSpPr>
        <p:spPr>
          <a:xfrm>
            <a:off x="2705100" y="6477000"/>
            <a:ext cx="3733800" cy="365125"/>
          </a:xfrm>
        </p:spPr>
        <p:txBody>
          <a:bodyPr/>
          <a:lstStyle/>
          <a:p>
            <a:endParaRPr lang="en-US"/>
          </a:p>
        </p:txBody>
      </p:sp>
    </p:spTree>
    <p:extLst>
      <p:ext uri="{BB962C8B-B14F-4D97-AF65-F5344CB8AC3E}">
        <p14:creationId xmlns:p14="http://schemas.microsoft.com/office/powerpoint/2010/main" val="2319635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74639"/>
            <a:ext cx="85344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600201"/>
            <a:ext cx="85344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10/29/2018</a:t>
            </a:fld>
            <a:endParaRPr lang="en-US"/>
          </a:p>
        </p:txBody>
      </p:sp>
      <p:sp>
        <p:nvSpPr>
          <p:cNvPr id="5" name="Footer Placeholder 4"/>
          <p:cNvSpPr>
            <a:spLocks noGrp="1"/>
          </p:cNvSpPr>
          <p:nvPr>
            <p:ph type="ftr" sz="quarter" idx="3"/>
          </p:nvPr>
        </p:nvSpPr>
        <p:spPr>
          <a:xfrm>
            <a:off x="3124200" y="6477000"/>
            <a:ext cx="2895600" cy="365125"/>
          </a:xfrm>
          <a:prstGeom prst="rect">
            <a:avLst/>
          </a:prstGeom>
        </p:spPr>
        <p:txBody>
          <a:bodyPr vert="horz" lIns="91440" tIns="45720" rIns="91440" bIns="45720" rtlCol="0" anchor="ctr"/>
          <a:lstStyle>
            <a:lvl1pPr algn="ctr">
              <a:defRPr sz="1050">
                <a:solidFill>
                  <a:schemeClr val="bg1"/>
                </a:solidFill>
              </a:defRPr>
            </a:lvl1pPr>
          </a:lstStyle>
          <a:p>
            <a:endParaRPr lang="en-US"/>
          </a:p>
        </p:txBody>
      </p:sp>
      <p:sp>
        <p:nvSpPr>
          <p:cNvPr id="6" name="Slide Number Placeholder 5"/>
          <p:cNvSpPr>
            <a:spLocks noGrp="1"/>
          </p:cNvSpPr>
          <p:nvPr>
            <p:ph type="sldNum" sz="quarter" idx="4"/>
          </p:nvPr>
        </p:nvSpPr>
        <p:spPr>
          <a:xfrm>
            <a:off x="6781800" y="6492875"/>
            <a:ext cx="2133600" cy="365125"/>
          </a:xfrm>
          <a:prstGeom prst="rect">
            <a:avLst/>
          </a:prstGeom>
        </p:spPr>
        <p:txBody>
          <a:bodyPr vert="horz" lIns="91440" tIns="45720" rIns="91440" bIns="45720" rtlCol="0" anchor="ctr"/>
          <a:lstStyle>
            <a:lvl1pPr algn="r">
              <a:defRPr sz="1200">
                <a:solidFill>
                  <a:schemeClr val="bg1"/>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1046572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lvl="0" indent="0">
              <a:buNone/>
            </a:pPr>
            <a:r>
              <a:t>Interval censoring and frailty models</a:t>
            </a:r>
          </a:p>
        </p:txBody>
      </p:sp>
      <p:sp>
        <p:nvSpPr>
          <p:cNvPr id="3" name="Subtitle 2"/>
          <p:cNvSpPr>
            <a:spLocks noGrp="1"/>
          </p:cNvSpPr>
          <p:nvPr>
            <p:ph type="subTitle" idx="1"/>
          </p:nvPr>
        </p:nvSpPr>
        <p:spPr/>
        <p:txBody>
          <a:bodyPr/>
          <a:lstStyle/>
          <a:p>
            <a:pPr marL="0" lvl="0" indent="0">
              <a:buNone/>
            </a:pPr>
            <a:br/>
            <a:br/>
            <a:r>
              <a:t>Steve Simon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Model results for left censored data (1 of 4)</a:t>
            </a:r>
          </a:p>
        </p:txBody>
      </p:sp>
      <p:pic>
        <p:nvPicPr>
          <p:cNvPr id="3" name="Picture 1" descr="../images/left_censored_table1.png"/>
          <p:cNvPicPr>
            <a:picLocks noGrp="1" noChangeAspect="1"/>
          </p:cNvPicPr>
          <p:nvPr/>
        </p:nvPicPr>
        <p:blipFill>
          <a:blip r:embed="rId2"/>
          <a:stretch>
            <a:fillRect/>
          </a:stretch>
        </p:blipFill>
        <p:spPr bwMode="auto">
          <a:xfrm>
            <a:off x="2324100" y="1600200"/>
            <a:ext cx="4508500" cy="4521200"/>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Model results for left censored data (2 of 4)</a:t>
            </a:r>
          </a:p>
        </p:txBody>
      </p:sp>
      <p:pic>
        <p:nvPicPr>
          <p:cNvPr id="3" name="Picture 1" descr="../images/left_censored_table2.png"/>
          <p:cNvPicPr>
            <a:picLocks noGrp="1" noChangeAspect="1"/>
          </p:cNvPicPr>
          <p:nvPr/>
        </p:nvPicPr>
        <p:blipFill>
          <a:blip r:embed="rId2"/>
          <a:stretch>
            <a:fillRect/>
          </a:stretch>
        </p:blipFill>
        <p:spPr bwMode="auto">
          <a:xfrm>
            <a:off x="457200" y="2667000"/>
            <a:ext cx="8229600" cy="2400300"/>
          </a:xfrm>
          <a:prstGeom prst="rect">
            <a:avLst/>
          </a:prstGeom>
          <a:noFill/>
          <a:ln w="9525">
            <a:noFill/>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Model results for left censored data (3 of 4)</a:t>
            </a:r>
          </a:p>
        </p:txBody>
      </p:sp>
      <p:pic>
        <p:nvPicPr>
          <p:cNvPr id="3" name="Picture 1" descr="../images/left_censored_table3.png"/>
          <p:cNvPicPr>
            <a:picLocks noGrp="1" noChangeAspect="1"/>
          </p:cNvPicPr>
          <p:nvPr/>
        </p:nvPicPr>
        <p:blipFill>
          <a:blip r:embed="rId2"/>
          <a:stretch>
            <a:fillRect/>
          </a:stretch>
        </p:blipFill>
        <p:spPr bwMode="auto">
          <a:xfrm>
            <a:off x="1905000" y="1600200"/>
            <a:ext cx="5334000" cy="4521200"/>
          </a:xfrm>
          <a:prstGeom prst="rect">
            <a:avLst/>
          </a:prstGeom>
          <a:noFill/>
          <a:ln w="9525">
            <a:noFill/>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Model results for left censored data (4 of 4)</a:t>
            </a:r>
          </a:p>
        </p:txBody>
      </p:sp>
      <p:pic>
        <p:nvPicPr>
          <p:cNvPr id="3" name="Picture 1" descr="../images/left_censored_graph.png"/>
          <p:cNvPicPr>
            <a:picLocks noGrp="1" noChangeAspect="1"/>
          </p:cNvPicPr>
          <p:nvPr/>
        </p:nvPicPr>
        <p:blipFill>
          <a:blip r:embed="rId2"/>
          <a:stretch>
            <a:fillRect/>
          </a:stretch>
        </p:blipFill>
        <p:spPr bwMode="auto">
          <a:xfrm>
            <a:off x="1511300" y="1600200"/>
            <a:ext cx="6108700" cy="4521200"/>
          </a:xfrm>
          <a:prstGeom prst="rect">
            <a:avLst/>
          </a:prstGeom>
          <a:noFill/>
          <a:ln w="9525">
            <a:noFill/>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Exponential likelihood for interval censoring</a:t>
            </a:r>
          </a:p>
        </p:txBody>
      </p:sp>
      <p:sp>
        <p:nvSpPr>
          <p:cNvPr id="3" name="Content Placeholder 2"/>
          <p:cNvSpPr>
            <a:spLocks noGrp="1"/>
          </p:cNvSpPr>
          <p:nvPr>
            <p:ph idx="1"/>
          </p:nvPr>
        </p:nvSpPr>
        <p:spPr/>
        <p:txBody>
          <a:bodyPr/>
          <a:lstStyle/>
          <a:p>
            <a:pPr marL="0" lvl="0" indent="0">
              <a:buNone/>
            </a:pPr>
            <a14:m xmlns:a14="http://schemas.microsoft.com/office/drawing/2010/main">
              <m:oMathPara xmlns:m="http://schemas.openxmlformats.org/officeDocument/2006/math">
                <m:oMathParaPr>
                  <m:jc m:val="centerGroup"/>
                </m:oMathParaPr>
                <m:oMath xmlns:m="http://schemas.openxmlformats.org/officeDocument/2006/math">
                  <m:r>
                    <a:rPr>
                      <a:latin typeface="Cambria Math" panose="02040503050406030204" pitchFamily="18" charset="0"/>
                    </a:rPr>
                    <m:t>𝐿</m:t>
                  </m:r>
                  <m:r>
                    <a:rPr>
                      <a:latin typeface="Cambria Math" panose="02040503050406030204" pitchFamily="18" charset="0"/>
                    </a:rPr>
                    <m:t>(</m:t>
                  </m:r>
                  <m:r>
                    <a:rPr>
                      <a:latin typeface="Cambria Math" panose="02040503050406030204" pitchFamily="18" charset="0"/>
                    </a:rPr>
                    <m:t>𝜆</m:t>
                  </m:r>
                  <m:r>
                    <a:rPr>
                      <a:latin typeface="Cambria Math" panose="02040503050406030204" pitchFamily="18" charset="0"/>
                    </a:rPr>
                    <m:t>)=</m:t>
                  </m:r>
                </m:oMath>
              </m:oMathPara>
            </a14:m>
            <a:endParaRPr/>
          </a:p>
          <a:p>
            <a:pPr marL="0" lvl="0" indent="0">
              <a:buNone/>
            </a:pPr>
            <a14:m xmlns:a14="http://schemas.microsoft.com/office/drawing/2010/main">
              <m:oMathPara xmlns:m="http://schemas.openxmlformats.org/officeDocument/2006/math">
                <m:oMathParaPr>
                  <m:jc m:val="centerGroup"/>
                </m:oMathParaPr>
                <m:oMath xmlns:m="http://schemas.openxmlformats.org/officeDocument/2006/math">
                  <m:r>
                    <a:rPr>
                      <a:latin typeface="Cambria Math" panose="02040503050406030204" pitchFamily="18" charset="0"/>
                    </a:rPr>
                    <m:t>(1−</m:t>
                  </m:r>
                  <m:sSup>
                    <m:sSupPr>
                      <m:ctrlPr>
                        <a:rPr i="1">
                          <a:latin typeface="Cambria Math" panose="02040503050406030204" pitchFamily="18" charset="0"/>
                        </a:rPr>
                      </m:ctrlPr>
                    </m:sSupPr>
                    <m:e>
                      <m:r>
                        <a:rPr>
                          <a:latin typeface="Cambria Math" panose="02040503050406030204" pitchFamily="18" charset="0"/>
                        </a:rPr>
                        <m:t>𝑒</m:t>
                      </m:r>
                    </m:e>
                    <m:sup>
                      <m:r>
                        <a:rPr>
                          <a:latin typeface="Cambria Math" panose="02040503050406030204" pitchFamily="18" charset="0"/>
                        </a:rPr>
                        <m:t>−6.12</m:t>
                      </m:r>
                      <m:r>
                        <a:rPr>
                          <a:latin typeface="Cambria Math" panose="02040503050406030204" pitchFamily="18" charset="0"/>
                        </a:rPr>
                        <m:t>𝜆</m:t>
                      </m:r>
                    </m:sup>
                  </m:sSup>
                  <m:sSup>
                    <m:sSupPr>
                      <m:ctrlPr>
                        <a:rPr i="1">
                          <a:latin typeface="Cambria Math" panose="02040503050406030204" pitchFamily="18" charset="0"/>
                        </a:rPr>
                      </m:ctrlPr>
                    </m:sSupPr>
                    <m:e>
                      <m:r>
                        <a:rPr>
                          <a:latin typeface="Cambria Math" panose="02040503050406030204" pitchFamily="18" charset="0"/>
                        </a:rPr>
                        <m:t>)</m:t>
                      </m:r>
                    </m:e>
                    <m:sup>
                      <m:r>
                        <a:rPr>
                          <a:latin typeface="Cambria Math" panose="02040503050406030204" pitchFamily="18" charset="0"/>
                        </a:rPr>
                        <m:t>5</m:t>
                      </m:r>
                    </m:sup>
                  </m:sSup>
                </m:oMath>
              </m:oMathPara>
            </a14:m>
            <a:endParaRPr/>
          </a:p>
          <a:p>
            <a:pPr marL="0" lvl="0" indent="0">
              <a:buNone/>
            </a:pPr>
            <a14:m xmlns:a14="http://schemas.microsoft.com/office/drawing/2010/main">
              <m:oMathPara xmlns:m="http://schemas.openxmlformats.org/officeDocument/2006/math">
                <m:oMathParaPr>
                  <m:jc m:val="centerGroup"/>
                </m:oMathParaPr>
                <m:oMath xmlns:m="http://schemas.openxmlformats.org/officeDocument/2006/math">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𝑒</m:t>
                      </m:r>
                    </m:e>
                    <m:sup>
                      <m:r>
                        <a:rPr>
                          <a:latin typeface="Cambria Math" panose="02040503050406030204" pitchFamily="18" charset="0"/>
                        </a:rPr>
                        <m:t>−6.12</m:t>
                      </m:r>
                      <m:r>
                        <a:rPr>
                          <a:latin typeface="Cambria Math" panose="02040503050406030204" pitchFamily="18" charset="0"/>
                        </a:rPr>
                        <m:t>𝜆</m:t>
                      </m:r>
                    </m:sup>
                  </m:sSup>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𝑒</m:t>
                      </m:r>
                    </m:e>
                    <m:sup>
                      <m:r>
                        <a:rPr>
                          <a:latin typeface="Cambria Math" panose="02040503050406030204" pitchFamily="18" charset="0"/>
                        </a:rPr>
                        <m:t>−19.92</m:t>
                      </m:r>
                      <m:r>
                        <a:rPr>
                          <a:latin typeface="Cambria Math" panose="02040503050406030204" pitchFamily="18" charset="0"/>
                        </a:rPr>
                        <m:t>𝜆</m:t>
                      </m:r>
                    </m:sup>
                  </m:sSup>
                  <m:sSup>
                    <m:sSupPr>
                      <m:ctrlPr>
                        <a:rPr i="1">
                          <a:latin typeface="Cambria Math" panose="02040503050406030204" pitchFamily="18" charset="0"/>
                        </a:rPr>
                      </m:ctrlPr>
                    </m:sSupPr>
                    <m:e>
                      <m:r>
                        <a:rPr>
                          <a:latin typeface="Cambria Math" panose="02040503050406030204" pitchFamily="18" charset="0"/>
                        </a:rPr>
                        <m:t>)</m:t>
                      </m:r>
                    </m:e>
                    <m:sup>
                      <m:r>
                        <a:rPr>
                          <a:latin typeface="Cambria Math" panose="02040503050406030204" pitchFamily="18" charset="0"/>
                        </a:rPr>
                        <m:t>16</m:t>
                      </m:r>
                    </m:sup>
                  </m:sSup>
                </m:oMath>
              </m:oMathPara>
            </a14:m>
            <a:endParaRPr/>
          </a:p>
          <a:p>
            <a:pPr marL="0" lvl="0" indent="0">
              <a:buNone/>
            </a:pPr>
            <a14:m xmlns:a14="http://schemas.microsoft.com/office/drawing/2010/main">
              <m:oMathPara xmlns:m="http://schemas.openxmlformats.org/officeDocument/2006/math">
                <m:oMathParaPr>
                  <m:jc m:val="centerGroup"/>
                </m:oMathParaPr>
                <m:oMath xmlns:m="http://schemas.openxmlformats.org/officeDocument/2006/math">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𝑒</m:t>
                      </m:r>
                    </m:e>
                    <m:sup>
                      <m:r>
                        <a:rPr>
                          <a:latin typeface="Cambria Math" panose="02040503050406030204" pitchFamily="18" charset="0"/>
                        </a:rPr>
                        <m:t>−19.92</m:t>
                      </m:r>
                      <m:r>
                        <a:rPr>
                          <a:latin typeface="Cambria Math" panose="02040503050406030204" pitchFamily="18" charset="0"/>
                        </a:rPr>
                        <m:t>𝜆</m:t>
                      </m:r>
                    </m:sup>
                  </m:sSup>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𝑒</m:t>
                      </m:r>
                    </m:e>
                    <m:sup>
                      <m:r>
                        <a:rPr>
                          <a:latin typeface="Cambria Math" panose="02040503050406030204" pitchFamily="18" charset="0"/>
                        </a:rPr>
                        <m:t>−29.64</m:t>
                      </m:r>
                      <m:r>
                        <a:rPr>
                          <a:latin typeface="Cambria Math" panose="02040503050406030204" pitchFamily="18" charset="0"/>
                        </a:rPr>
                        <m:t>𝜆</m:t>
                      </m:r>
                    </m:sup>
                  </m:sSup>
                  <m:sSup>
                    <m:sSupPr>
                      <m:ctrlPr>
                        <a:rPr i="1">
                          <a:latin typeface="Cambria Math" panose="02040503050406030204" pitchFamily="18" charset="0"/>
                        </a:rPr>
                      </m:ctrlPr>
                    </m:sSupPr>
                    <m:e>
                      <m:r>
                        <a:rPr>
                          <a:latin typeface="Cambria Math" panose="02040503050406030204" pitchFamily="18" charset="0"/>
                        </a:rPr>
                        <m:t>)</m:t>
                      </m:r>
                    </m:e>
                    <m:sup>
                      <m:r>
                        <a:rPr>
                          <a:latin typeface="Cambria Math" panose="02040503050406030204" pitchFamily="18" charset="0"/>
                        </a:rPr>
                        <m:t>12</m:t>
                      </m:r>
                    </m:sup>
                  </m:sSup>
                </m:oMath>
              </m:oMathPara>
            </a14:m>
            <a:endParaRPr/>
          </a:p>
          <a:p>
            <a:pPr marL="0" lvl="0" indent="0">
              <a:buNone/>
            </a:pPr>
            <a14:m xmlns:a14="http://schemas.microsoft.com/office/drawing/2010/main">
              <m:oMathPara xmlns:m="http://schemas.openxmlformats.org/officeDocument/2006/math">
                <m:oMathParaPr>
                  <m:jc m:val="centerGroup"/>
                </m:oMathParaPr>
                <m:oMath xmlns:m="http://schemas.openxmlformats.org/officeDocument/2006/math">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𝑒</m:t>
                      </m:r>
                    </m:e>
                    <m:sup>
                      <m:r>
                        <a:rPr>
                          <a:latin typeface="Cambria Math" panose="02040503050406030204" pitchFamily="18" charset="0"/>
                        </a:rPr>
                        <m:t>−29.64</m:t>
                      </m:r>
                      <m:r>
                        <a:rPr>
                          <a:latin typeface="Cambria Math" panose="02040503050406030204" pitchFamily="18" charset="0"/>
                        </a:rPr>
                        <m:t>𝜆</m:t>
                      </m:r>
                    </m:sup>
                  </m:sSup>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𝑒</m:t>
                      </m:r>
                    </m:e>
                    <m:sup>
                      <m:r>
                        <a:rPr>
                          <a:latin typeface="Cambria Math" panose="02040503050406030204" pitchFamily="18" charset="0"/>
                        </a:rPr>
                        <m:t>−35.40</m:t>
                      </m:r>
                      <m:r>
                        <a:rPr>
                          <a:latin typeface="Cambria Math" panose="02040503050406030204" pitchFamily="18" charset="0"/>
                        </a:rPr>
                        <m:t>𝜆</m:t>
                      </m:r>
                    </m:sup>
                  </m:sSup>
                  <m:sSup>
                    <m:sSupPr>
                      <m:ctrlPr>
                        <a:rPr i="1">
                          <a:latin typeface="Cambria Math" panose="02040503050406030204" pitchFamily="18" charset="0"/>
                        </a:rPr>
                      </m:ctrlPr>
                    </m:sSupPr>
                    <m:e>
                      <m:r>
                        <a:rPr>
                          <a:latin typeface="Cambria Math" panose="02040503050406030204" pitchFamily="18" charset="0"/>
                        </a:rPr>
                        <m:t>)</m:t>
                      </m:r>
                    </m:e>
                    <m:sup>
                      <m:r>
                        <a:rPr>
                          <a:latin typeface="Cambria Math" panose="02040503050406030204" pitchFamily="18" charset="0"/>
                        </a:rPr>
                        <m:t>18</m:t>
                      </m:r>
                    </m:sup>
                  </m:sSup>
                </m:oMath>
              </m:oMathPara>
            </a14:m>
            <a:endParaRPr/>
          </a:p>
          <a:p>
            <a:pPr marL="0" lvl="0" indent="0">
              <a:buNone/>
            </a:pPr>
            <a14:m xmlns:a14="http://schemas.microsoft.com/office/drawing/2010/main">
              <m:oMathPara xmlns:m="http://schemas.openxmlformats.org/officeDocument/2006/math">
                <m:oMathParaPr>
                  <m:jc m:val="centerGroup"/>
                </m:oMathParaPr>
                <m:oMath xmlns:m="http://schemas.openxmlformats.org/officeDocument/2006/math">
                  <m:r>
                    <a:rPr>
                      <a:latin typeface="Cambria Math" panose="02040503050406030204" pitchFamily="18" charset="0"/>
                    </a:rPr>
                    <m:t>...</m:t>
                  </m:r>
                </m:oMath>
              </m:oMathPara>
            </a14:m>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Model results for interval censored data (1 of 4)</a:t>
            </a:r>
          </a:p>
        </p:txBody>
      </p:sp>
      <p:pic>
        <p:nvPicPr>
          <p:cNvPr id="3" name="Picture 1" descr="../images/interval_censored_table1.png"/>
          <p:cNvPicPr>
            <a:picLocks noGrp="1" noChangeAspect="1"/>
          </p:cNvPicPr>
          <p:nvPr/>
        </p:nvPicPr>
        <p:blipFill>
          <a:blip r:embed="rId2"/>
          <a:stretch>
            <a:fillRect/>
          </a:stretch>
        </p:blipFill>
        <p:spPr bwMode="auto">
          <a:xfrm>
            <a:off x="2286000" y="1600200"/>
            <a:ext cx="4559300" cy="4521200"/>
          </a:xfrm>
          <a:prstGeom prst="rect">
            <a:avLst/>
          </a:prstGeom>
          <a:noFill/>
          <a:ln w="9525">
            <a:noFill/>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Model results for interval censored data (2 of 4)</a:t>
            </a:r>
          </a:p>
        </p:txBody>
      </p:sp>
      <p:pic>
        <p:nvPicPr>
          <p:cNvPr id="3" name="Picture 1" descr="../images/interval_censored_table2.png"/>
          <p:cNvPicPr>
            <a:picLocks noGrp="1" noChangeAspect="1"/>
          </p:cNvPicPr>
          <p:nvPr/>
        </p:nvPicPr>
        <p:blipFill>
          <a:blip r:embed="rId2"/>
          <a:stretch>
            <a:fillRect/>
          </a:stretch>
        </p:blipFill>
        <p:spPr bwMode="auto">
          <a:xfrm>
            <a:off x="457200" y="2705100"/>
            <a:ext cx="8229600" cy="2311400"/>
          </a:xfrm>
          <a:prstGeom prst="rect">
            <a:avLst/>
          </a:prstGeom>
          <a:noFill/>
          <a:ln w="9525">
            <a:noFill/>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Model results for interval censored data (3 of 4)</a:t>
            </a:r>
          </a:p>
        </p:txBody>
      </p:sp>
      <p:pic>
        <p:nvPicPr>
          <p:cNvPr id="3" name="Picture 1" descr="../images/interval_censored_table3.png"/>
          <p:cNvPicPr>
            <a:picLocks noGrp="1" noChangeAspect="1"/>
          </p:cNvPicPr>
          <p:nvPr/>
        </p:nvPicPr>
        <p:blipFill>
          <a:blip r:embed="rId2"/>
          <a:stretch>
            <a:fillRect/>
          </a:stretch>
        </p:blipFill>
        <p:spPr bwMode="auto">
          <a:xfrm>
            <a:off x="1155700" y="1600200"/>
            <a:ext cx="6832600" cy="4521200"/>
          </a:xfrm>
          <a:prstGeom prst="rect">
            <a:avLst/>
          </a:prstGeom>
          <a:noFill/>
          <a:ln w="9525">
            <a:noFill/>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Model results for interval censored data (4 of 4)</a:t>
            </a:r>
          </a:p>
        </p:txBody>
      </p:sp>
      <p:pic>
        <p:nvPicPr>
          <p:cNvPr id="3" name="Picture 1" descr="../images/interval_censored_graph.png"/>
          <p:cNvPicPr>
            <a:picLocks noGrp="1" noChangeAspect="1"/>
          </p:cNvPicPr>
          <p:nvPr/>
        </p:nvPicPr>
        <p:blipFill>
          <a:blip r:embed="rId2"/>
          <a:stretch>
            <a:fillRect/>
          </a:stretch>
        </p:blipFill>
        <p:spPr bwMode="auto">
          <a:xfrm>
            <a:off x="1511300" y="1600200"/>
            <a:ext cx="6108700" cy="4521200"/>
          </a:xfrm>
          <a:prstGeom prst="rect">
            <a:avLst/>
          </a:prstGeom>
          <a:noFill/>
          <a:ln w="9525">
            <a:noFill/>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Left truncation</a:t>
            </a:r>
          </a:p>
        </p:txBody>
      </p:sp>
      <p:sp>
        <p:nvSpPr>
          <p:cNvPr id="3" name="Content Placeholder 2"/>
          <p:cNvSpPr>
            <a:spLocks noGrp="1"/>
          </p:cNvSpPr>
          <p:nvPr>
            <p:ph idx="1"/>
          </p:nvPr>
        </p:nvSpPr>
        <p:spPr/>
        <p:txBody>
          <a:bodyPr/>
          <a:lstStyle/>
          <a:p>
            <a:pPr marL="0" lvl="0" indent="0">
              <a:buNone/>
            </a:pPr>
            <a:r>
              <a:t>In most studies, patients are considered part of the risk set from time 0 to the time that they either die or are censored. But sometimes patients start contributing information about survival only from a certain point forward. This is left truncation.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Abstract</a:t>
            </a:r>
          </a:p>
        </p:txBody>
      </p:sp>
      <p:sp>
        <p:nvSpPr>
          <p:cNvPr id="3" name="Content Placeholder 2"/>
          <p:cNvSpPr>
            <a:spLocks noGrp="1"/>
          </p:cNvSpPr>
          <p:nvPr>
            <p:ph idx="1"/>
          </p:nvPr>
        </p:nvSpPr>
        <p:spPr/>
        <p:txBody>
          <a:bodyPr/>
          <a:lstStyle/>
          <a:p>
            <a:pPr marL="0" lvl="0" indent="0">
              <a:buNone/>
            </a:pPr>
            <a:r>
              <a:t>Two alternatives to right censoring are left censoring (you only know that the event occurred before a particular time) and interval censoring (you only know that the event occured sometime in a particular time interval). You will see examples of both types of censoring as well as left truncation.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Mortality in an inpatient psych unit</a:t>
            </a:r>
          </a:p>
        </p:txBody>
      </p:sp>
      <p:sp>
        <p:nvSpPr>
          <p:cNvPr id="3" name="Content Placeholder 2"/>
          <p:cNvSpPr>
            <a:spLocks noGrp="1"/>
          </p:cNvSpPr>
          <p:nvPr>
            <p:ph idx="1"/>
          </p:nvPr>
        </p:nvSpPr>
        <p:spPr/>
        <p:txBody>
          <a:bodyPr/>
          <a:lstStyle/>
          <a:p>
            <a:pPr marL="1270000" lvl="0" indent="0">
              <a:buNone/>
            </a:pPr>
            <a:r>
              <a:rPr sz="1800">
                <a:latin typeface="Courier"/>
              </a:rPr>
              <a:t>##   sex age time death
## 1   2  51    1     1
## 2   2  58    1     1
## 3   2  55    2     1
## 4   2  28   22     1
## 5   1  21   30     0
## 6   1  19   28     1</a:t>
            </a:r>
          </a:p>
          <a:p>
            <a:pPr marL="0" lvl="0" indent="0">
              <a:buNone/>
            </a:pPr>
            <a:r>
              <a:t>math.usu.edu/jrstevens/biostat/projects2013/pres_LeftTruncation.pdf</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Plot of entry/exit for each patient</a:t>
            </a:r>
          </a:p>
        </p:txBody>
      </p:sp>
      <p:pic>
        <p:nvPicPr>
          <p:cNvPr id="3" name="Picture 1" descr="class7_files/figure-pptx/plot-psych-1.png"/>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Changes in number at risk</a:t>
            </a:r>
          </a:p>
        </p:txBody>
      </p:sp>
      <p:pic>
        <p:nvPicPr>
          <p:cNvPr id="3" name="Picture 1" descr="class7_files/figure-pptx/n_atrisk-1.png"/>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Kaplan-Meier survival estimates</a:t>
            </a:r>
          </a:p>
        </p:txBody>
      </p:sp>
      <p:pic>
        <p:nvPicPr>
          <p:cNvPr id="3" name="Picture 1" descr="class7_files/figure-pptx/km-1.png"/>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Sandwich estimate</a:t>
            </a:r>
          </a:p>
        </p:txBody>
      </p:sp>
      <p:sp>
        <p:nvSpPr>
          <p:cNvPr id="3" name="Content Placeholder 2"/>
          <p:cNvSpPr>
            <a:spLocks noGrp="1"/>
          </p:cNvSpPr>
          <p:nvPr>
            <p:ph idx="1"/>
          </p:nvPr>
        </p:nvSpPr>
        <p:spPr/>
        <p:txBody>
          <a:bodyPr/>
          <a:lstStyle/>
          <a:p>
            <a:pPr marL="0" lvl="0" indent="0">
              <a:buNone/>
            </a:pPr>
            <a:r>
              <a:t>You can account for cluster effects by modifying the variance-covariance of the coefficients. For the normal model without frailty effects, the information matrix is</a:t>
            </a:r>
          </a:p>
          <a:p>
            <a:pPr marL="0" lvl="0" indent="0">
              <a:buNone/>
            </a:pPr>
            <a14:m xmlns:a14="http://schemas.microsoft.com/office/drawing/2010/main">
              <m:oMathPara xmlns:m="http://schemas.openxmlformats.org/officeDocument/2006/math">
                <m:oMathParaPr>
                  <m:jc m:val="centerGroup"/>
                </m:oMathParaPr>
                <m:oMath xmlns:m="http://schemas.openxmlformats.org/officeDocument/2006/math">
                  <m:r>
                    <a:rPr>
                      <a:latin typeface="Cambria Math" panose="02040503050406030204" pitchFamily="18" charset="0"/>
                    </a:rPr>
                    <m:t>𝐼</m:t>
                  </m:r>
                  <m:r>
                    <a:rPr>
                      <a:latin typeface="Cambria Math" panose="02040503050406030204" pitchFamily="18" charset="0"/>
                    </a:rPr>
                    <m:t>(</m:t>
                  </m:r>
                  <m:r>
                    <a:rPr>
                      <a:latin typeface="Cambria Math" panose="02040503050406030204" pitchFamily="18" charset="0"/>
                    </a:rPr>
                    <m:t>𝛽</m:t>
                  </m:r>
                  <m:r>
                    <a:rPr>
                      <a:latin typeface="Cambria Math" panose="02040503050406030204" pitchFamily="18" charset="0"/>
                    </a:rPr>
                    <m:t>)=</m:t>
                  </m:r>
                  <m:f>
                    <m:fPr>
                      <m:ctrlPr>
                        <a:rPr i="1">
                          <a:latin typeface="Cambria Math" panose="02040503050406030204" pitchFamily="18" charset="0"/>
                        </a:rPr>
                      </m:ctrlPr>
                    </m:fPr>
                    <m:num>
                      <m:sSup>
                        <m:sSupPr>
                          <m:ctrlPr>
                            <a:rPr i="1">
                              <a:latin typeface="Cambria Math" panose="02040503050406030204" pitchFamily="18" charset="0"/>
                            </a:rPr>
                          </m:ctrlPr>
                        </m:sSupPr>
                        <m:e>
                          <m:r>
                            <a:rPr>
                              <a:latin typeface="Cambria Math" panose="02040503050406030204" pitchFamily="18" charset="0"/>
                            </a:rPr>
                            <m:t>𝜕</m:t>
                          </m:r>
                        </m:e>
                        <m:sup>
                          <m:r>
                            <a:rPr>
                              <a:latin typeface="Cambria Math" panose="02040503050406030204" pitchFamily="18" charset="0"/>
                            </a:rPr>
                            <m:t>2</m:t>
                          </m:r>
                        </m:sup>
                      </m:sSup>
                      <m:sSub>
                        <m:sSubPr>
                          <m:ctrlPr>
                            <a:rPr i="1">
                              <a:latin typeface="Cambria Math" panose="02040503050406030204" pitchFamily="18" charset="0"/>
                            </a:rPr>
                          </m:ctrlPr>
                        </m:sSubPr>
                        <m:e>
                          <m:r>
                            <a:rPr>
                              <a:latin typeface="Cambria Math" panose="02040503050406030204" pitchFamily="18" charset="0"/>
                            </a:rPr>
                            <m:t>𝐿</m:t>
                          </m:r>
                        </m:e>
                        <m:sub>
                          <m:r>
                            <a:rPr>
                              <a:latin typeface="Cambria Math" panose="02040503050406030204" pitchFamily="18" charset="0"/>
                            </a:rPr>
                            <m:t>𝑝</m:t>
                          </m:r>
                        </m:sub>
                      </m:sSub>
                    </m:num>
                    <m:den>
                      <m:r>
                        <a:rPr>
                          <a:latin typeface="Cambria Math" panose="02040503050406030204" pitchFamily="18" charset="0"/>
                        </a:rPr>
                        <m:t>(</m:t>
                      </m:r>
                      <m:r>
                        <a:rPr>
                          <a:latin typeface="Cambria Math" panose="02040503050406030204" pitchFamily="18" charset="0"/>
                        </a:rPr>
                        <m:t>𝜕𝛽</m:t>
                      </m:r>
                      <m:sSup>
                        <m:sSupPr>
                          <m:ctrlPr>
                            <a:rPr i="1">
                              <a:latin typeface="Cambria Math" panose="02040503050406030204" pitchFamily="18" charset="0"/>
                            </a:rPr>
                          </m:ctrlPr>
                        </m:sSupPr>
                        <m:e>
                          <m:r>
                            <a:rPr>
                              <a:latin typeface="Cambria Math" panose="02040503050406030204" pitchFamily="18" charset="0"/>
                            </a:rPr>
                            <m:t>)</m:t>
                          </m:r>
                        </m:e>
                        <m:sup>
                          <m:r>
                            <a:rPr>
                              <a:latin typeface="Cambria Math" panose="02040503050406030204" pitchFamily="18" charset="0"/>
                            </a:rPr>
                            <m:t>2</m:t>
                          </m:r>
                        </m:sup>
                      </m:sSup>
                    </m:den>
                  </m:f>
                </m:oMath>
              </m:oMathPara>
            </a14:m>
            <a:endParaRPr/>
          </a:p>
          <a:p>
            <a:pPr marL="0" lvl="0" indent="0">
              <a:buNone/>
            </a:pPr>
            <a:r>
              <a:t>and the estimated variance covariance matrix, </a:t>
            </a:r>
            <a14:m xmlns:a14="http://schemas.microsoft.com/office/drawing/2010/main">
              <m:oMath xmlns:m="http://schemas.openxmlformats.org/officeDocument/2006/math">
                <m:groupChr>
                  <m:groupChrPr>
                    <m:chr m:val="̂"/>
                    <m:pos m:val="top"/>
                    <m:vertJc m:val="bot"/>
                    <m:ctrlPr>
                      <a:rPr>
                        <a:latin typeface="Cambria Math" panose="02040503050406030204" pitchFamily="18" charset="0"/>
                      </a:rPr>
                    </m:ctrlPr>
                  </m:groupChrPr>
                  <m:e>
                    <m:r>
                      <a:rPr>
                        <a:latin typeface="Cambria Math" panose="02040503050406030204" pitchFamily="18" charset="0"/>
                      </a:rPr>
                      <m:t>𝑉</m:t>
                    </m:r>
                  </m:e>
                </m:groupChr>
              </m:oMath>
            </a14:m>
            <a:r>
              <a:t>, is</a:t>
            </a:r>
          </a:p>
          <a:p>
            <a:pPr marL="0" lvl="0" indent="0">
              <a:buNone/>
            </a:pPr>
            <a14:m xmlns:a14="http://schemas.microsoft.com/office/drawing/2010/main">
              <m:oMathPara xmlns:m="http://schemas.openxmlformats.org/officeDocument/2006/math">
                <m:oMathParaPr>
                  <m:jc m:val="centerGroup"/>
                </m:oMathParaPr>
                <m:oMath xmlns:m="http://schemas.openxmlformats.org/officeDocument/2006/math">
                  <m:groupChr>
                    <m:groupChrPr>
                      <m:chr m:val="̂"/>
                      <m:pos m:val="top"/>
                      <m:vertJc m:val="bot"/>
                      <m:ctrlPr>
                        <a:rPr>
                          <a:latin typeface="Cambria Math" panose="02040503050406030204" pitchFamily="18" charset="0"/>
                        </a:rPr>
                      </m:ctrlPr>
                    </m:groupChrPr>
                    <m:e>
                      <m:r>
                        <a:rPr>
                          <a:latin typeface="Cambria Math" panose="02040503050406030204" pitchFamily="18" charset="0"/>
                        </a:rPr>
                        <m:t>𝑉</m:t>
                      </m:r>
                    </m:e>
                  </m:groupChr>
                  <m:r>
                    <a:rPr>
                      <a:latin typeface="Cambria Math" panose="02040503050406030204" pitchFamily="18" charset="0"/>
                    </a:rPr>
                    <m:t>=</m:t>
                  </m:r>
                  <m:r>
                    <a:rPr>
                      <a:latin typeface="Cambria Math" panose="02040503050406030204" pitchFamily="18" charset="0"/>
                    </a:rPr>
                    <m:t>𝐼</m:t>
                  </m:r>
                  <m:r>
                    <a:rPr>
                      <a:latin typeface="Cambria Math" panose="02040503050406030204" pitchFamily="18" charset="0"/>
                    </a:rPr>
                    <m:t>(</m:t>
                  </m:r>
                  <m:groupChr>
                    <m:groupChrPr>
                      <m:chr m:val="̂"/>
                      <m:pos m:val="top"/>
                      <m:vertJc m:val="bot"/>
                      <m:ctrlPr>
                        <a:rPr i="1">
                          <a:latin typeface="Cambria Math" panose="02040503050406030204" pitchFamily="18" charset="0"/>
                        </a:rPr>
                      </m:ctrlPr>
                    </m:groupChrPr>
                    <m:e>
                      <m:r>
                        <a:rPr>
                          <a:latin typeface="Cambria Math" panose="02040503050406030204" pitchFamily="18" charset="0"/>
                        </a:rPr>
                        <m:t>𝛽</m:t>
                      </m:r>
                    </m:e>
                  </m:groupChr>
                  <m:sSup>
                    <m:sSupPr>
                      <m:ctrlPr>
                        <a:rPr i="1">
                          <a:latin typeface="Cambria Math" panose="02040503050406030204" pitchFamily="18" charset="0"/>
                        </a:rPr>
                      </m:ctrlPr>
                    </m:sSupPr>
                    <m:e>
                      <m:r>
                        <a:rPr>
                          <a:latin typeface="Cambria Math" panose="02040503050406030204" pitchFamily="18" charset="0"/>
                        </a:rPr>
                        <m:t>)</m:t>
                      </m:r>
                    </m:e>
                    <m:sup>
                      <m:r>
                        <a:rPr>
                          <a:latin typeface="Cambria Math" panose="02040503050406030204" pitchFamily="18" charset="0"/>
                        </a:rPr>
                        <m:t>−1</m:t>
                      </m:r>
                    </m:sup>
                  </m:sSup>
                </m:oMath>
              </m:oMathPara>
            </a14:m>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Sandwich</a:t>
            </a:r>
          </a:p>
        </p:txBody>
      </p:sp>
      <p:sp>
        <p:nvSpPr>
          <p:cNvPr id="3" name="Content Placeholder 2"/>
          <p:cNvSpPr>
            <a:spLocks noGrp="1"/>
          </p:cNvSpPr>
          <p:nvPr>
            <p:ph idx="1"/>
          </p:nvPr>
        </p:nvSpPr>
        <p:spPr/>
        <p:txBody>
          <a:bodyPr/>
          <a:lstStyle/>
          <a:p>
            <a:pPr marL="0" lvl="0" indent="0">
              <a:buNone/>
            </a:pPr>
            <a:r>
              <a:t>The robust sandwich estimator (similar to the sandwich estimator in Generalized Estimating Equations) is</a:t>
            </a:r>
          </a:p>
          <a:p>
            <a:pPr marL="0" lvl="0" indent="0">
              <a:buNone/>
            </a:pPr>
            <a14:m xmlns:a14="http://schemas.microsoft.com/office/drawing/2010/main">
              <m:oMathPara xmlns:m="http://schemas.openxmlformats.org/officeDocument/2006/math">
                <m:oMathParaPr>
                  <m:jc m:val="centerGroup"/>
                </m:oMathParaPr>
                <m:oMath xmlns:m="http://schemas.openxmlformats.org/officeDocument/2006/math">
                  <m:groupChr>
                    <m:groupChrPr>
                      <m:chr m:val="̂"/>
                      <m:pos m:val="top"/>
                      <m:vertJc m:val="bot"/>
                      <m:ctrlPr>
                        <a:rPr>
                          <a:latin typeface="Cambria Math" panose="02040503050406030204" pitchFamily="18" charset="0"/>
                        </a:rPr>
                      </m:ctrlPr>
                    </m:groupChrPr>
                    <m:e>
                      <m:r>
                        <a:rPr>
                          <a:latin typeface="Cambria Math" panose="02040503050406030204" pitchFamily="18" charset="0"/>
                        </a:rPr>
                        <m:t>𝑅</m:t>
                      </m:r>
                    </m:e>
                  </m:groupChr>
                  <m:r>
                    <a:rPr>
                      <a:latin typeface="Cambria Math" panose="02040503050406030204" pitchFamily="18" charset="0"/>
                    </a:rPr>
                    <m:t>=</m:t>
                  </m:r>
                  <m:groupChr>
                    <m:groupChrPr>
                      <m:chr m:val="̂"/>
                      <m:pos m:val="top"/>
                      <m:vertJc m:val="bot"/>
                      <m:ctrlPr>
                        <a:rPr i="1">
                          <a:latin typeface="Cambria Math" panose="02040503050406030204" pitchFamily="18" charset="0"/>
                        </a:rPr>
                      </m:ctrlPr>
                    </m:groupChrPr>
                    <m:e>
                      <m:r>
                        <a:rPr>
                          <a:latin typeface="Cambria Math" panose="02040503050406030204" pitchFamily="18" charset="0"/>
                        </a:rPr>
                        <m:t>𝑉</m:t>
                      </m:r>
                    </m:e>
                  </m:groupChr>
                  <m:r>
                    <a:rPr>
                      <a:latin typeface="Cambria Math" panose="02040503050406030204" pitchFamily="18" charset="0"/>
                    </a:rPr>
                    <m:t>(</m:t>
                  </m:r>
                  <m:groupChr>
                    <m:groupChrPr>
                      <m:chr m:val="̂"/>
                      <m:pos m:val="top"/>
                      <m:vertJc m:val="bot"/>
                      <m:ctrlPr>
                        <a:rPr i="1">
                          <a:latin typeface="Cambria Math" panose="02040503050406030204" pitchFamily="18" charset="0"/>
                        </a:rPr>
                      </m:ctrlPr>
                    </m:groupChrPr>
                    <m:e>
                      <m:r>
                        <a:rPr>
                          <a:latin typeface="Cambria Math" panose="02040503050406030204" pitchFamily="18" charset="0"/>
                        </a:rPr>
                        <m:t>𝐿</m:t>
                      </m:r>
                    </m:e>
                  </m:groupChr>
                  <m:r>
                    <a:rPr>
                      <a:latin typeface="Cambria Math" panose="02040503050406030204" pitchFamily="18" charset="0"/>
                    </a:rPr>
                    <m:t>′</m:t>
                  </m:r>
                  <m:groupChr>
                    <m:groupChrPr>
                      <m:chr m:val="̂"/>
                      <m:pos m:val="top"/>
                      <m:vertJc m:val="bot"/>
                      <m:ctrlPr>
                        <a:rPr i="1">
                          <a:latin typeface="Cambria Math" panose="02040503050406030204" pitchFamily="18" charset="0"/>
                        </a:rPr>
                      </m:ctrlPr>
                    </m:groupChrPr>
                    <m:e>
                      <m:r>
                        <a:rPr>
                          <a:latin typeface="Cambria Math" panose="02040503050406030204" pitchFamily="18" charset="0"/>
                        </a:rPr>
                        <m:t>𝐿</m:t>
                      </m:r>
                    </m:e>
                  </m:groupChr>
                  <m:r>
                    <a:rPr>
                      <a:latin typeface="Cambria Math" panose="02040503050406030204" pitchFamily="18" charset="0"/>
                    </a:rPr>
                    <m:t>)</m:t>
                  </m:r>
                  <m:groupChr>
                    <m:groupChrPr>
                      <m:chr m:val="̂"/>
                      <m:pos m:val="top"/>
                      <m:vertJc m:val="bot"/>
                      <m:ctrlPr>
                        <a:rPr i="1">
                          <a:latin typeface="Cambria Math" panose="02040503050406030204" pitchFamily="18" charset="0"/>
                        </a:rPr>
                      </m:ctrlPr>
                    </m:groupChrPr>
                    <m:e>
                      <m:r>
                        <a:rPr>
                          <a:latin typeface="Cambria Math" panose="02040503050406030204" pitchFamily="18" charset="0"/>
                        </a:rPr>
                        <m:t>𝑉</m:t>
                      </m:r>
                    </m:e>
                  </m:groupChr>
                </m:oMath>
              </m:oMathPara>
            </a14:m>
            <a:endParaRPr/>
          </a:p>
          <a:p>
            <a:pPr marL="0" lvl="0" indent="0">
              <a:buNone/>
            </a:pPr>
            <a:r>
              <a:t>where </a:t>
            </a:r>
            <a14:m xmlns:a14="http://schemas.microsoft.com/office/drawing/2010/main">
              <m:oMath xmlns:m="http://schemas.openxmlformats.org/officeDocument/2006/math">
                <m:groupChr>
                  <m:groupChrPr>
                    <m:chr m:val="̂"/>
                    <m:pos m:val="top"/>
                    <m:vertJc m:val="bot"/>
                    <m:ctrlPr>
                      <a:rPr>
                        <a:latin typeface="Cambria Math" panose="02040503050406030204" pitchFamily="18" charset="0"/>
                      </a:rPr>
                    </m:ctrlPr>
                  </m:groupChrPr>
                  <m:e>
                    <m:r>
                      <a:rPr>
                        <a:latin typeface="Cambria Math" panose="02040503050406030204" pitchFamily="18" charset="0"/>
                      </a:rPr>
                      <m:t>𝐿</m:t>
                    </m:r>
                  </m:e>
                </m:groupChr>
              </m:oMath>
            </a14:m>
            <a:r>
              <a:t> is the vector of Schoenfeld residuals. The middle of this sandwich, the </a:t>
            </a:r>
            <a14:m xmlns:a14="http://schemas.microsoft.com/office/drawing/2010/main">
              <m:oMath xmlns:m="http://schemas.openxmlformats.org/officeDocument/2006/math">
                <m:groupChr>
                  <m:groupChrPr>
                    <m:chr m:val="̂"/>
                    <m:pos m:val="top"/>
                    <m:vertJc m:val="bot"/>
                    <m:ctrlPr>
                      <a:rPr>
                        <a:latin typeface="Cambria Math" panose="02040503050406030204" pitchFamily="18" charset="0"/>
                      </a:rPr>
                    </m:ctrlPr>
                  </m:groupChrPr>
                  <m:e>
                    <m:r>
                      <a:rPr>
                        <a:latin typeface="Cambria Math" panose="02040503050406030204" pitchFamily="18" charset="0"/>
                      </a:rPr>
                      <m:t>𝐿</m:t>
                    </m:r>
                  </m:e>
                </m:groupChr>
                <m:r>
                  <a:rPr>
                    <a:latin typeface="Cambria Math" panose="02040503050406030204" pitchFamily="18" charset="0"/>
                  </a:rPr>
                  <m:t>′</m:t>
                </m:r>
                <m:groupChr>
                  <m:groupChrPr>
                    <m:chr m:val="̂"/>
                    <m:pos m:val="top"/>
                    <m:vertJc m:val="bot"/>
                    <m:ctrlPr>
                      <a:rPr i="1">
                        <a:latin typeface="Cambria Math" panose="02040503050406030204" pitchFamily="18" charset="0"/>
                      </a:rPr>
                    </m:ctrlPr>
                  </m:groupChrPr>
                  <m:e>
                    <m:r>
                      <a:rPr>
                        <a:latin typeface="Cambria Math" panose="02040503050406030204" pitchFamily="18" charset="0"/>
                      </a:rPr>
                      <m:t>𝐿</m:t>
                    </m:r>
                  </m:e>
                </m:groupChr>
              </m:oMath>
            </a14:m>
            <a:r>
              <a:t>, adjusts the variance covariance matrix to account for the correlation within clusters.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Frailty model</a:t>
            </a:r>
          </a:p>
        </p:txBody>
      </p:sp>
      <p:sp>
        <p:nvSpPr>
          <p:cNvPr id="3" name="Content Placeholder 2"/>
          <p:cNvSpPr>
            <a:spLocks noGrp="1"/>
          </p:cNvSpPr>
          <p:nvPr>
            <p:ph idx="1"/>
          </p:nvPr>
        </p:nvSpPr>
        <p:spPr/>
        <p:txBody>
          <a:bodyPr/>
          <a:lstStyle/>
          <a:p>
            <a:pPr marL="0" lvl="0" indent="0">
              <a:buNone/>
            </a:pPr>
            <a:r>
              <a:t>Recall that the proportional hazards model assumes that the hazard function of a given patient,</a:t>
            </a:r>
          </a:p>
          <a:p>
            <a:pPr marL="0" lvl="0" indent="0">
              <a:buNone/>
            </a:pPr>
            <a14:m xmlns:a14="http://schemas.microsoft.com/office/drawing/2010/main">
              <m:oMathPara xmlns:m="http://schemas.openxmlformats.org/officeDocument/2006/math">
                <m:oMathParaPr>
                  <m:jc m:val="centerGroup"/>
                </m:oMathParaPr>
                <m:oMath xmlns:m="http://schemas.openxmlformats.org/officeDocument/2006/math">
                  <m:r>
                    <a:rPr>
                      <a:latin typeface="Cambria Math" panose="02040503050406030204" pitchFamily="18" charset="0"/>
                    </a:rPr>
                    <m:t>h</m:t>
                  </m:r>
                  <m:r>
                    <a:rPr>
                      <a:latin typeface="Cambria Math" panose="02040503050406030204" pitchFamily="18" charset="0"/>
                    </a:rPr>
                    <m:t>(</m:t>
                  </m:r>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𝛽</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h</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𝑡</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𝑒</m:t>
                      </m:r>
                    </m:e>
                    <m:sup>
                      <m:r>
                        <a:rPr>
                          <a:latin typeface="Cambria Math" panose="02040503050406030204" pitchFamily="18" charset="0"/>
                        </a:rPr>
                        <m:t>𝑋</m:t>
                      </m:r>
                      <m:r>
                        <a:rPr>
                          <a:latin typeface="Cambria Math" panose="02040503050406030204" pitchFamily="18" charset="0"/>
                        </a:rPr>
                        <m:t>𝛽</m:t>
                      </m:r>
                    </m:sup>
                  </m:sSup>
                </m:oMath>
              </m:oMathPara>
            </a14:m>
            <a:endParaRPr/>
          </a:p>
          <a:p>
            <a:pPr marL="0" lvl="0" indent="0">
              <a:buNone/>
            </a:pPr>
            <a:r>
              <a:t>The frailty model multiplies all the hazards within a family f by a frailty term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𝑧</m:t>
                    </m:r>
                  </m:e>
                  <m:sub>
                    <m:r>
                      <a:rPr>
                        <a:latin typeface="Cambria Math" panose="02040503050406030204" pitchFamily="18" charset="0"/>
                      </a:rPr>
                      <m:t>𝑓</m:t>
                    </m:r>
                  </m:sub>
                </m:sSub>
              </m:oMath>
            </a14:m>
            <a:r>
              <a:t>.</a:t>
            </a:r>
          </a:p>
          <a:p>
            <a:pPr marL="0" lvl="0" indent="0">
              <a:buNone/>
            </a:pPr>
            <a14:m xmlns:a14="http://schemas.microsoft.com/office/drawing/2010/main">
              <m:oMathPara xmlns:m="http://schemas.openxmlformats.org/officeDocument/2006/math">
                <m:oMathParaPr>
                  <m:jc m:val="centerGroup"/>
                </m:oMathParaPr>
                <m:oMath xmlns:m="http://schemas.openxmlformats.org/officeDocument/2006/math">
                  <m:r>
                    <a:rPr>
                      <a:latin typeface="Cambria Math" panose="02040503050406030204" pitchFamily="18" charset="0"/>
                    </a:rPr>
                    <m:t>h</m:t>
                  </m:r>
                  <m:r>
                    <a:rPr>
                      <a:latin typeface="Cambria Math" panose="02040503050406030204" pitchFamily="18" charset="0"/>
                    </a:rPr>
                    <m:t>(</m:t>
                  </m:r>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𝛽</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𝑧</m:t>
                      </m:r>
                    </m:e>
                    <m:sub>
                      <m:r>
                        <a:rPr>
                          <a:latin typeface="Cambria Math" panose="02040503050406030204" pitchFamily="18" charset="0"/>
                        </a:rPr>
                        <m:t>𝑓</m:t>
                      </m:r>
                    </m:sub>
                  </m:sSub>
                  <m:sSub>
                    <m:sSubPr>
                      <m:ctrlPr>
                        <a:rPr i="1">
                          <a:latin typeface="Cambria Math" panose="02040503050406030204" pitchFamily="18" charset="0"/>
                        </a:rPr>
                      </m:ctrlPr>
                    </m:sSubPr>
                    <m:e>
                      <m:r>
                        <a:rPr>
                          <a:latin typeface="Cambria Math" panose="02040503050406030204" pitchFamily="18" charset="0"/>
                        </a:rPr>
                        <m:t>h</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𝑡</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𝑒</m:t>
                      </m:r>
                    </m:e>
                    <m:sup>
                      <m:r>
                        <a:rPr>
                          <a:latin typeface="Cambria Math" panose="02040503050406030204" pitchFamily="18" charset="0"/>
                        </a:rPr>
                        <m:t>𝑋</m:t>
                      </m:r>
                      <m:r>
                        <a:rPr>
                          <a:latin typeface="Cambria Math" panose="02040503050406030204" pitchFamily="18" charset="0"/>
                        </a:rPr>
                        <m:t>𝛽</m:t>
                      </m:r>
                    </m:sup>
                  </m:sSup>
                </m:oMath>
              </m:oMathPara>
            </a14:m>
            <a:endParaRPr/>
          </a:p>
          <a:p>
            <a:pPr marL="0" lvl="0" indent="0">
              <a:buNone/>
            </a:pPr>
            <a:r>
              <a:t>Typically,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𝑧</m:t>
                    </m:r>
                  </m:e>
                  <m:sub>
                    <m:r>
                      <a:rPr>
                        <a:latin typeface="Cambria Math" panose="02040503050406030204" pitchFamily="18" charset="0"/>
                      </a:rPr>
                      <m:t>𝑓</m:t>
                    </m:r>
                  </m:sub>
                </m:sSub>
              </m:oMath>
            </a14:m>
            <a:r>
              <a:t> is given a gamma distribution with a mean of 1 and a variance of </a:t>
            </a:r>
            <a14:m xmlns:a14="http://schemas.microsoft.com/office/drawing/2010/main">
              <m:oMath xmlns:m="http://schemas.openxmlformats.org/officeDocument/2006/math">
                <m:f>
                  <m:fPr>
                    <m:ctrlPr>
                      <a:rPr>
                        <a:latin typeface="Cambria Math" panose="02040503050406030204" pitchFamily="18" charset="0"/>
                      </a:rPr>
                    </m:ctrlPr>
                  </m:fPr>
                  <m:num>
                    <m:r>
                      <a:rPr>
                        <a:latin typeface="Cambria Math" panose="02040503050406030204" pitchFamily="18" charset="0"/>
                      </a:rPr>
                      <m:t>1</m:t>
                    </m:r>
                  </m:num>
                  <m:den>
                    <m:r>
                      <a:rPr>
                        <a:latin typeface="Cambria Math" panose="02040503050406030204" pitchFamily="18" charset="0"/>
                      </a:rPr>
                      <m:t>𝛼</m:t>
                    </m:r>
                  </m:den>
                </m:f>
              </m:oMath>
            </a14:m>
            <a: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Gamma distribution, alpha=50</a:t>
            </a:r>
          </a:p>
        </p:txBody>
      </p:sp>
      <p:pic>
        <p:nvPicPr>
          <p:cNvPr id="3" name="Picture 1" descr="class7_files/figure-pptx/graph-gamma-50-1.png"/>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Gamma distribution, alpha=10</a:t>
            </a:r>
          </a:p>
        </p:txBody>
      </p:sp>
      <p:pic>
        <p:nvPicPr>
          <p:cNvPr id="3" name="Picture 1" descr="class7_files/figure-pptx/graph-gamma-10-1.png"/>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Gamma distribution: alpha=5</a:t>
            </a:r>
          </a:p>
        </p:txBody>
      </p:sp>
      <p:pic>
        <p:nvPicPr>
          <p:cNvPr id="3" name="Picture 1" descr="class7_files/figure-pptx/gamma-5-1.png"/>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Abstract (continued)</a:t>
            </a:r>
          </a:p>
        </p:txBody>
      </p:sp>
      <p:sp>
        <p:nvSpPr>
          <p:cNvPr id="3" name="Content Placeholder 2"/>
          <p:cNvSpPr>
            <a:spLocks noGrp="1"/>
          </p:cNvSpPr>
          <p:nvPr>
            <p:ph idx="1"/>
          </p:nvPr>
        </p:nvSpPr>
        <p:spPr/>
        <p:txBody>
          <a:bodyPr/>
          <a:lstStyle/>
          <a:p>
            <a:pPr marL="0" lvl="0" indent="0">
              <a:buNone/>
            </a:pPr>
            <a:r>
              <a:t>You can incorporate mutliple events per patient and account for center effects using frailty models, the survival data analysis equivalent to mixed models in linear regression. You’ll see how to define random effects and how to fit and interpret these models.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Gamma distribution: alpha=2</a:t>
            </a:r>
          </a:p>
        </p:txBody>
      </p:sp>
      <p:pic>
        <p:nvPicPr>
          <p:cNvPr id="3" name="Picture 1" descr="class7_files/figure-pptx/gamma-2-1.png"/>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Partial listing of rats data</a:t>
            </a:r>
          </a:p>
        </p:txBody>
      </p:sp>
      <p:sp>
        <p:nvSpPr>
          <p:cNvPr id="3" name="Content Placeholder 2"/>
          <p:cNvSpPr>
            <a:spLocks noGrp="1"/>
          </p:cNvSpPr>
          <p:nvPr>
            <p:ph idx="1"/>
          </p:nvPr>
        </p:nvSpPr>
        <p:spPr/>
        <p:txBody>
          <a:bodyPr/>
          <a:lstStyle/>
          <a:p>
            <a:pPr marL="1270000" lvl="0" indent="0">
              <a:buNone/>
            </a:pPr>
            <a:r>
              <a:rPr sz="1800">
                <a:latin typeface="Courier"/>
              </a:rPr>
              <a:t>##   litter rx time status sex
## 1      1  1  101      0   f
## 2      1  0   49      1   f
## 3      1  0  104      0   f
## 4      2  1   91      0   m
## 5      2  0  104      0   m
## 6      2  0  102      0   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Descriptive statistics for rats data</a:t>
            </a:r>
          </a:p>
        </p:txBody>
      </p:sp>
      <p:sp>
        <p:nvSpPr>
          <p:cNvPr id="3" name="Content Placeholder 2"/>
          <p:cNvSpPr>
            <a:spLocks noGrp="1"/>
          </p:cNvSpPr>
          <p:nvPr>
            <p:ph idx="1"/>
          </p:nvPr>
        </p:nvSpPr>
        <p:spPr/>
        <p:txBody>
          <a:bodyPr/>
          <a:lstStyle/>
          <a:p>
            <a:pPr marL="1270000" lvl="0" indent="0">
              <a:buNone/>
            </a:pPr>
            <a:r>
              <a:rPr sz="1800">
                <a:latin typeface="Courier"/>
              </a:rPr>
              <a:t>## 
##   0   1 
## 200 100</a:t>
            </a:r>
          </a:p>
          <a:p>
            <a:pPr marL="1270000" lvl="0" indent="0">
              <a:buNone/>
            </a:pPr>
            <a:r>
              <a:rPr sz="1800">
                <a:latin typeface="Courier"/>
              </a:rPr>
              <a:t>## 
##   0   1 
## 258  42</a:t>
            </a:r>
          </a:p>
          <a:p>
            <a:pPr marL="1270000" lvl="0" indent="0">
              <a:buNone/>
            </a:pPr>
            <a:r>
              <a:rPr sz="1800">
                <a:latin typeface="Courier"/>
              </a:rPr>
              <a:t>## 
##   f   m 
## 150 150</a:t>
            </a:r>
          </a:p>
          <a:p>
            <a:pPr marL="1270000" lvl="0" indent="0">
              <a:buNone/>
            </a:pPr>
            <a:r>
              <a:rPr sz="1800">
                <a:latin typeface="Courier"/>
              </a:rPr>
              <a:t>##    Min. 1st Qu.  Median    Mean 3rd Qu.    Max. 
##   23.00   80.75   98.00   90.44  104.00  104.00</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Overall survival</a:t>
            </a:r>
          </a:p>
        </p:txBody>
      </p:sp>
      <p:pic>
        <p:nvPicPr>
          <p:cNvPr id="3" name="Picture 1" descr="class7_files/figure-pptx/rats-overall-1.png"/>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Survival by treatment</a:t>
            </a:r>
          </a:p>
        </p:txBody>
      </p:sp>
      <p:pic>
        <p:nvPicPr>
          <p:cNvPr id="3" name="Picture 1" descr="class7_files/figure-pptx/unadjusted-rx-1.png"/>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Survival by sex</a:t>
            </a:r>
          </a:p>
        </p:txBody>
      </p:sp>
      <p:pic>
        <p:nvPicPr>
          <p:cNvPr id="3" name="Picture 1" descr="class7_files/figure-pptx/unadjusted-sex-1.png"/>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Cluster effect</a:t>
            </a:r>
          </a:p>
        </p:txBody>
      </p:sp>
      <p:pic>
        <p:nvPicPr>
          <p:cNvPr id="3" name="Picture 1" descr="../images/rats_cluster_model.png"/>
          <p:cNvPicPr>
            <a:picLocks noGrp="1" noChangeAspect="1"/>
          </p:cNvPicPr>
          <p:nvPr/>
        </p:nvPicPr>
        <p:blipFill>
          <a:blip r:embed="rId2"/>
          <a:stretch>
            <a:fillRect/>
          </a:stretch>
        </p:blipFill>
        <p:spPr bwMode="auto">
          <a:xfrm>
            <a:off x="457200" y="2463800"/>
            <a:ext cx="8229600" cy="22987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Cluster model for rats data</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Frailty effect</a:t>
            </a:r>
          </a:p>
        </p:txBody>
      </p:sp>
      <p:pic>
        <p:nvPicPr>
          <p:cNvPr id="3" name="Picture 1" descr="../images/rats_frailty_model.png"/>
          <p:cNvPicPr>
            <a:picLocks noGrp="1" noChangeAspect="1"/>
          </p:cNvPicPr>
          <p:nvPr/>
        </p:nvPicPr>
        <p:blipFill>
          <a:blip r:embed="rId2"/>
          <a:stretch>
            <a:fillRect/>
          </a:stretch>
        </p:blipFill>
        <p:spPr bwMode="auto">
          <a:xfrm>
            <a:off x="457200" y="2057400"/>
            <a:ext cx="8229600" cy="31115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Frailty model for rats data</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Three models</a:t>
            </a:r>
          </a:p>
        </p:txBody>
      </p:sp>
      <p:sp>
        <p:nvSpPr>
          <p:cNvPr id="3" name="Content Placeholder 2"/>
          <p:cNvSpPr>
            <a:spLocks noGrp="1"/>
          </p:cNvSpPr>
          <p:nvPr>
            <p:ph idx="1"/>
          </p:nvPr>
        </p:nvSpPr>
        <p:spPr/>
        <p:txBody>
          <a:bodyPr/>
          <a:lstStyle/>
          <a:p>
            <a:pPr marL="0" lvl="0" indent="0">
              <a:buNone/>
            </a:pPr>
            <a:r>
              <a:t>When you have two or more events occurring on a single patient, you have three different options for analyzing the data. It all depends on what the clock restarts at after the first event.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Graphical display of three models</a:t>
            </a:r>
          </a:p>
        </p:txBody>
      </p:sp>
      <p:pic>
        <p:nvPicPr>
          <p:cNvPr id="3" name="Picture 1" descr="../images/multiple_events_graph.png"/>
          <p:cNvPicPr>
            <a:picLocks noGrp="1" noChangeAspect="1"/>
          </p:cNvPicPr>
          <p:nvPr/>
        </p:nvPicPr>
        <p:blipFill>
          <a:blip r:embed="rId2"/>
          <a:stretch>
            <a:fillRect/>
          </a:stretch>
        </p:blipFill>
        <p:spPr bwMode="auto">
          <a:xfrm>
            <a:off x="1346200" y="1600200"/>
            <a:ext cx="64516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Different models for timing multiple events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Ignore this slide.</a:t>
            </a:r>
          </a:p>
        </p:txBody>
      </p:sp>
      <p:sp>
        <p:nvSpPr>
          <p:cNvPr id="3" name="Content Placeholder 2"/>
          <p:cNvSpPr>
            <a:spLocks noGrp="1"/>
          </p:cNvSpPr>
          <p:nvPr>
            <p:ph idx="1"/>
          </p:nvPr>
        </p:nvSpPr>
        <p:spPr/>
        <p:txBody>
          <a:bodyPr/>
          <a:lstStyle/>
          <a:p>
            <a:pPr marL="1270000" lvl="0" indent="0">
              <a:buNone/>
            </a:pPr>
            <a:r>
              <a:rPr sz="1800">
                <a:latin typeface="Courier"/>
              </a:rPr>
              <a:t>## Warning: package 'coxme' was built under R version 3.4.4</a:t>
            </a:r>
          </a:p>
          <a:p>
            <a:pPr marL="1270000" lvl="0" indent="0">
              <a:buNone/>
            </a:pPr>
            <a:r>
              <a:rPr sz="1800">
                <a:latin typeface="Courier"/>
              </a:rPr>
              <a:t>## 
## Attaching package: 'bdsmatrix'</a:t>
            </a:r>
          </a:p>
          <a:p>
            <a:pPr marL="1270000" lvl="0" indent="0">
              <a:buNone/>
            </a:pPr>
            <a:r>
              <a:rPr sz="1800">
                <a:latin typeface="Courier"/>
              </a:rPr>
              <a:t>## The following object is masked from 'package:base':
## 
##     backsolve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have you learned today</a:t>
            </a:r>
          </a:p>
        </p:txBody>
      </p:sp>
      <p:sp>
        <p:nvSpPr>
          <p:cNvPr id="3" name="Content Placeholder 2"/>
          <p:cNvSpPr>
            <a:spLocks noGrp="1"/>
          </p:cNvSpPr>
          <p:nvPr>
            <p:ph idx="1"/>
          </p:nvPr>
        </p:nvSpPr>
        <p:spPr/>
        <p:txBody>
          <a:bodyPr/>
          <a:lstStyle/>
          <a:p>
            <a:pPr lvl="1"/>
            <a:r>
              <a:t>Left censoring versus left truncation</a:t>
            </a:r>
          </a:p>
          <a:p>
            <a:pPr lvl="1"/>
            <a:r>
              <a:t>Interval censoring</a:t>
            </a:r>
          </a:p>
          <a:p>
            <a:pPr lvl="1"/>
            <a:r>
              <a:t>Cluster models</a:t>
            </a:r>
          </a:p>
          <a:p>
            <a:pPr lvl="1"/>
            <a:r>
              <a:t>Frailty models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Your homework</a:t>
            </a:r>
          </a:p>
        </p:txBody>
      </p:sp>
      <p:sp>
        <p:nvSpPr>
          <p:cNvPr id="3" name="Content Placeholder 2"/>
          <p:cNvSpPr>
            <a:spLocks noGrp="1"/>
          </p:cNvSpPr>
          <p:nvPr>
            <p:ph idx="1"/>
          </p:nvPr>
        </p:nvSpPr>
        <p:spPr/>
        <p:txBody>
          <a:bodyPr/>
          <a:lstStyle/>
          <a:p>
            <a:pPr lvl="1">
              <a:buAutoNum type="arabicPeriod"/>
            </a:pPr>
            <a:r>
              <a:t>Open the file, diabetes.csv.</a:t>
            </a:r>
          </a:p>
          <a:p>
            <a:pPr lvl="1"/>
            <a:r>
              <a:t>Calculate and graph a Kaplan-Meier curve comparing treated to untreated eyes, ignoring for now the correlations inherent in this data set. Does it appear as if these survival curves differ? If so, do they appear to violate the assumption of proportional hazards?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Your homework</a:t>
            </a:r>
          </a:p>
        </p:txBody>
      </p:sp>
      <p:sp>
        <p:nvSpPr>
          <p:cNvPr id="3" name="Content Placeholder 2"/>
          <p:cNvSpPr>
            <a:spLocks noGrp="1"/>
          </p:cNvSpPr>
          <p:nvPr>
            <p:ph idx="1"/>
          </p:nvPr>
        </p:nvSpPr>
        <p:spPr/>
        <p:txBody>
          <a:bodyPr/>
          <a:lstStyle/>
          <a:p>
            <a:pPr lvl="1"/>
            <a:r>
              <a:t>Calculate and interpret a Cox regression model using treat as an independent variable and id as a cluster effect.</a:t>
            </a:r>
          </a:p>
          <a:p>
            <a:pPr lvl="1"/>
            <a:r>
              <a:t>Calculate and interpret a Cox regression model using treat as an independent variable and id as a frailty effect.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Interval censored data</a:t>
            </a:r>
          </a:p>
        </p:txBody>
      </p:sp>
      <p:sp>
        <p:nvSpPr>
          <p:cNvPr id="3" name="Content Placeholder 2"/>
          <p:cNvSpPr>
            <a:spLocks noGrp="1"/>
          </p:cNvSpPr>
          <p:nvPr>
            <p:ph idx="1"/>
          </p:nvPr>
        </p:nvSpPr>
        <p:spPr/>
        <p:txBody>
          <a:bodyPr/>
          <a:lstStyle/>
          <a:p>
            <a:pPr marL="0" lvl="0" indent="0">
              <a:buNone/>
            </a:pPr>
            <a:r>
              <a:t>An event is said to be interval censored in the interval (a,b) if you know that the event did not occur before time a and that it did occur before time b.</a:t>
            </a:r>
          </a:p>
          <a:p>
            <a:pPr lvl="1"/>
            <a:r>
              <a:t>A right censored observation is equivalent to interval censoring on the interval (a, </a:t>
            </a:r>
            <a14:m xmlns:a14="http://schemas.microsoft.com/office/drawing/2010/main">
              <m:oMath xmlns:m="http://schemas.openxmlformats.org/officeDocument/2006/math">
                <m:r>
                  <a:rPr>
                    <a:latin typeface="Cambria Math" panose="02040503050406030204" pitchFamily="18" charset="0"/>
                  </a:rPr>
                  <m:t>∞</m:t>
                </m:r>
              </m:oMath>
            </a14:m>
            <a:r>
              <a:t>).</a:t>
            </a:r>
          </a:p>
          <a:p>
            <a:pPr lvl="1"/>
            <a:r>
              <a:t>A left censored observation is equivalent to interval censoring on the interval (0, b).</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of left censored data</a:t>
            </a:r>
          </a:p>
        </p:txBody>
      </p:sp>
      <p:pic>
        <p:nvPicPr>
          <p:cNvPr id="3" name="Picture 1" descr="../images/cracks_left_censoring.png"/>
          <p:cNvPicPr>
            <a:picLocks noGrp="1" noChangeAspect="1"/>
          </p:cNvPicPr>
          <p:nvPr/>
        </p:nvPicPr>
        <p:blipFill>
          <a:blip r:embed="rId2"/>
          <a:stretch>
            <a:fillRect/>
          </a:stretch>
        </p:blipFill>
        <p:spPr bwMode="auto">
          <a:xfrm>
            <a:off x="2552700" y="1600200"/>
            <a:ext cx="4038600" cy="4521200"/>
          </a:xfrm>
          <a:prstGeom prst="rect">
            <a:avLst/>
          </a:prstGeom>
          <a:noFill/>
          <a:ln w="9525">
            <a:noFill/>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of interval censored data</a:t>
            </a:r>
          </a:p>
        </p:txBody>
      </p:sp>
      <p:pic>
        <p:nvPicPr>
          <p:cNvPr id="3" name="Picture 1" descr="../images/cracks_interval_censoring.png"/>
          <p:cNvPicPr>
            <a:picLocks noGrp="1" noChangeAspect="1"/>
          </p:cNvPicPr>
          <p:nvPr/>
        </p:nvPicPr>
        <p:blipFill>
          <a:blip r:embed="rId2"/>
          <a:stretch>
            <a:fillRect/>
          </a:stretch>
        </p:blipFill>
        <p:spPr bwMode="auto">
          <a:xfrm>
            <a:off x="2324100" y="1600200"/>
            <a:ext cx="4508500" cy="4521200"/>
          </a:xfrm>
          <a:prstGeom prst="rect">
            <a:avLst/>
          </a:prstGeom>
          <a:noFill/>
          <a:ln w="9525">
            <a:noFill/>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Brief explanation of analysis</a:t>
            </a:r>
          </a:p>
        </p:txBody>
      </p:sp>
      <p:sp>
        <p:nvSpPr>
          <p:cNvPr id="3" name="Content Placeholder 2"/>
          <p:cNvSpPr>
            <a:spLocks noGrp="1"/>
          </p:cNvSpPr>
          <p:nvPr>
            <p:ph idx="1"/>
          </p:nvPr>
        </p:nvSpPr>
        <p:spPr/>
        <p:txBody>
          <a:bodyPr/>
          <a:lstStyle/>
          <a:p>
            <a:pPr marL="0" lvl="0" indent="0">
              <a:buNone/>
            </a:pPr>
            <a:r>
              <a:t>The likelihood in most settings is the product of the density functions, but with left censoring, you replace the density by</a:t>
            </a:r>
          </a:p>
          <a:p>
            <a:pPr marL="0" lvl="0" indent="0">
              <a:buNone/>
            </a:pPr>
            <a14:m xmlns:a14="http://schemas.microsoft.com/office/drawing/2010/main">
              <m:oMathPara xmlns:m="http://schemas.openxmlformats.org/officeDocument/2006/math">
                <m:oMathParaPr>
                  <m:jc m:val="centerGroup"/>
                </m:oMathParaPr>
                <m:oMath xmlns:m="http://schemas.openxmlformats.org/officeDocument/2006/math">
                  <m:nary>
                    <m:naryPr>
                      <m:limLoc m:val="subSup"/>
                      <m:ctrlPr>
                        <a:rPr>
                          <a:latin typeface="Cambria Math" panose="02040503050406030204" pitchFamily="18" charset="0"/>
                        </a:rPr>
                      </m:ctrlPr>
                    </m:naryPr>
                    <m:sub>
                      <m:r>
                        <a:rPr>
                          <a:latin typeface="Cambria Math" panose="02040503050406030204" pitchFamily="18" charset="0"/>
                        </a:rPr>
                        <m:t>0</m:t>
                      </m:r>
                    </m:sub>
                    <m:sup>
                      <m:r>
                        <a:rPr>
                          <a:latin typeface="Cambria Math" panose="02040503050406030204" pitchFamily="18" charset="0"/>
                        </a:rPr>
                        <m:t>𝑏</m:t>
                      </m:r>
                    </m:sup>
                    <m:e>
                      <m:r>
                        <a:rPr>
                          <a:latin typeface="Cambria Math" panose="02040503050406030204" pitchFamily="18" charset="0"/>
                        </a:rPr>
                        <m:t>𝑓</m:t>
                      </m:r>
                    </m:e>
                  </m:nary>
                  <m:r>
                    <a:rPr>
                      <a:latin typeface="Cambria Math" panose="02040503050406030204" pitchFamily="18" charset="0"/>
                    </a:rPr>
                    <m:t>(</m:t>
                  </m:r>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𝛽</m:t>
                  </m:r>
                  <m:r>
                    <a:rPr>
                      <a:latin typeface="Cambria Math" panose="02040503050406030204" pitchFamily="18" charset="0"/>
                    </a:rPr>
                    <m:t>)=1−</m:t>
                  </m:r>
                  <m:r>
                    <a:rPr>
                      <a:latin typeface="Cambria Math" panose="02040503050406030204" pitchFamily="18" charset="0"/>
                    </a:rPr>
                    <m:t>𝑆</m:t>
                  </m:r>
                  <m:r>
                    <a:rPr>
                      <a:latin typeface="Cambria Math" panose="02040503050406030204" pitchFamily="18" charset="0"/>
                    </a:rPr>
                    <m:t>(</m:t>
                  </m:r>
                  <m:r>
                    <a:rPr>
                      <a:latin typeface="Cambria Math" panose="02040503050406030204" pitchFamily="18" charset="0"/>
                    </a:rPr>
                    <m:t>𝑏</m:t>
                  </m:r>
                  <m:r>
                    <a:rPr>
                      <a:latin typeface="Cambria Math" panose="02040503050406030204" pitchFamily="18" charset="0"/>
                    </a:rPr>
                    <m:t>;</m:t>
                  </m:r>
                  <m:r>
                    <a:rPr>
                      <a:latin typeface="Cambria Math" panose="02040503050406030204" pitchFamily="18" charset="0"/>
                    </a:rPr>
                    <m:t>𝛽</m:t>
                  </m:r>
                  <m:r>
                    <a:rPr>
                      <a:latin typeface="Cambria Math" panose="02040503050406030204" pitchFamily="18" charset="0"/>
                    </a:rPr>
                    <m:t>)</m:t>
                  </m:r>
                </m:oMath>
              </m:oMathPara>
            </a14:m>
            <a:endParaRPr/>
          </a:p>
          <a:p>
            <a:pPr marL="0" lvl="0" indent="0">
              <a:buNone/>
            </a:pPr>
            <a:r>
              <a:t>with interval censoring, you replace the density by</a:t>
            </a:r>
          </a:p>
          <a:p>
            <a:pPr marL="0" lvl="0" indent="0">
              <a:buNone/>
            </a:pPr>
            <a14:m xmlns:a14="http://schemas.microsoft.com/office/drawing/2010/main">
              <m:oMathPara xmlns:m="http://schemas.openxmlformats.org/officeDocument/2006/math">
                <m:oMathParaPr>
                  <m:jc m:val="centerGroup"/>
                </m:oMathParaPr>
                <m:oMath xmlns:m="http://schemas.openxmlformats.org/officeDocument/2006/math">
                  <m:nary>
                    <m:naryPr>
                      <m:limLoc m:val="subSup"/>
                      <m:ctrlPr>
                        <a:rPr>
                          <a:latin typeface="Cambria Math" panose="02040503050406030204" pitchFamily="18" charset="0"/>
                        </a:rPr>
                      </m:ctrlPr>
                    </m:naryPr>
                    <m:sub>
                      <m:r>
                        <a:rPr>
                          <a:latin typeface="Cambria Math" panose="02040503050406030204" pitchFamily="18" charset="0"/>
                        </a:rPr>
                        <m:t>𝑎</m:t>
                      </m:r>
                    </m:sub>
                    <m:sup>
                      <m:r>
                        <a:rPr>
                          <a:latin typeface="Cambria Math" panose="02040503050406030204" pitchFamily="18" charset="0"/>
                        </a:rPr>
                        <m:t>𝑏</m:t>
                      </m:r>
                    </m:sup>
                    <m:e>
                      <m:r>
                        <a:rPr>
                          <a:latin typeface="Cambria Math" panose="02040503050406030204" pitchFamily="18" charset="0"/>
                        </a:rPr>
                        <m:t>𝑓</m:t>
                      </m:r>
                    </m:e>
                  </m:nary>
                  <m:r>
                    <a:rPr>
                      <a:latin typeface="Cambria Math" panose="02040503050406030204" pitchFamily="18" charset="0"/>
                    </a:rPr>
                    <m:t>(</m:t>
                  </m:r>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𝛽</m:t>
                  </m:r>
                  <m:r>
                    <a:rPr>
                      <a:latin typeface="Cambria Math" panose="02040503050406030204" pitchFamily="18" charset="0"/>
                    </a:rPr>
                    <m:t>)=</m:t>
                  </m:r>
                  <m:r>
                    <a:rPr>
                      <a:latin typeface="Cambria Math" panose="02040503050406030204" pitchFamily="18" charset="0"/>
                    </a:rPr>
                    <m:t>𝑆</m:t>
                  </m:r>
                  <m:r>
                    <a:rPr>
                      <a:latin typeface="Cambria Math" panose="02040503050406030204" pitchFamily="18" charset="0"/>
                    </a:rPr>
                    <m:t>(</m:t>
                  </m:r>
                  <m:r>
                    <a:rPr>
                      <a:latin typeface="Cambria Math" panose="02040503050406030204" pitchFamily="18" charset="0"/>
                    </a:rPr>
                    <m:t>𝑎</m:t>
                  </m:r>
                  <m:r>
                    <a:rPr>
                      <a:latin typeface="Cambria Math" panose="02040503050406030204" pitchFamily="18" charset="0"/>
                    </a:rPr>
                    <m:t>;</m:t>
                  </m:r>
                  <m:r>
                    <a:rPr>
                      <a:latin typeface="Cambria Math" panose="02040503050406030204" pitchFamily="18" charset="0"/>
                    </a:rPr>
                    <m:t>𝛽</m:t>
                  </m:r>
                  <m:r>
                    <a:rPr>
                      <a:latin typeface="Cambria Math" panose="02040503050406030204" pitchFamily="18" charset="0"/>
                    </a:rPr>
                    <m:t>)−</m:t>
                  </m:r>
                  <m:r>
                    <a:rPr>
                      <a:latin typeface="Cambria Math" panose="02040503050406030204" pitchFamily="18" charset="0"/>
                    </a:rPr>
                    <m:t>𝑆</m:t>
                  </m:r>
                  <m:r>
                    <a:rPr>
                      <a:latin typeface="Cambria Math" panose="02040503050406030204" pitchFamily="18" charset="0"/>
                    </a:rPr>
                    <m:t>(</m:t>
                  </m:r>
                  <m:r>
                    <a:rPr>
                      <a:latin typeface="Cambria Math" panose="02040503050406030204" pitchFamily="18" charset="0"/>
                    </a:rPr>
                    <m:t>𝑏</m:t>
                  </m:r>
                  <m:r>
                    <a:rPr>
                      <a:latin typeface="Cambria Math" panose="02040503050406030204" pitchFamily="18" charset="0"/>
                    </a:rPr>
                    <m:t>;</m:t>
                  </m:r>
                  <m:r>
                    <a:rPr>
                      <a:latin typeface="Cambria Math" panose="02040503050406030204" pitchFamily="18" charset="0"/>
                    </a:rPr>
                    <m:t>𝛽</m:t>
                  </m:r>
                  <m:r>
                    <a:rPr>
                      <a:latin typeface="Cambria Math" panose="02040503050406030204" pitchFamily="18" charset="0"/>
                    </a:rPr>
                    <m:t>)</m:t>
                  </m:r>
                </m:oMath>
              </m:oMathPara>
            </a14: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Exponential likelihood for left/right censoring</a:t>
            </a:r>
          </a:p>
        </p:txBody>
      </p:sp>
      <p:sp>
        <p:nvSpPr>
          <p:cNvPr id="3" name="Content Placeholder 2"/>
          <p:cNvSpPr>
            <a:spLocks noGrp="1"/>
          </p:cNvSpPr>
          <p:nvPr>
            <p:ph idx="1"/>
          </p:nvPr>
        </p:nvSpPr>
        <p:spPr/>
        <p:txBody>
          <a:bodyPr/>
          <a:lstStyle/>
          <a:p>
            <a:pPr marL="0" lvl="0" indent="0">
              <a:buNone/>
            </a:pPr>
            <a14:m xmlns:a14="http://schemas.microsoft.com/office/drawing/2010/main">
              <m:oMathPara xmlns:m="http://schemas.openxmlformats.org/officeDocument/2006/math">
                <m:oMathParaPr>
                  <m:jc m:val="centerGroup"/>
                </m:oMathParaPr>
                <m:oMath xmlns:m="http://schemas.openxmlformats.org/officeDocument/2006/math">
                  <m:r>
                    <a:rPr>
                      <a:latin typeface="Cambria Math" panose="02040503050406030204" pitchFamily="18" charset="0"/>
                    </a:rPr>
                    <m:t>𝐿</m:t>
                  </m:r>
                  <m:r>
                    <a:rPr>
                      <a:latin typeface="Cambria Math" panose="02040503050406030204" pitchFamily="18" charset="0"/>
                    </a:rPr>
                    <m:t>(</m:t>
                  </m:r>
                  <m:r>
                    <a:rPr>
                      <a:latin typeface="Cambria Math" panose="02040503050406030204" pitchFamily="18" charset="0"/>
                    </a:rPr>
                    <m:t>𝜆</m:t>
                  </m:r>
                  <m:r>
                    <a:rPr>
                      <a:latin typeface="Cambria Math" panose="02040503050406030204" pitchFamily="18" charset="0"/>
                    </a:rPr>
                    <m:t>)=</m:t>
                  </m:r>
                </m:oMath>
              </m:oMathPara>
            </a14:m>
            <a:endParaRPr/>
          </a:p>
          <a:p>
            <a:pPr marL="0" lvl="0" indent="0">
              <a:buNone/>
            </a:pPr>
            <a14:m xmlns:a14="http://schemas.microsoft.com/office/drawing/2010/main">
              <m:oMathPara xmlns:m="http://schemas.openxmlformats.org/officeDocument/2006/math">
                <m:oMathParaPr>
                  <m:jc m:val="centerGroup"/>
                </m:oMathParaPr>
                <m:oMath xmlns:m="http://schemas.openxmlformats.org/officeDocument/2006/math">
                  <m:r>
                    <a:rPr>
                      <a:latin typeface="Cambria Math" panose="02040503050406030204" pitchFamily="18" charset="0"/>
                    </a:rPr>
                    <m:t>(1−</m:t>
                  </m:r>
                  <m:sSup>
                    <m:sSupPr>
                      <m:ctrlPr>
                        <a:rPr i="1">
                          <a:latin typeface="Cambria Math" panose="02040503050406030204" pitchFamily="18" charset="0"/>
                        </a:rPr>
                      </m:ctrlPr>
                    </m:sSupPr>
                    <m:e>
                      <m:r>
                        <a:rPr>
                          <a:latin typeface="Cambria Math" panose="02040503050406030204" pitchFamily="18" charset="0"/>
                        </a:rPr>
                        <m:t>𝑒</m:t>
                      </m:r>
                    </m:e>
                    <m:sup>
                      <m:r>
                        <a:rPr>
                          <a:latin typeface="Cambria Math" panose="02040503050406030204" pitchFamily="18" charset="0"/>
                        </a:rPr>
                        <m:t>−4</m:t>
                      </m:r>
                      <m:r>
                        <a:rPr>
                          <a:latin typeface="Cambria Math" panose="02040503050406030204" pitchFamily="18" charset="0"/>
                        </a:rPr>
                        <m:t>𝜆</m:t>
                      </m:r>
                    </m:sup>
                  </m:sSup>
                  <m:sSup>
                    <m:sSupPr>
                      <m:ctrlPr>
                        <a:rPr i="1">
                          <a:latin typeface="Cambria Math" panose="02040503050406030204" pitchFamily="18" charset="0"/>
                        </a:rPr>
                      </m:ctrlPr>
                    </m:sSupPr>
                    <m:e>
                      <m:r>
                        <a:rPr>
                          <a:latin typeface="Cambria Math" panose="02040503050406030204" pitchFamily="18" charset="0"/>
                        </a:rPr>
                        <m:t>)</m:t>
                      </m:r>
                    </m:e>
                    <m:sup>
                      <m:r>
                        <a:rPr>
                          <a:latin typeface="Cambria Math" panose="02040503050406030204" pitchFamily="18" charset="0"/>
                        </a:rPr>
                        <m:t>0</m:t>
                      </m:r>
                    </m:sup>
                  </m:sSup>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𝑒</m:t>
                      </m:r>
                    </m:e>
                    <m:sup>
                      <m:r>
                        <a:rPr>
                          <a:latin typeface="Cambria Math" panose="02040503050406030204" pitchFamily="18" charset="0"/>
                        </a:rPr>
                        <m:t>−4</m:t>
                      </m:r>
                      <m:r>
                        <a:rPr>
                          <a:latin typeface="Cambria Math" panose="02040503050406030204" pitchFamily="18" charset="0"/>
                        </a:rPr>
                        <m:t>𝜆</m:t>
                      </m:r>
                    </m:sup>
                  </m:sSup>
                  <m:sSup>
                    <m:sSupPr>
                      <m:ctrlPr>
                        <a:rPr i="1">
                          <a:latin typeface="Cambria Math" panose="02040503050406030204" pitchFamily="18" charset="0"/>
                        </a:rPr>
                      </m:ctrlPr>
                    </m:sSupPr>
                    <m:e>
                      <m:r>
                        <a:rPr>
                          <a:latin typeface="Cambria Math" panose="02040503050406030204" pitchFamily="18" charset="0"/>
                        </a:rPr>
                        <m:t>)</m:t>
                      </m:r>
                    </m:e>
                    <m:sup>
                      <m:r>
                        <a:rPr>
                          <a:latin typeface="Cambria Math" panose="02040503050406030204" pitchFamily="18" charset="0"/>
                        </a:rPr>
                        <m:t>39</m:t>
                      </m:r>
                    </m:sup>
                  </m:sSup>
                </m:oMath>
              </m:oMathPara>
            </a14:m>
            <a:endParaRPr/>
          </a:p>
          <a:p>
            <a:pPr marL="0" lvl="0" indent="0">
              <a:buNone/>
            </a:pPr>
            <a14:m xmlns:a14="http://schemas.microsoft.com/office/drawing/2010/main">
              <m:oMathPara xmlns:m="http://schemas.openxmlformats.org/officeDocument/2006/math">
                <m:oMathParaPr>
                  <m:jc m:val="centerGroup"/>
                </m:oMathParaPr>
                <m:oMath xmlns:m="http://schemas.openxmlformats.org/officeDocument/2006/math">
                  <m:r>
                    <a:rPr>
                      <a:latin typeface="Cambria Math" panose="02040503050406030204" pitchFamily="18" charset="0"/>
                    </a:rPr>
                    <m:t>(1−</m:t>
                  </m:r>
                  <m:sSup>
                    <m:sSupPr>
                      <m:ctrlPr>
                        <a:rPr i="1">
                          <a:latin typeface="Cambria Math" panose="02040503050406030204" pitchFamily="18" charset="0"/>
                        </a:rPr>
                      </m:ctrlPr>
                    </m:sSupPr>
                    <m:e>
                      <m:r>
                        <a:rPr>
                          <a:latin typeface="Cambria Math" panose="02040503050406030204" pitchFamily="18" charset="0"/>
                        </a:rPr>
                        <m:t>𝑒</m:t>
                      </m:r>
                    </m:e>
                    <m:sup>
                      <m:r>
                        <a:rPr>
                          <a:latin typeface="Cambria Math" panose="02040503050406030204" pitchFamily="18" charset="0"/>
                        </a:rPr>
                        <m:t>−10</m:t>
                      </m:r>
                      <m:r>
                        <a:rPr>
                          <a:latin typeface="Cambria Math" panose="02040503050406030204" pitchFamily="18" charset="0"/>
                        </a:rPr>
                        <m:t>𝜆</m:t>
                      </m:r>
                    </m:sup>
                  </m:sSup>
                  <m:sSup>
                    <m:sSupPr>
                      <m:ctrlPr>
                        <a:rPr i="1">
                          <a:latin typeface="Cambria Math" panose="02040503050406030204" pitchFamily="18" charset="0"/>
                        </a:rPr>
                      </m:ctrlPr>
                    </m:sSupPr>
                    <m:e>
                      <m:r>
                        <a:rPr>
                          <a:latin typeface="Cambria Math" panose="02040503050406030204" pitchFamily="18" charset="0"/>
                        </a:rPr>
                        <m:t>)</m:t>
                      </m:r>
                    </m:e>
                    <m:sup>
                      <m:r>
                        <a:rPr>
                          <a:latin typeface="Cambria Math" panose="02040503050406030204" pitchFamily="18" charset="0"/>
                        </a:rPr>
                        <m:t>4</m:t>
                      </m:r>
                    </m:sup>
                  </m:sSup>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𝑒</m:t>
                      </m:r>
                    </m:e>
                    <m:sup>
                      <m:r>
                        <a:rPr>
                          <a:latin typeface="Cambria Math" panose="02040503050406030204" pitchFamily="18" charset="0"/>
                        </a:rPr>
                        <m:t>−10</m:t>
                      </m:r>
                      <m:r>
                        <a:rPr>
                          <a:latin typeface="Cambria Math" panose="02040503050406030204" pitchFamily="18" charset="0"/>
                        </a:rPr>
                        <m:t>𝜆</m:t>
                      </m:r>
                    </m:sup>
                  </m:sSup>
                  <m:sSup>
                    <m:sSupPr>
                      <m:ctrlPr>
                        <a:rPr i="1">
                          <a:latin typeface="Cambria Math" panose="02040503050406030204" pitchFamily="18" charset="0"/>
                        </a:rPr>
                      </m:ctrlPr>
                    </m:sSupPr>
                    <m:e>
                      <m:r>
                        <a:rPr>
                          <a:latin typeface="Cambria Math" panose="02040503050406030204" pitchFamily="18" charset="0"/>
                        </a:rPr>
                        <m:t>)</m:t>
                      </m:r>
                    </m:e>
                    <m:sup>
                      <m:r>
                        <a:rPr>
                          <a:latin typeface="Cambria Math" panose="02040503050406030204" pitchFamily="18" charset="0"/>
                        </a:rPr>
                        <m:t>49</m:t>
                      </m:r>
                    </m:sup>
                  </m:sSup>
                </m:oMath>
              </m:oMathPara>
            </a14:m>
            <a:endParaRPr/>
          </a:p>
          <a:p>
            <a:pPr marL="0" lvl="0" indent="0">
              <a:buNone/>
            </a:pPr>
            <a14:m xmlns:a14="http://schemas.microsoft.com/office/drawing/2010/main">
              <m:oMathPara xmlns:m="http://schemas.openxmlformats.org/officeDocument/2006/math">
                <m:oMathParaPr>
                  <m:jc m:val="centerGroup"/>
                </m:oMathParaPr>
                <m:oMath xmlns:m="http://schemas.openxmlformats.org/officeDocument/2006/math">
                  <m:r>
                    <a:rPr>
                      <a:latin typeface="Cambria Math" panose="02040503050406030204" pitchFamily="18" charset="0"/>
                    </a:rPr>
                    <m:t>(1−</m:t>
                  </m:r>
                  <m:sSup>
                    <m:sSupPr>
                      <m:ctrlPr>
                        <a:rPr i="1">
                          <a:latin typeface="Cambria Math" panose="02040503050406030204" pitchFamily="18" charset="0"/>
                        </a:rPr>
                      </m:ctrlPr>
                    </m:sSupPr>
                    <m:e>
                      <m:r>
                        <a:rPr>
                          <a:latin typeface="Cambria Math" panose="02040503050406030204" pitchFamily="18" charset="0"/>
                        </a:rPr>
                        <m:t>𝑒</m:t>
                      </m:r>
                    </m:e>
                    <m:sup>
                      <m:r>
                        <a:rPr>
                          <a:latin typeface="Cambria Math" panose="02040503050406030204" pitchFamily="18" charset="0"/>
                        </a:rPr>
                        <m:t>−14</m:t>
                      </m:r>
                      <m:r>
                        <a:rPr>
                          <a:latin typeface="Cambria Math" panose="02040503050406030204" pitchFamily="18" charset="0"/>
                        </a:rPr>
                        <m:t>𝜆</m:t>
                      </m:r>
                    </m:sup>
                  </m:sSup>
                  <m:sSup>
                    <m:sSupPr>
                      <m:ctrlPr>
                        <a:rPr i="1">
                          <a:latin typeface="Cambria Math" panose="02040503050406030204" pitchFamily="18" charset="0"/>
                        </a:rPr>
                      </m:ctrlPr>
                    </m:sSupPr>
                    <m:e>
                      <m:r>
                        <a:rPr>
                          <a:latin typeface="Cambria Math" panose="02040503050406030204" pitchFamily="18" charset="0"/>
                        </a:rPr>
                        <m:t>)</m:t>
                      </m:r>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𝑒</m:t>
                      </m:r>
                    </m:e>
                    <m:sup>
                      <m:r>
                        <a:rPr>
                          <a:latin typeface="Cambria Math" panose="02040503050406030204" pitchFamily="18" charset="0"/>
                        </a:rPr>
                        <m:t>−14</m:t>
                      </m:r>
                      <m:r>
                        <a:rPr>
                          <a:latin typeface="Cambria Math" panose="02040503050406030204" pitchFamily="18" charset="0"/>
                        </a:rPr>
                        <m:t>𝜆</m:t>
                      </m:r>
                    </m:sup>
                  </m:sSup>
                  <m:sSup>
                    <m:sSupPr>
                      <m:ctrlPr>
                        <a:rPr i="1">
                          <a:latin typeface="Cambria Math" panose="02040503050406030204" pitchFamily="18" charset="0"/>
                        </a:rPr>
                      </m:ctrlPr>
                    </m:sSupPr>
                    <m:e>
                      <m:r>
                        <a:rPr>
                          <a:latin typeface="Cambria Math" panose="02040503050406030204" pitchFamily="18" charset="0"/>
                        </a:rPr>
                        <m:t>)</m:t>
                      </m:r>
                    </m:e>
                    <m:sup>
                      <m:r>
                        <a:rPr>
                          <a:latin typeface="Cambria Math" panose="02040503050406030204" pitchFamily="18" charset="0"/>
                        </a:rPr>
                        <m:t>31</m:t>
                      </m:r>
                    </m:sup>
                  </m:sSup>
                </m:oMath>
              </m:oMathPara>
            </a14:m>
            <a:endParaRPr/>
          </a:p>
          <a:p>
            <a:pPr marL="0" lvl="0" indent="0">
              <a:buNone/>
            </a:pPr>
            <a14:m xmlns:a14="http://schemas.microsoft.com/office/drawing/2010/main">
              <m:oMathPara xmlns:m="http://schemas.openxmlformats.org/officeDocument/2006/math">
                <m:oMathParaPr>
                  <m:jc m:val="centerGroup"/>
                </m:oMathParaPr>
                <m:oMath xmlns:m="http://schemas.openxmlformats.org/officeDocument/2006/math">
                  <m:r>
                    <a:rPr>
                      <a:latin typeface="Cambria Math" panose="02040503050406030204" pitchFamily="18" charset="0"/>
                    </a:rPr>
                    <m:t>...</m:t>
                  </m:r>
                </m:oMath>
              </m:oMathPara>
            </a14:m>
            <a:endParaRPr/>
          </a:p>
        </p:txBody>
      </p:sp>
    </p:spTree>
  </p:cSld>
  <p:clrMapOvr>
    <a:masterClrMapping/>
  </p:clrMapOvr>
</p:sld>
</file>

<file path=ppt/theme/theme1.xml><?xml version="1.0" encoding="utf-8"?>
<a:theme xmlns:a="http://schemas.openxmlformats.org/drawingml/2006/main" name="COSA-PPT-Wid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mp" id="{247F27A1-2FCD-454C-9032-94458349FEF7}" vid="{FB4BBDDB-A2BB-4253-B266-576436B267D9}"/>
    </a:ext>
  </a:extLst>
</a:theme>
</file>

<file path=docProps/app.xml><?xml version="1.0" encoding="utf-8"?>
<Properties xmlns="http://schemas.openxmlformats.org/officeDocument/2006/extended-properties" xmlns:vt="http://schemas.openxmlformats.org/officeDocument/2006/docPropsVTypes">
  <Template>template5</Template>
  <TotalTime>1</TotalTime>
  <Words>926</Words>
  <Application>Microsoft Office PowerPoint</Application>
  <PresentationFormat>On-screen Show (4:3)</PresentationFormat>
  <Paragraphs>98</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Cambria Math</vt:lpstr>
      <vt:lpstr>Courier</vt:lpstr>
      <vt:lpstr>COSA-PPT-Wide-Template</vt:lpstr>
      <vt:lpstr>Interval censoring and frailty models</vt:lpstr>
      <vt:lpstr>Abstract</vt:lpstr>
      <vt:lpstr>Abstract (continued)</vt:lpstr>
      <vt:lpstr>Ignore this slide.</vt:lpstr>
      <vt:lpstr>Interval censored data</vt:lpstr>
      <vt:lpstr>Example of left censored data</vt:lpstr>
      <vt:lpstr>Example of interval censored data</vt:lpstr>
      <vt:lpstr>Brief explanation of analysis</vt:lpstr>
      <vt:lpstr>Exponential likelihood for left/right censoring</vt:lpstr>
      <vt:lpstr>Model results for left censored data (1 of 4)</vt:lpstr>
      <vt:lpstr>Model results for left censored data (2 of 4)</vt:lpstr>
      <vt:lpstr>Model results for left censored data (3 of 4)</vt:lpstr>
      <vt:lpstr>Model results for left censored data (4 of 4)</vt:lpstr>
      <vt:lpstr>Exponential likelihood for interval censoring</vt:lpstr>
      <vt:lpstr>Model results for interval censored data (1 of 4)</vt:lpstr>
      <vt:lpstr>Model results for interval censored data (2 of 4)</vt:lpstr>
      <vt:lpstr>Model results for interval censored data (3 of 4)</vt:lpstr>
      <vt:lpstr>Model results for interval censored data (4 of 4)</vt:lpstr>
      <vt:lpstr>Left truncation</vt:lpstr>
      <vt:lpstr>Example: Mortality in an inpatient psych unit</vt:lpstr>
      <vt:lpstr>Plot of entry/exit for each patient</vt:lpstr>
      <vt:lpstr>Changes in number at risk</vt:lpstr>
      <vt:lpstr>Kaplan-Meier survival estimates</vt:lpstr>
      <vt:lpstr>Sandwich estimate</vt:lpstr>
      <vt:lpstr>Sandwich</vt:lpstr>
      <vt:lpstr>Frailty model</vt:lpstr>
      <vt:lpstr>Gamma distribution, alpha=50</vt:lpstr>
      <vt:lpstr>Gamma distribution, alpha=10</vt:lpstr>
      <vt:lpstr>Gamma distribution: alpha=5</vt:lpstr>
      <vt:lpstr>Gamma distribution: alpha=2</vt:lpstr>
      <vt:lpstr>Partial listing of rats data</vt:lpstr>
      <vt:lpstr>Descriptive statistics for rats data</vt:lpstr>
      <vt:lpstr>Overall survival</vt:lpstr>
      <vt:lpstr>Survival by treatment</vt:lpstr>
      <vt:lpstr>Survival by sex</vt:lpstr>
      <vt:lpstr>Cluster effect</vt:lpstr>
      <vt:lpstr>Frailty effect</vt:lpstr>
      <vt:lpstr>Three models</vt:lpstr>
      <vt:lpstr>Graphical display of three models</vt:lpstr>
      <vt:lpstr>What have you learned today</vt:lpstr>
      <vt:lpstr>Your homework</vt:lpstr>
      <vt:lpstr>Your homework</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Interval censoring and frailty models</dc:title>
  <dc:creator>Steve Simon</dc:creator>
  <cp:keywords/>
  <cp:lastModifiedBy>Stephen Simon</cp:lastModifiedBy>
  <cp:revision>2</cp:revision>
  <dcterms:created xsi:type="dcterms:W3CDTF">2018-10-30T03:26:39Z</dcterms:created>
  <dcterms:modified xsi:type="dcterms:W3CDTF">2018-10-30T03:44:00Z</dcterms:modified>
</cp:coreProperties>
</file>