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8" r:id="rId3"/>
    <p:sldId id="390" r:id="rId4"/>
    <p:sldId id="392" r:id="rId5"/>
    <p:sldId id="391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89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6" r:id="rId40"/>
    <p:sldId id="427" r:id="rId41"/>
    <p:sldId id="433" r:id="rId42"/>
    <p:sldId id="428" r:id="rId43"/>
    <p:sldId id="429" r:id="rId44"/>
    <p:sldId id="430" r:id="rId45"/>
    <p:sldId id="431" r:id="rId46"/>
    <p:sldId id="432" r:id="rId47"/>
    <p:sldId id="440" r:id="rId48"/>
    <p:sldId id="441" r:id="rId49"/>
    <p:sldId id="442" r:id="rId50"/>
    <p:sldId id="434" r:id="rId51"/>
    <p:sldId id="435" r:id="rId52"/>
    <p:sldId id="436" r:id="rId53"/>
    <p:sldId id="437" r:id="rId54"/>
    <p:sldId id="438" r:id="rId55"/>
    <p:sldId id="439" r:id="rId56"/>
    <p:sldId id="443" r:id="rId57"/>
    <p:sldId id="444" r:id="rId58"/>
    <p:sldId id="342" r:id="rId5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21" autoAdjust="0"/>
    <p:restoredTop sz="93954" autoAdjust="0"/>
  </p:normalViewPr>
  <p:slideViewPr>
    <p:cSldViewPr>
      <p:cViewPr varScale="1">
        <p:scale>
          <a:sx n="123" d="100"/>
          <a:sy n="123" d="100"/>
        </p:scale>
        <p:origin x="8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9/21/2018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9/21/2018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libri" pitchFamily="34" charset="0"/>
                <a:cs typeface="Arial" charset="0"/>
              </a:rPr>
              <a:t/>
            </a: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/>
            </a: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Competing risk models and a review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low conflict          42 124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medium/high conflict  69 203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middle east    18  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42  90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26  65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25 130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18309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60s 70s 80s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176 159 103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0-39 40-59   60+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89   265    84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$0-200 $200-500    $500+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130      149      159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3544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neg 0-3.9%    4%+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85    275     78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1m    1-10m     10m+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70      189      179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1117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 98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100-1,000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1,000-10,000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198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literacy_c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0-50%  50-75% 75-100%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163     103     172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1948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4A0F1-8E85-430F-869C-0DE998DD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B51A-1129-4DB6-A410-324A793F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89F60-5D02-4601-AC89-1AB3A76C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5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203ED-9C15-4727-BD78-FF3BE540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0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28ECF-CD16-4FDD-A465-827BF192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AD8D9-4393-43C4-9617-249EA4DA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0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8. Competing risk models. If you have multiple causes of death, you can track them simultaneously using a competing risk model. The completing risk model insures that the probability of death from any cause cannot exceed 1. You will see how to fit a competing risk model and display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8.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6F4EB-927C-4AF2-B9AE-C52A78EC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86C76-6993-476B-9F80-84500E54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02AAE-0C6F-45A5-A920-DA388D9D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2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2C669-CD87-4C1D-8E41-634297F4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8EAA6-9CAC-4BA7-96BC-8DD5C5DF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42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0.138     1.148    0.116    1.19 0.23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-0.00827   0.99176  0.11949 -0.07 0.94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0.02170   1.02194  0.00482  4.51 6.6e-06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univariate Cox models</a:t>
            </a:r>
          </a:p>
        </p:txBody>
      </p:sp>
    </p:spTree>
    <p:extLst>
      <p:ext uri="{BB962C8B-B14F-4D97-AF65-F5344CB8AC3E}">
        <p14:creationId xmlns:p14="http://schemas.microsoft.com/office/powerpoint/2010/main" val="402985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coef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(coef)  se(coef)      z    p-v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0.359963  1.433277  0.153237  2.349 0.0188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-0.128457  0.879451  0.157289 -0.817 0.4141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0.024148  1.024442  0.004967  4.862 0.0001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a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031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77B5D-3970-4638-99F2-6A93186B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8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74BCF-C202-4574-B6EC-ADE04C76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7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0D3DF-F202-4648-8022-E596D765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 set tracks leaders of countries of the world and how long they stay in power. Leaders can be removed by constitutional means, by natural death, or by </a:t>
            </a:r>
            <a:r>
              <a:rPr lang="en-US" dirty="0" err="1"/>
              <a:t>nonconstitutional</a:t>
            </a:r>
            <a:r>
              <a:rPr lang="en-US" dirty="0"/>
              <a:t> means (military coup or assassination, for example). This data set is restricted to 1960 through 1987, and does not include North America.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0228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8459B-9D9C-49F4-B499-EA2452C0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6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65B1F-EE42-4A51-A8ED-7AC7B4A7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1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84D0B-0591-47FE-B597-BD5F895F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50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D7139-116F-4436-B59B-F25C6A4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5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FDB09-AB81-4E6A-8EA7-1320C36A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1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2A177-FF45-498F-BFBD-A209D36E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0E4ED-736B-40E5-B654-E15340C4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83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2A34-C5DB-4540-BC20-56494709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7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2D34A-C096-465D-84B6-E210A19A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0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z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0.34961   1.41851  0.15279  2.288  0.02213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-0.20673   0.81324  0.15670 -1.319  0.18706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0.02230   1.02255  0.00514  4.339 1.43e-05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-0.18795   0.82866  0.07040 -2.670  0.00759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-0.37780   0.68537  0.21571 -1.751  0.07986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-0.21214   0.80885  0.22368 -0.948  0.34292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i_lat_am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0.51930   1.68085  0.18143  2.862  0.00421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Revise your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9861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0.000   1.000   3.000   5.114   7.000  27.000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lost    still in power    constitutional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111                    146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natural death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27                    154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286704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4F3F4-03B3-44EA-8083-BC59C212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FF670-218B-45A6-80EE-99528BC1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6178B-2DB6-4C83-A48D-5C6675DD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31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0ED05-9D31-4E87-A292-2C8C5320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74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51A17-72B2-4474-8430-544A5DD7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70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7FD2D-E68C-44EE-AFEB-76528C6F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6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7DFEB-DCBA-46E6-90C4-E104224B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9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B5531-E311-4305-BC6A-2EC9F725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285714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5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423BB-9EFB-4CA8-81B0-F62DC81B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6" y="1143000"/>
            <a:ext cx="8161905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9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8366F-0F43-4B55-B758-4448E29C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1" y="1197277"/>
            <a:ext cx="8142857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constitutional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280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158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1960    1965    1973    1973    1979    1987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 no yes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294 144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616100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constitutional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A2DD1-93D1-4A30-9486-509320EA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2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natural death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18409-D0AA-4CF0-917D-277D8C73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4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</a:t>
            </a:r>
            <a:r>
              <a:rPr lang="en-US" dirty="0" err="1"/>
              <a:t>nonconstitutional</a:t>
            </a:r>
            <a:r>
              <a:rPr lang="en-US" dirty="0"/>
              <a:t>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A9BFA-3138-4802-BD64-2549C38A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6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probability of no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D0A12-594F-4B75-9CD9-D7B3F201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14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no exit matches overall survival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6BBFE-DDEC-4F8B-81BD-77DBC98D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E54DF-4C6E-4A07-8F18-0E28E0E1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68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00904-3DCC-44D5-A584-CFAC210C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Subgroup </a:t>
            </a:r>
            <a:r>
              <a:rPr lang="en-US" dirty="0" err="1"/>
              <a:t>nonconstitutional</a:t>
            </a:r>
            <a:r>
              <a:rPr lang="en-US" dirty="0"/>
              <a:t> ascent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81FF-1DAF-4475-8D72-CE7056EE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12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Steps in a typical survival model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Descriptive statistics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Counts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Simple Kaplan-Meier curves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Univariate Cox models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Multivariate Cox models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Martingale residuals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Schoenfeld residuals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Competing </a:t>
            </a:r>
            <a:r>
              <a:rPr lang="en-US">
                <a:latin typeface="+mj-lt"/>
              </a:rPr>
              <a:t>risk analysis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17.00   41.00   50.00   49.39   56.75   81.00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low conflict medium/high conflict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166                  272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4.094   5.075   5.858   5.916   6.565   9.546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7390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growth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-7.00    0.50    1.50    1.63    3.40    8.50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Min. 1st Qu. Median   Mean  3rd Qu.     Max.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0.008  2.600   7.000 35.780   24.000 1088.000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Land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0.02   49.00  238.00  739.97  912.00 9596.00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8345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literacy Min. 1st Qu.  Median    Mean 3rd Qu.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5      32      65   59.41   85    99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middle east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60             132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91             155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03494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 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constitutional ascent     70 210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  41 117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   70 224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yes  41 103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240235444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38241</TotalTime>
  <Words>1535</Words>
  <Application>Microsoft Office PowerPoint</Application>
  <PresentationFormat>On-screen Show (4:3)</PresentationFormat>
  <Paragraphs>361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4_Default Design</vt:lpstr>
      <vt:lpstr>  Competing risk models and a review</vt:lpstr>
      <vt:lpstr>Abstract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</vt:lpstr>
      <vt:lpstr>The leader data set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competing risks model</vt:lpstr>
      <vt:lpstr>The competing risks model</vt:lpstr>
      <vt:lpstr>The competing risks model</vt:lpstr>
      <vt:lpstr>Competing risks, constitutional exit</vt:lpstr>
      <vt:lpstr>Competing risks, natural death</vt:lpstr>
      <vt:lpstr>Competing risks, nonconstitutional exit</vt:lpstr>
      <vt:lpstr>Competing risks, probability of no exit</vt:lpstr>
      <vt:lpstr>Probability of no exit matches overall survival</vt:lpstr>
      <vt:lpstr>The leader data set, competing risks</vt:lpstr>
      <vt:lpstr>The leader data set, competing risks</vt:lpstr>
      <vt:lpstr>Subgroup nonconstitutional ascent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Simon, Stephen D.</cp:lastModifiedBy>
  <cp:revision>452</cp:revision>
  <dcterms:created xsi:type="dcterms:W3CDTF">2011-03-02T17:54:20Z</dcterms:created>
  <dcterms:modified xsi:type="dcterms:W3CDTF">2018-09-21T21:39:40Z</dcterms:modified>
</cp:coreProperties>
</file>