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8" r:id="rId3"/>
    <p:sldId id="385" r:id="rId4"/>
    <p:sldId id="389" r:id="rId5"/>
    <p:sldId id="386" r:id="rId6"/>
    <p:sldId id="387" r:id="rId7"/>
    <p:sldId id="388" r:id="rId8"/>
    <p:sldId id="410" r:id="rId9"/>
    <p:sldId id="405" r:id="rId10"/>
    <p:sldId id="406" r:id="rId11"/>
    <p:sldId id="407" r:id="rId12"/>
    <p:sldId id="390" r:id="rId13"/>
    <p:sldId id="391" r:id="rId14"/>
    <p:sldId id="408" r:id="rId15"/>
    <p:sldId id="409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26" r:id="rId29"/>
    <p:sldId id="428" r:id="rId30"/>
    <p:sldId id="429" r:id="rId31"/>
    <p:sldId id="411" r:id="rId32"/>
    <p:sldId id="427" r:id="rId33"/>
    <p:sldId id="412" r:id="rId34"/>
    <p:sldId id="423" r:id="rId35"/>
    <p:sldId id="424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5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40" r:id="rId56"/>
    <p:sldId id="439" r:id="rId57"/>
    <p:sldId id="438" r:id="rId58"/>
    <p:sldId id="441" r:id="rId59"/>
    <p:sldId id="443" r:id="rId60"/>
    <p:sldId id="444" r:id="rId61"/>
    <p:sldId id="445" r:id="rId62"/>
    <p:sldId id="446" r:id="rId63"/>
    <p:sldId id="447" r:id="rId64"/>
    <p:sldId id="448" r:id="rId65"/>
    <p:sldId id="449" r:id="rId66"/>
    <p:sldId id="450" r:id="rId67"/>
    <p:sldId id="451" r:id="rId68"/>
    <p:sldId id="342" r:id="rId6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21" autoAdjust="0"/>
    <p:restoredTop sz="93954" autoAdjust="0"/>
  </p:normalViewPr>
  <p:slideViewPr>
    <p:cSldViewPr>
      <p:cViewPr>
        <p:scale>
          <a:sx n="110" d="100"/>
          <a:sy n="110" d="100"/>
        </p:scale>
        <p:origin x="-46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10/21/2020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10/21/2020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libri" pitchFamily="34" charset="0"/>
                <a:cs typeface="Arial" charset="0"/>
              </a:rPr>
              <a:t/>
            </a: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/>
            </a: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Time varying covariates in a Cox model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EE852E-31B8-4D4A-8924-7D97B233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A51F00-843A-47D5-A7E8-9A3402A8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C872F0-C6DA-40FD-8527-416FFF07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19200"/>
            <a:ext cx="8096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9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75BD5B-4A1D-4EA4-A30D-E4B7732E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295E56-A2A9-4973-BBC3-87E8E3C7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8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8A1798-3B00-4514-8FDB-641736AA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639BE1-45AB-454F-8252-1DDB697F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420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8862B1-C74B-4A43-94A5-FAB6CD08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295400"/>
            <a:ext cx="785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3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080A8D-0EC4-476B-96EA-BC5AD88A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25550"/>
            <a:ext cx="7896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Normally, the Schoenfeld residuals are standardized.</a:t>
            </a:r>
          </a:p>
          <a:p>
            <a:endParaRPr lang="en-US" dirty="0"/>
          </a:p>
          <a:p>
            <a:r>
              <a:rPr lang="en-US" dirty="0"/>
              <a:t>A time trend is evidence of a violation of the proportional hazards assumption.</a:t>
            </a:r>
          </a:p>
          <a:p>
            <a:endParaRPr lang="en-US" dirty="0"/>
          </a:p>
          <a:p>
            <a:r>
              <a:rPr lang="en-US" dirty="0"/>
              <a:t>Consider this as evidence of an interaction between time and your independent variable.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20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varying covariates allow you to account for non-proportional hazards and can model settings where patients switch from one therapy to another. You will code data for time-varying covariates, fit time-varying models, and interpret the results.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6.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Regions of time where residuals are negative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large.</a:t>
            </a:r>
          </a:p>
          <a:p>
            <a:r>
              <a:rPr lang="en-US" dirty="0"/>
              <a:t>Regions of time where residuals are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small.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0964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DD0EB6-FE4C-466B-B65A-ABFD2F40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9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5FBCB4-8CC3-4E29-A874-BE892F73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8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CA2FEE-8556-4DB8-A241-DB86CA5C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Stratification creates a separate baseline hazard for each level of your strata.</a:t>
            </a:r>
          </a:p>
          <a:p>
            <a:endParaRPr lang="en-US" dirty="0"/>
          </a:p>
          <a:p>
            <a:r>
              <a:rPr lang="en-US" dirty="0"/>
              <a:t>Only helpful when the time-varying covariate is a nuisance parameter.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easiest solution for time-varying covariates</a:t>
            </a:r>
          </a:p>
        </p:txBody>
      </p:sp>
    </p:spTree>
    <p:extLst>
      <p:ext uri="{BB962C8B-B14F-4D97-AF65-F5344CB8AC3E}">
        <p14:creationId xmlns:p14="http://schemas.microsoft.com/office/powerpoint/2010/main" val="8266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74A693-025E-4107-BEB1-F0966A91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7666667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1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EB0AA2-E2D4-44DE-B305-97924F1E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2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101C18-3B02-45D2-8B2D-27BBD559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address problems with non-proportional hazards by creating an interaction involving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consider interactions involving log(time).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time</a:t>
            </a:r>
          </a:p>
        </p:txBody>
      </p:sp>
    </p:spTree>
    <p:extLst>
      <p:ext uri="{BB962C8B-B14F-4D97-AF65-F5344CB8AC3E}">
        <p14:creationId xmlns:p14="http://schemas.microsoft.com/office/powerpoint/2010/main" val="144523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clinic          0.01940   1.01958  0.34717  0.06  0.9554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(clinic)     -1.10331   0.33177  0.34528 -3.20  0.0014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i_prison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0.38997   1.47693  0.16889  2.31  0.0209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methadone_dose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-0.03519   0.96543  0.00644 -5.46 4.7e-08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test=76.1  on 4 df, p=1.11e-15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time, heroin dataset</a:t>
            </a:r>
          </a:p>
        </p:txBody>
      </p:sp>
    </p:spTree>
    <p:extLst>
      <p:ext uri="{BB962C8B-B14F-4D97-AF65-F5344CB8AC3E}">
        <p14:creationId xmlns:p14="http://schemas.microsoft.com/office/powerpoint/2010/main" val="290684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proportional hazards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Patterns in Kaplan-Meier curves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Complementary log-log plot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Schoenfeld Residuals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Stratified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time varying covariates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</p:txBody>
      </p:sp>
    </p:spTree>
    <p:extLst>
      <p:ext uri="{BB962C8B-B14F-4D97-AF65-F5344CB8AC3E}">
        <p14:creationId xmlns:p14="http://schemas.microsoft.com/office/powerpoint/2010/main" val="269207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beta_clinic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beta_interaction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log_hr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0.019           -1.103 0.0  0.019 1.020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0.019           -1.103 0.5 -0.532 0.587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0.019           -1.103 1.0 -1.084 0.338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0.019           -1.103 1.5 -1.636 0.195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0.019           -1.103 2.0 -2.187 0.112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0.019           -1.103 2.5 -2.739 0.065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time, heroin dataset</a:t>
            </a:r>
          </a:p>
        </p:txBody>
      </p:sp>
    </p:spTree>
    <p:extLst>
      <p:ext uri="{BB962C8B-B14F-4D97-AF65-F5344CB8AC3E}">
        <p14:creationId xmlns:p14="http://schemas.microsoft.com/office/powerpoint/2010/main" val="2222040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89CD76-B159-40A0-9790-D7307574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1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F2DCFEE-1C0B-4C44-9CD8-829EEDCA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" y="1119996"/>
            <a:ext cx="844761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06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1C31E0B-086B-41C0-93B5-4508FAE2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1029382"/>
            <a:ext cx="4047619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82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patients 21-30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3AD2CF-51EA-4464-B71A-88A55021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9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naive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B0137B-2CAD-4C44-9B5F-DD897BAB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3" y="1143000"/>
            <a:ext cx="8238095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4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1969-02-01 1969-02-08 1971-11-29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7 days 1031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21     0    7     0          0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21     7 1031     1          1</a:t>
            </a:r>
          </a:p>
          <a:p>
            <a:pPr marL="342900" indent="-342900">
              <a:buAutoNum type="arabicPlain" startAt="21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#21</a:t>
            </a:r>
          </a:p>
        </p:txBody>
      </p:sp>
    </p:spTree>
    <p:extLst>
      <p:ext uri="{BB962C8B-B14F-4D97-AF65-F5344CB8AC3E}">
        <p14:creationId xmlns:p14="http://schemas.microsoft.com/office/powerpoint/2010/main" val="283079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1969-03-18 1969-03-29 1969-05-07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11 days   50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22     0   11     0          0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22    11   50     1          1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#22</a:t>
            </a:r>
          </a:p>
        </p:txBody>
      </p:sp>
    </p:spTree>
    <p:extLst>
      <p:ext uri="{BB962C8B-B14F-4D97-AF65-F5344CB8AC3E}">
        <p14:creationId xmlns:p14="http://schemas.microsoft.com/office/powerpoint/2010/main" val="2452209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1969-04-11 1969-04-13 1971-04-13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2 days  732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23     0    2     0          0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23     2  732     1          1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#23</a:t>
            </a:r>
          </a:p>
        </p:txBody>
      </p:sp>
    </p:spTree>
    <p:extLst>
      <p:ext uri="{BB962C8B-B14F-4D97-AF65-F5344CB8AC3E}">
        <p14:creationId xmlns:p14="http://schemas.microsoft.com/office/powerpoint/2010/main" val="1353099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1969-04-25 1969-07-16 1969-11-29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82 days  218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24     0   82     0          0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24    82  218     1          1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#24</a:t>
            </a:r>
          </a:p>
        </p:txBody>
      </p:sp>
    </p:spTree>
    <p:extLst>
      <p:ext uri="{BB962C8B-B14F-4D97-AF65-F5344CB8AC3E}">
        <p14:creationId xmlns:p14="http://schemas.microsoft.com/office/powerpoint/2010/main" val="181512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46C8EF-9310-4C55-A3F6-977177CE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1969-04-28 1969-05-22 1974-04-01      0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24 days 1799 days     C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25     0   24     0          0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25    24 1799     0          1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#25</a:t>
            </a:r>
          </a:p>
        </p:txBody>
      </p:sp>
    </p:spTree>
    <p:extLst>
      <p:ext uri="{BB962C8B-B14F-4D97-AF65-F5344CB8AC3E}">
        <p14:creationId xmlns:p14="http://schemas.microsoft.com/office/powerpoint/2010/main" val="2244761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1969-05-01       &lt;NA&gt; 1973-03-01      0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NA days 1400 days     C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26     0 1400     0          0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#26</a:t>
            </a:r>
          </a:p>
        </p:txBody>
      </p:sp>
    </p:spTree>
    <p:extLst>
      <p:ext uri="{BB962C8B-B14F-4D97-AF65-F5344CB8AC3E}">
        <p14:creationId xmlns:p14="http://schemas.microsoft.com/office/powerpoint/2010/main" val="185560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1969-05-04       &lt;NA&gt; 1970-01-21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NA days  262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27     0  262     1          0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#27</a:t>
            </a:r>
          </a:p>
        </p:txBody>
      </p:sp>
    </p:spTree>
    <p:extLst>
      <p:ext uri="{BB962C8B-B14F-4D97-AF65-F5344CB8AC3E}">
        <p14:creationId xmlns:p14="http://schemas.microsoft.com/office/powerpoint/2010/main" val="1134118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1969-06-07 1969-08-16 1969-08-17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70 days   71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28     0   70     0          0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28    70   71     1          1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#28</a:t>
            </a:r>
          </a:p>
        </p:txBody>
      </p:sp>
    </p:spTree>
    <p:extLst>
      <p:ext uri="{BB962C8B-B14F-4D97-AF65-F5344CB8AC3E}">
        <p14:creationId xmlns:p14="http://schemas.microsoft.com/office/powerpoint/2010/main" val="1099184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1969-07-14       &lt;NA&gt; 1969-08-17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NA days   34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29     0   34     1          0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#29</a:t>
            </a:r>
          </a:p>
        </p:txBody>
      </p:sp>
    </p:spTree>
    <p:extLst>
      <p:ext uri="{BB962C8B-B14F-4D97-AF65-F5344CB8AC3E}">
        <p14:creationId xmlns:p14="http://schemas.microsoft.com/office/powerpoint/2010/main" val="2485784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1969-08-19 1969-09-03 1971-12-18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15 days  851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30     0   15     0          0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30    15  851     1          1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#30</a:t>
            </a:r>
          </a:p>
        </p:txBody>
      </p:sp>
    </p:spTree>
    <p:extLst>
      <p:ext uri="{BB962C8B-B14F-4D97-AF65-F5344CB8AC3E}">
        <p14:creationId xmlns:p14="http://schemas.microsoft.com/office/powerpoint/2010/main" val="46192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time-varying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E150EA-D399-4620-B8ED-FA79690F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2" y="1219200"/>
            <a:ext cx="8247619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8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Partial listing of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7F2D5C1-D2EE-4ABD-8614-F71939C9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754" y="2457366"/>
            <a:ext cx="9206754" cy="33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36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Partial listing of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861FA8D-986E-4060-ABA6-BC805C23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4985"/>
            <a:ext cx="9144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00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120212-FFA1-47F0-9D94-D0FA4E07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689796"/>
            <a:ext cx="9055263" cy="24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9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900260F-BADE-4445-BF83-73A00081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3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C7376E8-8D43-4293-9BB6-6551D906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8" y="2514520"/>
            <a:ext cx="8972552" cy="30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4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92E52ED-1ACB-4A44-8A39-8F7A2D4C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8" y="2095148"/>
            <a:ext cx="8446052" cy="41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5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2EED57D-C69F-412B-8F0B-B602E5CF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5" y="2496990"/>
            <a:ext cx="8959695" cy="17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1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BB84780-8326-40D2-A440-75BC233C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11426"/>
            <a:ext cx="9094906" cy="18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88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90CE7EA-1A92-46B0-A448-FDEBF4CF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799"/>
            <a:ext cx="6477000" cy="39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83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D1F67D-BB17-44C7-9D0E-28FBAB96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47046"/>
            <a:ext cx="6476999" cy="39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90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91EE931-BD89-4115-917C-823FDF46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599"/>
            <a:ext cx="6781800" cy="41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22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6949857-1259-4A32-8523-81EA9534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1424"/>
            <a:ext cx="9144000" cy="18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151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Martingale residuals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03EC73-814C-44E3-9E0F-BE3963B4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50" y="2133600"/>
            <a:ext cx="6370350" cy="39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65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BD2268C-6413-48D5-9162-D033BD7F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7790"/>
            <a:ext cx="7543800" cy="38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6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B73433-E03B-4B1C-976E-B3623A32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9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8484A5-7D37-4219-BF78-D229D0FF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6" y="2285999"/>
            <a:ext cx="7750373" cy="39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690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2D86368-BF71-410A-8A56-5C71E6E1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97308"/>
            <a:ext cx="7467600" cy="39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73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Competing risk models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96CCA5A-C268-45F1-8BAE-4A5A5654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78" y="2510710"/>
            <a:ext cx="8088759" cy="21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212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Competing risk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5D8311-D437-48AA-B3F9-8D7D9CA7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3" y="2514600"/>
            <a:ext cx="7851314" cy="25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53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leadership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Competing risk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DAF1EF9-A4B6-4FF1-8081-F7FF8E70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6" y="2511424"/>
            <a:ext cx="8262762" cy="19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4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 – all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1=constitutional exit, 2=natural death, 3=</a:t>
            </a:r>
            <a:r>
              <a:rPr lang="en-US" dirty="0" err="1"/>
              <a:t>nonconstitutional</a:t>
            </a:r>
            <a:r>
              <a:rPr lang="en-US" dirty="0"/>
              <a:t> exit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CD9BCDB-6C66-402C-A4A7-739BA0CA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6553199" cy="36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3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 – constitutional ascent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1=constitutional exit, 2=natural death, 3=</a:t>
            </a:r>
            <a:r>
              <a:rPr lang="en-US" dirty="0" err="1"/>
              <a:t>nonconstitutional</a:t>
            </a:r>
            <a:r>
              <a:rPr lang="en-US" dirty="0"/>
              <a:t> exit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6589EA-5039-45F2-A7B1-D900C374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69696"/>
            <a:ext cx="6781800" cy="37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07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 – non-constitutional ascent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1=constitutional exit, 2=natural death, 3=</a:t>
            </a:r>
            <a:r>
              <a:rPr lang="en-US" dirty="0" err="1"/>
              <a:t>nonconstitutional</a:t>
            </a:r>
            <a:r>
              <a:rPr lang="en-US" dirty="0"/>
              <a:t> exit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BDBA44-6BFF-4D29-9F98-F243C91B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45871"/>
            <a:ext cx="7230035" cy="37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There are several ways to check for/control for time varying covariates: p</a:t>
            </a:r>
            <a:r>
              <a:rPr lang="en-US" dirty="0"/>
              <a:t>atterns in Kaplan-Meier curves, the complementary log-log plot, Schoenfeld Residuals, stratified analysis, and fitting time varying covariates.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fit time-varying covariates using start/stop coding or a time transfer function.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C63C5B-AF76-4E9B-8566-B8EB46C9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clinic discharge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4D9315-51A5-4568-9062-E2208DB9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7819048" cy="42857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Available at http://www.statsci.org/data/oz/heroin.html</a:t>
            </a:r>
          </a:p>
        </p:txBody>
      </p:sp>
    </p:spTree>
    <p:extLst>
      <p:ext uri="{BB962C8B-B14F-4D97-AF65-F5344CB8AC3E}">
        <p14:creationId xmlns:p14="http://schemas.microsoft.com/office/powerpoint/2010/main" val="21918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8BC9812-AB24-4942-ACD3-F219913F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5222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35667</TotalTime>
  <Words>1132</Words>
  <Application>Microsoft Office PowerPoint</Application>
  <PresentationFormat>On-screen Show (4:3)</PresentationFormat>
  <Paragraphs>243</Paragraphs>
  <Slides>68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4_Default Design</vt:lpstr>
      <vt:lpstr>  Time varying covariates in a Cox model</vt:lpstr>
      <vt:lpstr>Abstract</vt:lpstr>
      <vt:lpstr>Testing the proportional hazards assumption</vt:lpstr>
      <vt:lpstr>Patterns in the Kaplan-Meier curves</vt:lpstr>
      <vt:lpstr>Patterns in the Kaplan-Meier curves</vt:lpstr>
      <vt:lpstr>Patterns in the Kaplan-Meier curves</vt:lpstr>
      <vt:lpstr>Patterns in the Kaplan-Meier curves</vt:lpstr>
      <vt:lpstr>Example: heroin clinic discharge times</vt:lpstr>
      <vt:lpstr>Example: heroin data set.</vt:lpstr>
      <vt:lpstr>Example: heroin data set.</vt:lpstr>
      <vt:lpstr>Example: heroin data set.</vt:lpstr>
      <vt:lpstr>Complementary log-log</vt:lpstr>
      <vt:lpstr>Complementary log-log</vt:lpstr>
      <vt:lpstr>Complementary log-log</vt:lpstr>
      <vt:lpstr>Complementary log-log</vt:lpstr>
      <vt:lpstr>Review of likelihood</vt:lpstr>
      <vt:lpstr>Review of likelihood</vt:lpstr>
      <vt:lpstr>Schoenfeld residuals</vt:lpstr>
      <vt:lpstr>Schoenfeld residuals</vt:lpstr>
      <vt:lpstr>Schoenfeld residuals</vt:lpstr>
      <vt:lpstr>Schoenfeld residuals</vt:lpstr>
      <vt:lpstr>Schoenfeld residuals</vt:lpstr>
      <vt:lpstr>Schoenfeld residuals</vt:lpstr>
      <vt:lpstr>Stratified models</vt:lpstr>
      <vt:lpstr>Stratified models</vt:lpstr>
      <vt:lpstr>Clinic 1 survivals: solid line is prison_record=no</vt:lpstr>
      <vt:lpstr>Clinic 2 survivals: solid line is prison_record=no</vt:lpstr>
      <vt:lpstr>Time-varying covariates</vt:lpstr>
      <vt:lpstr>Time-varying covariates</vt:lpstr>
      <vt:lpstr>Time-varying covariates</vt:lpstr>
      <vt:lpstr>Time-varying covariates</vt:lpstr>
      <vt:lpstr>Stanford transplant data</vt:lpstr>
      <vt:lpstr>Stanford transplant data</vt:lpstr>
      <vt:lpstr>Stanford transplant data, patients 21-30</vt:lpstr>
      <vt:lpstr>Stanford transplant data, naive analysis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data, time-varying model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Political leadership changes</vt:lpstr>
      <vt:lpstr>Competing risks – all data</vt:lpstr>
      <vt:lpstr>Competing risks – constitutional ascent</vt:lpstr>
      <vt:lpstr>Competing risks – non-constitutional ascent</vt:lpstr>
      <vt:lpstr>Conclusion</vt:lpstr>
    </vt:vector>
  </TitlesOfParts>
  <Company>The Analysis Factor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MikeH</cp:lastModifiedBy>
  <cp:revision>413</cp:revision>
  <dcterms:created xsi:type="dcterms:W3CDTF">2011-03-02T17:54:20Z</dcterms:created>
  <dcterms:modified xsi:type="dcterms:W3CDTF">2020-10-21T14:16:23Z</dcterms:modified>
</cp:coreProperties>
</file>