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92"/>
  </p:notesMasterIdLst>
  <p:handoutMasterIdLst>
    <p:handoutMasterId r:id="rId93"/>
  </p:handoutMasterIdLst>
  <p:sldIdLst>
    <p:sldId id="256" r:id="rId2"/>
    <p:sldId id="258" r:id="rId3"/>
    <p:sldId id="463" r:id="rId4"/>
    <p:sldId id="464" r:id="rId5"/>
    <p:sldId id="465" r:id="rId6"/>
    <p:sldId id="466" r:id="rId7"/>
    <p:sldId id="467" r:id="rId8"/>
    <p:sldId id="468" r:id="rId9"/>
    <p:sldId id="469" r:id="rId10"/>
    <p:sldId id="470" r:id="rId11"/>
    <p:sldId id="471" r:id="rId12"/>
    <p:sldId id="472" r:id="rId13"/>
    <p:sldId id="473" r:id="rId14"/>
    <p:sldId id="474" r:id="rId15"/>
    <p:sldId id="475" r:id="rId16"/>
    <p:sldId id="476" r:id="rId17"/>
    <p:sldId id="445" r:id="rId18"/>
    <p:sldId id="446" r:id="rId19"/>
    <p:sldId id="447" r:id="rId20"/>
    <p:sldId id="448" r:id="rId21"/>
    <p:sldId id="449" r:id="rId22"/>
    <p:sldId id="450" r:id="rId23"/>
    <p:sldId id="451" r:id="rId24"/>
    <p:sldId id="452" r:id="rId25"/>
    <p:sldId id="453" r:id="rId26"/>
    <p:sldId id="454" r:id="rId27"/>
    <p:sldId id="455" r:id="rId28"/>
    <p:sldId id="456" r:id="rId29"/>
    <p:sldId id="457" r:id="rId30"/>
    <p:sldId id="458" r:id="rId31"/>
    <p:sldId id="459" r:id="rId32"/>
    <p:sldId id="460" r:id="rId33"/>
    <p:sldId id="461" r:id="rId34"/>
    <p:sldId id="462" r:id="rId35"/>
    <p:sldId id="390" r:id="rId36"/>
    <p:sldId id="392" r:id="rId37"/>
    <p:sldId id="391" r:id="rId38"/>
    <p:sldId id="393" r:id="rId39"/>
    <p:sldId id="394" r:id="rId40"/>
    <p:sldId id="395" r:id="rId41"/>
    <p:sldId id="396" r:id="rId42"/>
    <p:sldId id="397" r:id="rId43"/>
    <p:sldId id="398" r:id="rId44"/>
    <p:sldId id="399" r:id="rId45"/>
    <p:sldId id="400" r:id="rId46"/>
    <p:sldId id="389" r:id="rId47"/>
    <p:sldId id="401" r:id="rId48"/>
    <p:sldId id="402" r:id="rId49"/>
    <p:sldId id="403" r:id="rId50"/>
    <p:sldId id="404" r:id="rId51"/>
    <p:sldId id="405" r:id="rId52"/>
    <p:sldId id="406" r:id="rId53"/>
    <p:sldId id="407" r:id="rId54"/>
    <p:sldId id="408" r:id="rId55"/>
    <p:sldId id="409" r:id="rId56"/>
    <p:sldId id="410" r:id="rId57"/>
    <p:sldId id="411" r:id="rId58"/>
    <p:sldId id="412" r:id="rId59"/>
    <p:sldId id="413" r:id="rId60"/>
    <p:sldId id="414" r:id="rId61"/>
    <p:sldId id="415" r:id="rId62"/>
    <p:sldId id="416" r:id="rId63"/>
    <p:sldId id="417" r:id="rId64"/>
    <p:sldId id="418" r:id="rId65"/>
    <p:sldId id="419" r:id="rId66"/>
    <p:sldId id="420" r:id="rId67"/>
    <p:sldId id="421" r:id="rId68"/>
    <p:sldId id="422" r:id="rId69"/>
    <p:sldId id="423" r:id="rId70"/>
    <p:sldId id="424" r:id="rId71"/>
    <p:sldId id="426" r:id="rId72"/>
    <p:sldId id="427" r:id="rId73"/>
    <p:sldId id="433" r:id="rId74"/>
    <p:sldId id="428" r:id="rId75"/>
    <p:sldId id="429" r:id="rId76"/>
    <p:sldId id="430" r:id="rId77"/>
    <p:sldId id="431" r:id="rId78"/>
    <p:sldId id="432" r:id="rId79"/>
    <p:sldId id="440" r:id="rId80"/>
    <p:sldId id="441" r:id="rId81"/>
    <p:sldId id="442" r:id="rId82"/>
    <p:sldId id="434" r:id="rId83"/>
    <p:sldId id="435" r:id="rId84"/>
    <p:sldId id="436" r:id="rId85"/>
    <p:sldId id="437" r:id="rId86"/>
    <p:sldId id="438" r:id="rId87"/>
    <p:sldId id="439" r:id="rId88"/>
    <p:sldId id="443" r:id="rId89"/>
    <p:sldId id="444" r:id="rId90"/>
    <p:sldId id="342" r:id="rId91"/>
  </p:sldIdLst>
  <p:sldSz cx="9144000" cy="6858000" type="screen4x3"/>
  <p:notesSz cx="9296400" cy="70104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09" userDrawn="1">
          <p15:clr>
            <a:srgbClr val="A4A3A4"/>
          </p15:clr>
        </p15:guide>
        <p15:guide id="2" pos="292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61A1"/>
    <a:srgbClr val="A2B525"/>
    <a:srgbClr val="00CC00"/>
    <a:srgbClr val="CC0000"/>
    <a:srgbClr val="9966FF"/>
    <a:srgbClr val="FF9933"/>
    <a:srgbClr val="FF6600"/>
    <a:srgbClr val="FF0000"/>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8721" autoAdjust="0"/>
    <p:restoredTop sz="93954" autoAdjust="0"/>
  </p:normalViewPr>
  <p:slideViewPr>
    <p:cSldViewPr>
      <p:cViewPr varScale="1">
        <p:scale>
          <a:sx n="76" d="100"/>
          <a:sy n="76" d="100"/>
        </p:scale>
        <p:origin x="96" y="3282"/>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70" d="100"/>
          <a:sy n="70" d="100"/>
        </p:scale>
        <p:origin x="-1200" y="-96"/>
      </p:cViewPr>
      <p:guideLst>
        <p:guide orient="horz" pos="2209"/>
        <p:guide pos="292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1" y="1"/>
            <a:ext cx="4868006" cy="351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979" tIns="46489" rIns="92979" bIns="46489" numCol="1" anchor="t" anchorCtr="0" compatLnSpc="1">
            <a:prstTxWarp prst="textNoShape">
              <a:avLst/>
            </a:prstTxWarp>
          </a:bodyPr>
          <a:lstStyle>
            <a:lvl1pPr defTabSz="930356">
              <a:defRPr sz="1300" smtClean="0">
                <a:latin typeface="Arial" charset="0"/>
              </a:defRPr>
            </a:lvl1pPr>
          </a:lstStyle>
          <a:p>
            <a:pPr>
              <a:defRPr/>
            </a:pPr>
            <a:r>
              <a:rPr lang="en-US" altLang="en-US" dirty="0"/>
              <a:t>Data Analysis Brown Bag                                                                             Webinar Title</a:t>
            </a:r>
          </a:p>
        </p:txBody>
      </p:sp>
      <p:sp>
        <p:nvSpPr>
          <p:cNvPr id="27651" name="Rectangle 3"/>
          <p:cNvSpPr>
            <a:spLocks noGrp="1" noChangeArrowheads="1"/>
          </p:cNvSpPr>
          <p:nvPr>
            <p:ph type="dt" sz="quarter" idx="1"/>
          </p:nvPr>
        </p:nvSpPr>
        <p:spPr bwMode="auto">
          <a:xfrm>
            <a:off x="5266115" y="1"/>
            <a:ext cx="4028748" cy="351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979" tIns="46489" rIns="92979" bIns="46489" numCol="1" anchor="t" anchorCtr="0" compatLnSpc="1">
            <a:prstTxWarp prst="textNoShape">
              <a:avLst/>
            </a:prstTxWarp>
          </a:bodyPr>
          <a:lstStyle>
            <a:lvl1pPr algn="r" defTabSz="930356">
              <a:defRPr sz="1300" smtClean="0">
                <a:latin typeface="Arial" charset="0"/>
              </a:defRPr>
            </a:lvl1pPr>
          </a:lstStyle>
          <a:p>
            <a:pPr>
              <a:defRPr/>
            </a:pPr>
            <a:fld id="{DB88BFBB-1031-420A-BB59-219CDDA6B486}" type="datetime1">
              <a:rPr lang="en-US" altLang="en-US"/>
              <a:pPr>
                <a:defRPr/>
              </a:pPr>
              <a:t>7/10/2018</a:t>
            </a:fld>
            <a:endParaRPr lang="en-US" altLang="en-US"/>
          </a:p>
        </p:txBody>
      </p:sp>
      <p:sp>
        <p:nvSpPr>
          <p:cNvPr id="27652" name="Rectangle 4"/>
          <p:cNvSpPr>
            <a:spLocks noGrp="1" noChangeArrowheads="1"/>
          </p:cNvSpPr>
          <p:nvPr>
            <p:ph type="ftr" sz="quarter" idx="2"/>
          </p:nvPr>
        </p:nvSpPr>
        <p:spPr bwMode="auto">
          <a:xfrm>
            <a:off x="-73781" y="6657446"/>
            <a:ext cx="4028748" cy="351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979" tIns="46489" rIns="92979" bIns="46489" numCol="1" anchor="b" anchorCtr="0" compatLnSpc="1">
            <a:prstTxWarp prst="textNoShape">
              <a:avLst/>
            </a:prstTxWarp>
          </a:bodyPr>
          <a:lstStyle>
            <a:lvl1pPr defTabSz="930356">
              <a:defRPr sz="1300" smtClean="0">
                <a:latin typeface="Arial" charset="0"/>
              </a:defRPr>
            </a:lvl1pPr>
          </a:lstStyle>
          <a:p>
            <a:pPr>
              <a:defRPr/>
            </a:pPr>
            <a:r>
              <a:rPr lang="en-US" altLang="en-US" dirty="0"/>
              <a:t>Copyright 2018  Instructor Name     http://TheAnalysisFactor.com</a:t>
            </a:r>
          </a:p>
        </p:txBody>
      </p:sp>
      <p:sp>
        <p:nvSpPr>
          <p:cNvPr id="27653" name="Rectangle 5"/>
          <p:cNvSpPr>
            <a:spLocks noGrp="1" noChangeArrowheads="1"/>
          </p:cNvSpPr>
          <p:nvPr>
            <p:ph type="sldNum" sz="quarter" idx="3"/>
          </p:nvPr>
        </p:nvSpPr>
        <p:spPr bwMode="auto">
          <a:xfrm>
            <a:off x="5266115" y="6657446"/>
            <a:ext cx="4028748" cy="351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979" tIns="46489" rIns="92979" bIns="46489" numCol="1" anchor="b" anchorCtr="0" compatLnSpc="1">
            <a:prstTxWarp prst="textNoShape">
              <a:avLst/>
            </a:prstTxWarp>
          </a:bodyPr>
          <a:lstStyle>
            <a:lvl1pPr algn="r" defTabSz="930356">
              <a:defRPr sz="1300">
                <a:latin typeface="Arial" charset="0"/>
              </a:defRPr>
            </a:lvl1pPr>
          </a:lstStyle>
          <a:p>
            <a:pPr>
              <a:defRPr/>
            </a:pPr>
            <a:fld id="{92710AE4-A15D-4256-8314-2DD228957BC9}" type="slidenum">
              <a:rPr lang="en-US"/>
              <a:pPr>
                <a:defRPr/>
              </a:pPr>
              <a:t>‹#›</a:t>
            </a:fld>
            <a:endParaRPr lang="en-US"/>
          </a:p>
        </p:txBody>
      </p:sp>
    </p:spTree>
    <p:extLst>
      <p:ext uri="{BB962C8B-B14F-4D97-AF65-F5344CB8AC3E}">
        <p14:creationId xmlns:p14="http://schemas.microsoft.com/office/powerpoint/2010/main" val="2103051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
            <a:ext cx="4028748" cy="351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979" tIns="46489" rIns="92979" bIns="46489" numCol="1" anchor="t" anchorCtr="0" compatLnSpc="1">
            <a:prstTxWarp prst="textNoShape">
              <a:avLst/>
            </a:prstTxWarp>
          </a:bodyPr>
          <a:lstStyle>
            <a:lvl1pPr defTabSz="930356">
              <a:defRPr sz="1300" smtClean="0">
                <a:latin typeface="Arial" charset="0"/>
              </a:defRPr>
            </a:lvl1pPr>
          </a:lstStyle>
          <a:p>
            <a:pPr>
              <a:defRPr/>
            </a:pPr>
            <a:r>
              <a:rPr lang="en-US" altLang="en-US"/>
              <a:t>Workshop Title                                                                             Module 1: Module TitleAnalyzing Repeated Measures Data Workshop:  Module 5                               The Linear Mixed Model</a:t>
            </a:r>
          </a:p>
        </p:txBody>
      </p:sp>
      <p:sp>
        <p:nvSpPr>
          <p:cNvPr id="3075" name="Rectangle 3"/>
          <p:cNvSpPr>
            <a:spLocks noGrp="1" noChangeArrowheads="1"/>
          </p:cNvSpPr>
          <p:nvPr>
            <p:ph type="dt" idx="1"/>
          </p:nvPr>
        </p:nvSpPr>
        <p:spPr bwMode="auto">
          <a:xfrm>
            <a:off x="5266115" y="1"/>
            <a:ext cx="4028748" cy="351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979" tIns="46489" rIns="92979" bIns="46489" numCol="1" anchor="t" anchorCtr="0" compatLnSpc="1">
            <a:prstTxWarp prst="textNoShape">
              <a:avLst/>
            </a:prstTxWarp>
          </a:bodyPr>
          <a:lstStyle>
            <a:lvl1pPr algn="r" defTabSz="930356">
              <a:defRPr sz="1300" smtClean="0">
                <a:latin typeface="Arial" charset="0"/>
              </a:defRPr>
            </a:lvl1pPr>
          </a:lstStyle>
          <a:p>
            <a:pPr>
              <a:defRPr/>
            </a:pPr>
            <a:fld id="{B1BE2617-2FD5-405A-BBFD-CCCB6B19B177}" type="datetime1">
              <a:rPr lang="en-US" altLang="en-US"/>
              <a:pPr>
                <a:defRPr/>
              </a:pPr>
              <a:t>7/10/2018</a:t>
            </a:fld>
            <a:endParaRPr lang="en-US" altLang="en-US"/>
          </a:p>
        </p:txBody>
      </p:sp>
      <p:sp>
        <p:nvSpPr>
          <p:cNvPr id="5124" name="Rectangle 4"/>
          <p:cNvSpPr>
            <a:spLocks noGrp="1" noRot="1" noChangeAspect="1" noChangeArrowheads="1" noTextEdit="1"/>
          </p:cNvSpPr>
          <p:nvPr>
            <p:ph type="sldImg" idx="2"/>
          </p:nvPr>
        </p:nvSpPr>
        <p:spPr bwMode="auto">
          <a:xfrm>
            <a:off x="4276725" y="501650"/>
            <a:ext cx="2301875" cy="17256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581025" y="2280510"/>
            <a:ext cx="8424863" cy="42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979" tIns="46489" rIns="92979" bIns="464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6657446"/>
            <a:ext cx="4028748" cy="351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979" tIns="46489" rIns="92979" bIns="46489" numCol="1" anchor="b" anchorCtr="0" compatLnSpc="1">
            <a:prstTxWarp prst="textNoShape">
              <a:avLst/>
            </a:prstTxWarp>
          </a:bodyPr>
          <a:lstStyle>
            <a:lvl1pPr defTabSz="930356">
              <a:defRPr sz="1300" smtClean="0">
                <a:latin typeface="Arial" charset="0"/>
              </a:defRPr>
            </a:lvl1pPr>
          </a:lstStyle>
          <a:p>
            <a:pPr>
              <a:defRPr/>
            </a:pPr>
            <a:r>
              <a:rPr lang="en-US" altLang="en-US"/>
              <a:t>Copyright 2014  Instructor Name     http://TheAnalysisFactor.comCopyright 2011  The Analysis Factor     http://TheAnalysisFactor.com</a:t>
            </a:r>
          </a:p>
        </p:txBody>
      </p:sp>
      <p:sp>
        <p:nvSpPr>
          <p:cNvPr id="3079" name="Rectangle 7"/>
          <p:cNvSpPr>
            <a:spLocks noGrp="1" noChangeArrowheads="1"/>
          </p:cNvSpPr>
          <p:nvPr>
            <p:ph type="sldNum" sz="quarter" idx="5"/>
          </p:nvPr>
        </p:nvSpPr>
        <p:spPr bwMode="auto">
          <a:xfrm>
            <a:off x="5266115" y="6657446"/>
            <a:ext cx="4028748" cy="351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979" tIns="46489" rIns="92979" bIns="46489" numCol="1" anchor="b" anchorCtr="0" compatLnSpc="1">
            <a:prstTxWarp prst="textNoShape">
              <a:avLst/>
            </a:prstTxWarp>
          </a:bodyPr>
          <a:lstStyle>
            <a:lvl1pPr algn="r" defTabSz="930356">
              <a:defRPr sz="1300">
                <a:latin typeface="Arial" charset="0"/>
              </a:defRPr>
            </a:lvl1pPr>
          </a:lstStyle>
          <a:p>
            <a:pPr>
              <a:defRPr/>
            </a:pPr>
            <a:fld id="{F461CF3B-2BF3-4395-8B23-204758456D9C}" type="slidenum">
              <a:rPr lang="en-US"/>
              <a:pPr>
                <a:defRPr/>
              </a:pPr>
              <a:t>‹#›</a:t>
            </a:fld>
            <a:endParaRPr lang="en-US"/>
          </a:p>
        </p:txBody>
      </p:sp>
    </p:spTree>
    <p:extLst>
      <p:ext uri="{BB962C8B-B14F-4D97-AF65-F5344CB8AC3E}">
        <p14:creationId xmlns:p14="http://schemas.microsoft.com/office/powerpoint/2010/main" val="645458363"/>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a:noFill/>
        </p:spPr>
        <p:txBody>
          <a:bodyPr/>
          <a:lstStyle>
            <a:lvl1pPr defTabSz="930356" eaLnBrk="0" hangingPunct="0">
              <a:defRPr>
                <a:solidFill>
                  <a:schemeClr val="tx1"/>
                </a:solidFill>
                <a:latin typeface="Calibri" pitchFamily="34" charset="0"/>
                <a:cs typeface="Arial" charset="0"/>
              </a:defRPr>
            </a:lvl1pPr>
            <a:lvl2pPr marL="716130" indent="-275434" defTabSz="930356" eaLnBrk="0" hangingPunct="0">
              <a:defRPr>
                <a:solidFill>
                  <a:schemeClr val="tx1"/>
                </a:solidFill>
                <a:latin typeface="Calibri" pitchFamily="34" charset="0"/>
                <a:cs typeface="Arial" charset="0"/>
              </a:defRPr>
            </a:lvl2pPr>
            <a:lvl3pPr marL="1101738" indent="-220348" defTabSz="930356" eaLnBrk="0" hangingPunct="0">
              <a:defRPr>
                <a:solidFill>
                  <a:schemeClr val="tx1"/>
                </a:solidFill>
                <a:latin typeface="Calibri" pitchFamily="34" charset="0"/>
                <a:cs typeface="Arial" charset="0"/>
              </a:defRPr>
            </a:lvl3pPr>
            <a:lvl4pPr marL="1542433" indent="-220348" defTabSz="930356" eaLnBrk="0" hangingPunct="0">
              <a:defRPr>
                <a:solidFill>
                  <a:schemeClr val="tx1"/>
                </a:solidFill>
                <a:latin typeface="Calibri" pitchFamily="34" charset="0"/>
                <a:cs typeface="Arial" charset="0"/>
              </a:defRPr>
            </a:lvl4pPr>
            <a:lvl5pPr marL="1983128" indent="-220348" defTabSz="930356" eaLnBrk="0" hangingPunct="0">
              <a:defRPr>
                <a:solidFill>
                  <a:schemeClr val="tx1"/>
                </a:solidFill>
                <a:latin typeface="Calibri" pitchFamily="34" charset="0"/>
                <a:cs typeface="Arial" charset="0"/>
              </a:defRPr>
            </a:lvl5pPr>
            <a:lvl6pPr marL="2423823" indent="-220348" defTabSz="930356" eaLnBrk="0" fontAlgn="base" hangingPunct="0">
              <a:spcBef>
                <a:spcPct val="0"/>
              </a:spcBef>
              <a:spcAft>
                <a:spcPct val="0"/>
              </a:spcAft>
              <a:defRPr>
                <a:solidFill>
                  <a:schemeClr val="tx1"/>
                </a:solidFill>
                <a:latin typeface="Calibri" pitchFamily="34" charset="0"/>
                <a:cs typeface="Arial" charset="0"/>
              </a:defRPr>
            </a:lvl6pPr>
            <a:lvl7pPr marL="2864518" indent="-220348" defTabSz="930356" eaLnBrk="0" fontAlgn="base" hangingPunct="0">
              <a:spcBef>
                <a:spcPct val="0"/>
              </a:spcBef>
              <a:spcAft>
                <a:spcPct val="0"/>
              </a:spcAft>
              <a:defRPr>
                <a:solidFill>
                  <a:schemeClr val="tx1"/>
                </a:solidFill>
                <a:latin typeface="Calibri" pitchFamily="34" charset="0"/>
                <a:cs typeface="Arial" charset="0"/>
              </a:defRPr>
            </a:lvl7pPr>
            <a:lvl8pPr marL="3305213" indent="-220348" defTabSz="930356" eaLnBrk="0" fontAlgn="base" hangingPunct="0">
              <a:spcBef>
                <a:spcPct val="0"/>
              </a:spcBef>
              <a:spcAft>
                <a:spcPct val="0"/>
              </a:spcAft>
              <a:defRPr>
                <a:solidFill>
                  <a:schemeClr val="tx1"/>
                </a:solidFill>
                <a:latin typeface="Calibri" pitchFamily="34" charset="0"/>
                <a:cs typeface="Arial" charset="0"/>
              </a:defRPr>
            </a:lvl8pPr>
            <a:lvl9pPr marL="3745908" indent="-220348" defTabSz="930356"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a:latin typeface="Arial" charset="0"/>
              </a:rPr>
              <a:t>Workshop Title                                                                             Module 1: Module TitleAnalyzing Repeated Measures Data Workshop:  Module 5                               The Linear Mixed Model</a:t>
            </a:r>
          </a:p>
        </p:txBody>
      </p:sp>
      <p:sp>
        <p:nvSpPr>
          <p:cNvPr id="6147" name="Rectangle 6"/>
          <p:cNvSpPr>
            <a:spLocks noGrp="1" noChangeArrowheads="1"/>
          </p:cNvSpPr>
          <p:nvPr>
            <p:ph type="ftr" sz="quarter" idx="4"/>
          </p:nvPr>
        </p:nvSpPr>
        <p:spPr>
          <a:noFill/>
        </p:spPr>
        <p:txBody>
          <a:bodyPr/>
          <a:lstStyle>
            <a:lvl1pPr defTabSz="930356" eaLnBrk="0" hangingPunct="0">
              <a:defRPr>
                <a:solidFill>
                  <a:schemeClr val="tx1"/>
                </a:solidFill>
                <a:latin typeface="Calibri" pitchFamily="34" charset="0"/>
                <a:cs typeface="Arial" charset="0"/>
              </a:defRPr>
            </a:lvl1pPr>
            <a:lvl2pPr marL="716130" indent="-275434" defTabSz="930356" eaLnBrk="0" hangingPunct="0">
              <a:defRPr>
                <a:solidFill>
                  <a:schemeClr val="tx1"/>
                </a:solidFill>
                <a:latin typeface="Calibri" pitchFamily="34" charset="0"/>
                <a:cs typeface="Arial" charset="0"/>
              </a:defRPr>
            </a:lvl2pPr>
            <a:lvl3pPr marL="1101738" indent="-220348" defTabSz="930356" eaLnBrk="0" hangingPunct="0">
              <a:defRPr>
                <a:solidFill>
                  <a:schemeClr val="tx1"/>
                </a:solidFill>
                <a:latin typeface="Calibri" pitchFamily="34" charset="0"/>
                <a:cs typeface="Arial" charset="0"/>
              </a:defRPr>
            </a:lvl3pPr>
            <a:lvl4pPr marL="1542433" indent="-220348" defTabSz="930356" eaLnBrk="0" hangingPunct="0">
              <a:defRPr>
                <a:solidFill>
                  <a:schemeClr val="tx1"/>
                </a:solidFill>
                <a:latin typeface="Calibri" pitchFamily="34" charset="0"/>
                <a:cs typeface="Arial" charset="0"/>
              </a:defRPr>
            </a:lvl4pPr>
            <a:lvl5pPr marL="1983128" indent="-220348" defTabSz="930356" eaLnBrk="0" hangingPunct="0">
              <a:defRPr>
                <a:solidFill>
                  <a:schemeClr val="tx1"/>
                </a:solidFill>
                <a:latin typeface="Calibri" pitchFamily="34" charset="0"/>
                <a:cs typeface="Arial" charset="0"/>
              </a:defRPr>
            </a:lvl5pPr>
            <a:lvl6pPr marL="2423823" indent="-220348" defTabSz="930356" eaLnBrk="0" fontAlgn="base" hangingPunct="0">
              <a:spcBef>
                <a:spcPct val="0"/>
              </a:spcBef>
              <a:spcAft>
                <a:spcPct val="0"/>
              </a:spcAft>
              <a:defRPr>
                <a:solidFill>
                  <a:schemeClr val="tx1"/>
                </a:solidFill>
                <a:latin typeface="Calibri" pitchFamily="34" charset="0"/>
                <a:cs typeface="Arial" charset="0"/>
              </a:defRPr>
            </a:lvl6pPr>
            <a:lvl7pPr marL="2864518" indent="-220348" defTabSz="930356" eaLnBrk="0" fontAlgn="base" hangingPunct="0">
              <a:spcBef>
                <a:spcPct val="0"/>
              </a:spcBef>
              <a:spcAft>
                <a:spcPct val="0"/>
              </a:spcAft>
              <a:defRPr>
                <a:solidFill>
                  <a:schemeClr val="tx1"/>
                </a:solidFill>
                <a:latin typeface="Calibri" pitchFamily="34" charset="0"/>
                <a:cs typeface="Arial" charset="0"/>
              </a:defRPr>
            </a:lvl7pPr>
            <a:lvl8pPr marL="3305213" indent="-220348" defTabSz="930356" eaLnBrk="0" fontAlgn="base" hangingPunct="0">
              <a:spcBef>
                <a:spcPct val="0"/>
              </a:spcBef>
              <a:spcAft>
                <a:spcPct val="0"/>
              </a:spcAft>
              <a:defRPr>
                <a:solidFill>
                  <a:schemeClr val="tx1"/>
                </a:solidFill>
                <a:latin typeface="Calibri" pitchFamily="34" charset="0"/>
                <a:cs typeface="Arial" charset="0"/>
              </a:defRPr>
            </a:lvl8pPr>
            <a:lvl9pPr marL="3745908" indent="-220348" defTabSz="930356"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a:latin typeface="Arial" charset="0"/>
              </a:rPr>
              <a:t>Copyright 2014  Instructor Name     http://TheAnalysisFactor.comCopyright 2011  The Analysis Factor     http://TheAnalysisFactor.com</a:t>
            </a:r>
          </a:p>
        </p:txBody>
      </p:sp>
      <p:sp>
        <p:nvSpPr>
          <p:cNvPr id="6148" name="Rectangle 7"/>
          <p:cNvSpPr>
            <a:spLocks noGrp="1" noChangeArrowheads="1"/>
          </p:cNvSpPr>
          <p:nvPr>
            <p:ph type="sldNum" sz="quarter" idx="5"/>
          </p:nvPr>
        </p:nvSpPr>
        <p:spPr>
          <a:noFill/>
        </p:spPr>
        <p:txBody>
          <a:bodyPr/>
          <a:lstStyle>
            <a:lvl1pPr defTabSz="930356" eaLnBrk="0" hangingPunct="0">
              <a:defRPr>
                <a:solidFill>
                  <a:schemeClr val="tx1"/>
                </a:solidFill>
                <a:latin typeface="Calibri" pitchFamily="34" charset="0"/>
                <a:cs typeface="Arial" charset="0"/>
              </a:defRPr>
            </a:lvl1pPr>
            <a:lvl2pPr marL="716130" indent="-275434" defTabSz="930356" eaLnBrk="0" hangingPunct="0">
              <a:defRPr>
                <a:solidFill>
                  <a:schemeClr val="tx1"/>
                </a:solidFill>
                <a:latin typeface="Calibri" pitchFamily="34" charset="0"/>
                <a:cs typeface="Arial" charset="0"/>
              </a:defRPr>
            </a:lvl2pPr>
            <a:lvl3pPr marL="1101738" indent="-220348" defTabSz="930356" eaLnBrk="0" hangingPunct="0">
              <a:defRPr>
                <a:solidFill>
                  <a:schemeClr val="tx1"/>
                </a:solidFill>
                <a:latin typeface="Calibri" pitchFamily="34" charset="0"/>
                <a:cs typeface="Arial" charset="0"/>
              </a:defRPr>
            </a:lvl3pPr>
            <a:lvl4pPr marL="1542433" indent="-220348" defTabSz="930356" eaLnBrk="0" hangingPunct="0">
              <a:defRPr>
                <a:solidFill>
                  <a:schemeClr val="tx1"/>
                </a:solidFill>
                <a:latin typeface="Calibri" pitchFamily="34" charset="0"/>
                <a:cs typeface="Arial" charset="0"/>
              </a:defRPr>
            </a:lvl4pPr>
            <a:lvl5pPr marL="1983128" indent="-220348" defTabSz="930356" eaLnBrk="0" hangingPunct="0">
              <a:defRPr>
                <a:solidFill>
                  <a:schemeClr val="tx1"/>
                </a:solidFill>
                <a:latin typeface="Calibri" pitchFamily="34" charset="0"/>
                <a:cs typeface="Arial" charset="0"/>
              </a:defRPr>
            </a:lvl5pPr>
            <a:lvl6pPr marL="2423823" indent="-220348" defTabSz="930356" eaLnBrk="0" fontAlgn="base" hangingPunct="0">
              <a:spcBef>
                <a:spcPct val="0"/>
              </a:spcBef>
              <a:spcAft>
                <a:spcPct val="0"/>
              </a:spcAft>
              <a:defRPr>
                <a:solidFill>
                  <a:schemeClr val="tx1"/>
                </a:solidFill>
                <a:latin typeface="Calibri" pitchFamily="34" charset="0"/>
                <a:cs typeface="Arial" charset="0"/>
              </a:defRPr>
            </a:lvl6pPr>
            <a:lvl7pPr marL="2864518" indent="-220348" defTabSz="930356" eaLnBrk="0" fontAlgn="base" hangingPunct="0">
              <a:spcBef>
                <a:spcPct val="0"/>
              </a:spcBef>
              <a:spcAft>
                <a:spcPct val="0"/>
              </a:spcAft>
              <a:defRPr>
                <a:solidFill>
                  <a:schemeClr val="tx1"/>
                </a:solidFill>
                <a:latin typeface="Calibri" pitchFamily="34" charset="0"/>
                <a:cs typeface="Arial" charset="0"/>
              </a:defRPr>
            </a:lvl7pPr>
            <a:lvl8pPr marL="3305213" indent="-220348" defTabSz="930356" eaLnBrk="0" fontAlgn="base" hangingPunct="0">
              <a:spcBef>
                <a:spcPct val="0"/>
              </a:spcBef>
              <a:spcAft>
                <a:spcPct val="0"/>
              </a:spcAft>
              <a:defRPr>
                <a:solidFill>
                  <a:schemeClr val="tx1"/>
                </a:solidFill>
                <a:latin typeface="Calibri" pitchFamily="34" charset="0"/>
                <a:cs typeface="Arial" charset="0"/>
              </a:defRPr>
            </a:lvl8pPr>
            <a:lvl9pPr marL="3745908" indent="-220348" defTabSz="930356"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063C65FF-0ED8-49F8-A62B-A0DA4418A01E}" type="slidenum">
              <a:rPr lang="en-US" altLang="en-US" smtClean="0">
                <a:latin typeface="Arial" charset="0"/>
              </a:rPr>
              <a:pPr eaLnBrk="1" hangingPunct="1"/>
              <a:t>1</a:t>
            </a:fld>
            <a:endParaRPr lang="en-US" altLang="en-US">
              <a:latin typeface="Arial" charset="0"/>
            </a:endParaRPr>
          </a:p>
        </p:txBody>
      </p:sp>
      <p:sp>
        <p:nvSpPr>
          <p:cNvPr id="6149" name="Rectangle 2"/>
          <p:cNvSpPr txBox="1">
            <a:spLocks noGrp="1" noChangeArrowheads="1"/>
          </p:cNvSpPr>
          <p:nvPr/>
        </p:nvSpPr>
        <p:spPr bwMode="auto">
          <a:xfrm>
            <a:off x="0" y="1"/>
            <a:ext cx="4028748" cy="351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79" tIns="46489" rIns="92979" bIns="46489"/>
          <a:lstStyle>
            <a:lvl1pPr defTabSz="965200" eaLnBrk="0" hangingPunct="0">
              <a:spcBef>
                <a:spcPct val="30000"/>
              </a:spcBef>
              <a:defRPr sz="1200">
                <a:solidFill>
                  <a:schemeClr val="tx1"/>
                </a:solidFill>
                <a:latin typeface="Arial" charset="0"/>
                <a:cs typeface="Arial" charset="0"/>
              </a:defRPr>
            </a:lvl1pPr>
            <a:lvl2pPr marL="742950" indent="-285750" defTabSz="965200" eaLnBrk="0" hangingPunct="0">
              <a:spcBef>
                <a:spcPct val="30000"/>
              </a:spcBef>
              <a:defRPr sz="1200">
                <a:solidFill>
                  <a:schemeClr val="tx1"/>
                </a:solidFill>
                <a:latin typeface="Arial" charset="0"/>
                <a:cs typeface="Arial" charset="0"/>
              </a:defRPr>
            </a:lvl2pPr>
            <a:lvl3pPr marL="1143000" indent="-228600" defTabSz="965200" eaLnBrk="0" hangingPunct="0">
              <a:spcBef>
                <a:spcPct val="30000"/>
              </a:spcBef>
              <a:defRPr sz="1200">
                <a:solidFill>
                  <a:schemeClr val="tx1"/>
                </a:solidFill>
                <a:latin typeface="Arial" charset="0"/>
                <a:cs typeface="Arial" charset="0"/>
              </a:defRPr>
            </a:lvl3pPr>
            <a:lvl4pPr marL="1600200" indent="-228600" defTabSz="965200" eaLnBrk="0" hangingPunct="0">
              <a:spcBef>
                <a:spcPct val="30000"/>
              </a:spcBef>
              <a:defRPr sz="1200">
                <a:solidFill>
                  <a:schemeClr val="tx1"/>
                </a:solidFill>
                <a:latin typeface="Arial" charset="0"/>
                <a:cs typeface="Arial" charset="0"/>
              </a:defRPr>
            </a:lvl4pPr>
            <a:lvl5pPr marL="2057400" indent="-228600" defTabSz="965200" eaLnBrk="0" hangingPunct="0">
              <a:spcBef>
                <a:spcPct val="30000"/>
              </a:spcBef>
              <a:defRPr sz="1200">
                <a:solidFill>
                  <a:schemeClr val="tx1"/>
                </a:solidFill>
                <a:latin typeface="Arial" charset="0"/>
                <a:cs typeface="Arial" charset="0"/>
              </a:defRPr>
            </a:lvl5pPr>
            <a:lvl6pPr marL="2514600" indent="-228600" defTabSz="965200" eaLnBrk="0" fontAlgn="base" hangingPunct="0">
              <a:spcBef>
                <a:spcPct val="30000"/>
              </a:spcBef>
              <a:spcAft>
                <a:spcPct val="0"/>
              </a:spcAft>
              <a:defRPr sz="1200">
                <a:solidFill>
                  <a:schemeClr val="tx1"/>
                </a:solidFill>
                <a:latin typeface="Arial" charset="0"/>
                <a:cs typeface="Arial" charset="0"/>
              </a:defRPr>
            </a:lvl6pPr>
            <a:lvl7pPr marL="2971800" indent="-228600" defTabSz="965200" eaLnBrk="0" fontAlgn="base" hangingPunct="0">
              <a:spcBef>
                <a:spcPct val="30000"/>
              </a:spcBef>
              <a:spcAft>
                <a:spcPct val="0"/>
              </a:spcAft>
              <a:defRPr sz="1200">
                <a:solidFill>
                  <a:schemeClr val="tx1"/>
                </a:solidFill>
                <a:latin typeface="Arial" charset="0"/>
                <a:cs typeface="Arial" charset="0"/>
              </a:defRPr>
            </a:lvl7pPr>
            <a:lvl8pPr marL="3429000" indent="-228600" defTabSz="965200" eaLnBrk="0" fontAlgn="base" hangingPunct="0">
              <a:spcBef>
                <a:spcPct val="30000"/>
              </a:spcBef>
              <a:spcAft>
                <a:spcPct val="0"/>
              </a:spcAft>
              <a:defRPr sz="1200">
                <a:solidFill>
                  <a:schemeClr val="tx1"/>
                </a:solidFill>
                <a:latin typeface="Arial" charset="0"/>
                <a:cs typeface="Arial" charset="0"/>
              </a:defRPr>
            </a:lvl8pPr>
            <a:lvl9pPr marL="3886200" indent="-228600" defTabSz="9652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en-US" altLang="en-US" sz="1300"/>
              <a:t>Analyzing Repeated Measures Data Workshop:  Module 5                               The Linear Mixed Model</a:t>
            </a:r>
          </a:p>
        </p:txBody>
      </p:sp>
      <p:sp>
        <p:nvSpPr>
          <p:cNvPr id="6150" name="Rectangle 6"/>
          <p:cNvSpPr txBox="1">
            <a:spLocks noGrp="1" noChangeArrowheads="1"/>
          </p:cNvSpPr>
          <p:nvPr/>
        </p:nvSpPr>
        <p:spPr bwMode="auto">
          <a:xfrm>
            <a:off x="0" y="6657446"/>
            <a:ext cx="4028748" cy="351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79" tIns="46489" rIns="92979" bIns="46489" anchor="b"/>
          <a:lstStyle>
            <a:lvl1pPr defTabSz="965200" eaLnBrk="0" hangingPunct="0">
              <a:spcBef>
                <a:spcPct val="30000"/>
              </a:spcBef>
              <a:defRPr sz="1200">
                <a:solidFill>
                  <a:schemeClr val="tx1"/>
                </a:solidFill>
                <a:latin typeface="Arial" charset="0"/>
                <a:cs typeface="Arial" charset="0"/>
              </a:defRPr>
            </a:lvl1pPr>
            <a:lvl2pPr marL="742950" indent="-285750" defTabSz="965200" eaLnBrk="0" hangingPunct="0">
              <a:spcBef>
                <a:spcPct val="30000"/>
              </a:spcBef>
              <a:defRPr sz="1200">
                <a:solidFill>
                  <a:schemeClr val="tx1"/>
                </a:solidFill>
                <a:latin typeface="Arial" charset="0"/>
                <a:cs typeface="Arial" charset="0"/>
              </a:defRPr>
            </a:lvl2pPr>
            <a:lvl3pPr marL="1143000" indent="-228600" defTabSz="965200" eaLnBrk="0" hangingPunct="0">
              <a:spcBef>
                <a:spcPct val="30000"/>
              </a:spcBef>
              <a:defRPr sz="1200">
                <a:solidFill>
                  <a:schemeClr val="tx1"/>
                </a:solidFill>
                <a:latin typeface="Arial" charset="0"/>
                <a:cs typeface="Arial" charset="0"/>
              </a:defRPr>
            </a:lvl3pPr>
            <a:lvl4pPr marL="1600200" indent="-228600" defTabSz="965200" eaLnBrk="0" hangingPunct="0">
              <a:spcBef>
                <a:spcPct val="30000"/>
              </a:spcBef>
              <a:defRPr sz="1200">
                <a:solidFill>
                  <a:schemeClr val="tx1"/>
                </a:solidFill>
                <a:latin typeface="Arial" charset="0"/>
                <a:cs typeface="Arial" charset="0"/>
              </a:defRPr>
            </a:lvl4pPr>
            <a:lvl5pPr marL="2057400" indent="-228600" defTabSz="965200" eaLnBrk="0" hangingPunct="0">
              <a:spcBef>
                <a:spcPct val="30000"/>
              </a:spcBef>
              <a:defRPr sz="1200">
                <a:solidFill>
                  <a:schemeClr val="tx1"/>
                </a:solidFill>
                <a:latin typeface="Arial" charset="0"/>
                <a:cs typeface="Arial" charset="0"/>
              </a:defRPr>
            </a:lvl5pPr>
            <a:lvl6pPr marL="2514600" indent="-228600" defTabSz="965200" eaLnBrk="0" fontAlgn="base" hangingPunct="0">
              <a:spcBef>
                <a:spcPct val="30000"/>
              </a:spcBef>
              <a:spcAft>
                <a:spcPct val="0"/>
              </a:spcAft>
              <a:defRPr sz="1200">
                <a:solidFill>
                  <a:schemeClr val="tx1"/>
                </a:solidFill>
                <a:latin typeface="Arial" charset="0"/>
                <a:cs typeface="Arial" charset="0"/>
              </a:defRPr>
            </a:lvl6pPr>
            <a:lvl7pPr marL="2971800" indent="-228600" defTabSz="965200" eaLnBrk="0" fontAlgn="base" hangingPunct="0">
              <a:spcBef>
                <a:spcPct val="30000"/>
              </a:spcBef>
              <a:spcAft>
                <a:spcPct val="0"/>
              </a:spcAft>
              <a:defRPr sz="1200">
                <a:solidFill>
                  <a:schemeClr val="tx1"/>
                </a:solidFill>
                <a:latin typeface="Arial" charset="0"/>
                <a:cs typeface="Arial" charset="0"/>
              </a:defRPr>
            </a:lvl7pPr>
            <a:lvl8pPr marL="3429000" indent="-228600" defTabSz="965200" eaLnBrk="0" fontAlgn="base" hangingPunct="0">
              <a:spcBef>
                <a:spcPct val="30000"/>
              </a:spcBef>
              <a:spcAft>
                <a:spcPct val="0"/>
              </a:spcAft>
              <a:defRPr sz="1200">
                <a:solidFill>
                  <a:schemeClr val="tx1"/>
                </a:solidFill>
                <a:latin typeface="Arial" charset="0"/>
                <a:cs typeface="Arial" charset="0"/>
              </a:defRPr>
            </a:lvl8pPr>
            <a:lvl9pPr marL="3886200" indent="-228600" defTabSz="9652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en-US" altLang="en-US" sz="1300"/>
              <a:t>Copyright 2011  The Analysis Factor     http://TheAnalysisFactor.com</a:t>
            </a:r>
          </a:p>
        </p:txBody>
      </p:sp>
      <p:sp>
        <p:nvSpPr>
          <p:cNvPr id="6151" name="Rectangle 7"/>
          <p:cNvSpPr txBox="1">
            <a:spLocks noGrp="1" noChangeArrowheads="1"/>
          </p:cNvSpPr>
          <p:nvPr/>
        </p:nvSpPr>
        <p:spPr bwMode="auto">
          <a:xfrm>
            <a:off x="5266115" y="6657446"/>
            <a:ext cx="4028748" cy="351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79" tIns="46489" rIns="92979" bIns="46489" anchor="b"/>
          <a:lstStyle>
            <a:lvl1pPr defTabSz="965200" eaLnBrk="0" hangingPunct="0">
              <a:spcBef>
                <a:spcPct val="30000"/>
              </a:spcBef>
              <a:defRPr sz="1200">
                <a:solidFill>
                  <a:schemeClr val="tx1"/>
                </a:solidFill>
                <a:latin typeface="Arial" charset="0"/>
                <a:cs typeface="Arial" charset="0"/>
              </a:defRPr>
            </a:lvl1pPr>
            <a:lvl2pPr marL="742950" indent="-285750" defTabSz="965200" eaLnBrk="0" hangingPunct="0">
              <a:spcBef>
                <a:spcPct val="30000"/>
              </a:spcBef>
              <a:defRPr sz="1200">
                <a:solidFill>
                  <a:schemeClr val="tx1"/>
                </a:solidFill>
                <a:latin typeface="Arial" charset="0"/>
                <a:cs typeface="Arial" charset="0"/>
              </a:defRPr>
            </a:lvl2pPr>
            <a:lvl3pPr marL="1143000" indent="-228600" defTabSz="965200" eaLnBrk="0" hangingPunct="0">
              <a:spcBef>
                <a:spcPct val="30000"/>
              </a:spcBef>
              <a:defRPr sz="1200">
                <a:solidFill>
                  <a:schemeClr val="tx1"/>
                </a:solidFill>
                <a:latin typeface="Arial" charset="0"/>
                <a:cs typeface="Arial" charset="0"/>
              </a:defRPr>
            </a:lvl3pPr>
            <a:lvl4pPr marL="1600200" indent="-228600" defTabSz="965200" eaLnBrk="0" hangingPunct="0">
              <a:spcBef>
                <a:spcPct val="30000"/>
              </a:spcBef>
              <a:defRPr sz="1200">
                <a:solidFill>
                  <a:schemeClr val="tx1"/>
                </a:solidFill>
                <a:latin typeface="Arial" charset="0"/>
                <a:cs typeface="Arial" charset="0"/>
              </a:defRPr>
            </a:lvl4pPr>
            <a:lvl5pPr marL="2057400" indent="-228600" defTabSz="965200" eaLnBrk="0" hangingPunct="0">
              <a:spcBef>
                <a:spcPct val="30000"/>
              </a:spcBef>
              <a:defRPr sz="1200">
                <a:solidFill>
                  <a:schemeClr val="tx1"/>
                </a:solidFill>
                <a:latin typeface="Arial" charset="0"/>
                <a:cs typeface="Arial" charset="0"/>
              </a:defRPr>
            </a:lvl5pPr>
            <a:lvl6pPr marL="2514600" indent="-228600" defTabSz="965200" eaLnBrk="0" fontAlgn="base" hangingPunct="0">
              <a:spcBef>
                <a:spcPct val="30000"/>
              </a:spcBef>
              <a:spcAft>
                <a:spcPct val="0"/>
              </a:spcAft>
              <a:defRPr sz="1200">
                <a:solidFill>
                  <a:schemeClr val="tx1"/>
                </a:solidFill>
                <a:latin typeface="Arial" charset="0"/>
                <a:cs typeface="Arial" charset="0"/>
              </a:defRPr>
            </a:lvl6pPr>
            <a:lvl7pPr marL="2971800" indent="-228600" defTabSz="965200" eaLnBrk="0" fontAlgn="base" hangingPunct="0">
              <a:spcBef>
                <a:spcPct val="30000"/>
              </a:spcBef>
              <a:spcAft>
                <a:spcPct val="0"/>
              </a:spcAft>
              <a:defRPr sz="1200">
                <a:solidFill>
                  <a:schemeClr val="tx1"/>
                </a:solidFill>
                <a:latin typeface="Arial" charset="0"/>
                <a:cs typeface="Arial" charset="0"/>
              </a:defRPr>
            </a:lvl7pPr>
            <a:lvl8pPr marL="3429000" indent="-228600" defTabSz="965200" eaLnBrk="0" fontAlgn="base" hangingPunct="0">
              <a:spcBef>
                <a:spcPct val="30000"/>
              </a:spcBef>
              <a:spcAft>
                <a:spcPct val="0"/>
              </a:spcAft>
              <a:defRPr sz="1200">
                <a:solidFill>
                  <a:schemeClr val="tx1"/>
                </a:solidFill>
                <a:latin typeface="Arial" charset="0"/>
                <a:cs typeface="Arial" charset="0"/>
              </a:defRPr>
            </a:lvl8pPr>
            <a:lvl9pPr marL="3886200" indent="-228600" defTabSz="96520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04A9430E-F81A-4F4D-8B78-7357ECE955B9}" type="slidenum">
              <a:rPr lang="en-US" altLang="en-US" sz="1300"/>
              <a:pPr algn="r" eaLnBrk="1" hangingPunct="1">
                <a:spcBef>
                  <a:spcPct val="0"/>
                </a:spcBef>
              </a:pPr>
              <a:t>1</a:t>
            </a:fld>
            <a:endParaRPr lang="en-US" altLang="en-US" sz="1300"/>
          </a:p>
        </p:txBody>
      </p:sp>
      <p:sp>
        <p:nvSpPr>
          <p:cNvPr id="6152" name="Rectangle 2"/>
          <p:cNvSpPr>
            <a:spLocks noGrp="1" noRot="1" noChangeAspect="1" noChangeArrowheads="1" noTextEdit="1"/>
          </p:cNvSpPr>
          <p:nvPr>
            <p:ph type="sldImg"/>
          </p:nvPr>
        </p:nvSpPr>
        <p:spPr>
          <a:ln/>
        </p:spPr>
      </p:sp>
      <p:sp>
        <p:nvSpPr>
          <p:cNvPr id="6153"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A2B525"/>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3"/>
          <p:cNvSpPr>
            <a:spLocks noGrp="1" noChangeArrowheads="1"/>
          </p:cNvSpPr>
          <p:nvPr>
            <p:ph type="ftr" sz="quarter" idx="10"/>
          </p:nvPr>
        </p:nvSpPr>
        <p:spPr/>
        <p:txBody>
          <a:bodyPr/>
          <a:lstStyle>
            <a:lvl1pPr>
              <a:defRPr smtClean="0">
                <a:solidFill>
                  <a:schemeClr val="tx1"/>
                </a:solidFill>
              </a:defRPr>
            </a:lvl1pPr>
          </a:lstStyle>
          <a:p>
            <a:pPr>
              <a:defRPr/>
            </a:pPr>
            <a:r>
              <a:rPr lang="en-US" altLang="en-US" dirty="0"/>
              <a:t>©2018 [Instructor Name]    http://TheAnalysisFactor.com</a:t>
            </a:r>
          </a:p>
        </p:txBody>
      </p:sp>
      <p:sp>
        <p:nvSpPr>
          <p:cNvPr id="5" name="Rectangle 4"/>
          <p:cNvSpPr>
            <a:spLocks noGrp="1" noChangeArrowheads="1"/>
          </p:cNvSpPr>
          <p:nvPr>
            <p:ph type="sldNum" sz="quarter" idx="11"/>
          </p:nvPr>
        </p:nvSpPr>
        <p:spPr/>
        <p:txBody>
          <a:bodyPr/>
          <a:lstStyle>
            <a:lvl1pPr>
              <a:defRPr/>
            </a:lvl1pPr>
          </a:lstStyle>
          <a:p>
            <a:pPr>
              <a:defRPr/>
            </a:pPr>
            <a:endParaRPr lang="en-US"/>
          </a:p>
          <a:p>
            <a:pPr>
              <a:defRPr/>
            </a:pPr>
            <a:fld id="{DFB504D5-50FC-4D9F-8685-B89CFC4AD607}" type="slidenum">
              <a:rPr lang="en-US"/>
              <a:pPr>
                <a:defRPr/>
              </a:pPr>
              <a:t>‹#›</a:t>
            </a:fld>
            <a:endParaRPr lang="en-US"/>
          </a:p>
        </p:txBody>
      </p:sp>
    </p:spTree>
    <p:extLst>
      <p:ext uri="{BB962C8B-B14F-4D97-AF65-F5344CB8AC3E}">
        <p14:creationId xmlns:p14="http://schemas.microsoft.com/office/powerpoint/2010/main" val="2060407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81000"/>
            <a:ext cx="8229600" cy="609600"/>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lang="en-US" sz="3200" dirty="0" smtClean="0">
                <a:solidFill>
                  <a:srgbClr val="2361A1"/>
                </a:solidFill>
                <a:latin typeface="Calibri" panose="020F0502020204030204" pitchFamily="34" charset="0"/>
                <a:ea typeface="+mn-ea"/>
                <a:cs typeface="+mn-cs"/>
              </a:defRPr>
            </a:lvl1pPr>
          </a:lstStyle>
          <a:p>
            <a:pPr lvl="0"/>
            <a:r>
              <a:rPr lang="en-US" dirty="0"/>
              <a:t>Click to edit title</a:t>
            </a:r>
          </a:p>
        </p:txBody>
      </p:sp>
      <p:sp>
        <p:nvSpPr>
          <p:cNvPr id="3" name="Text Placeholder 2"/>
          <p:cNvSpPr>
            <a:spLocks noGrp="1"/>
          </p:cNvSpPr>
          <p:nvPr>
            <p:ph type="body" idx="1" hasCustomPrompt="1"/>
          </p:nvPr>
        </p:nvSpPr>
        <p:spPr>
          <a:xfrm>
            <a:off x="457200" y="2514600"/>
            <a:ext cx="8229600" cy="2362200"/>
          </a:xfrm>
        </p:spPr>
        <p:txBody>
          <a:bodyPr anchor="t"/>
          <a:lstStyle>
            <a:lvl1pPr marL="0" indent="0">
              <a:buNone/>
              <a:defRPr sz="2000">
                <a:solidFill>
                  <a:srgbClr val="2361A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text</a:t>
            </a:r>
          </a:p>
        </p:txBody>
      </p:sp>
      <p:sp>
        <p:nvSpPr>
          <p:cNvPr id="4" name="Rectangle 3"/>
          <p:cNvSpPr>
            <a:spLocks noGrp="1" noChangeArrowheads="1"/>
          </p:cNvSpPr>
          <p:nvPr>
            <p:ph type="ftr" sz="quarter" idx="10"/>
          </p:nvPr>
        </p:nvSpPr>
        <p:spPr>
          <a:ln/>
        </p:spPr>
        <p:txBody>
          <a:bodyPr/>
          <a:lstStyle>
            <a:lvl1pPr>
              <a:defRPr/>
            </a:lvl1pPr>
          </a:lstStyle>
          <a:p>
            <a:pPr>
              <a:defRPr/>
            </a:pPr>
            <a:r>
              <a:rPr lang="en-US" altLang="en-US" dirty="0"/>
              <a:t>©2018 [Instructor Name]    http://TheAnalysisFactor.com</a:t>
            </a:r>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a:p>
            <a:pPr>
              <a:defRPr/>
            </a:pPr>
            <a:fld id="{E9A8CBA3-AA2B-46A6-BFA3-DCEBEAAB3F0A}" type="slidenum">
              <a:rPr lang="en-US"/>
              <a:pPr>
                <a:defRPr/>
              </a:pPr>
              <a:t>‹#›</a:t>
            </a:fld>
            <a:endParaRPr lang="en-US"/>
          </a:p>
        </p:txBody>
      </p:sp>
      <p:sp>
        <p:nvSpPr>
          <p:cNvPr id="7" name="Text Placeholder 6"/>
          <p:cNvSpPr>
            <a:spLocks noGrp="1"/>
          </p:cNvSpPr>
          <p:nvPr>
            <p:ph type="body" sz="quarter" idx="12" hasCustomPrompt="1"/>
          </p:nvPr>
        </p:nvSpPr>
        <p:spPr>
          <a:xfrm>
            <a:off x="457200" y="1600200"/>
            <a:ext cx="8229600" cy="533400"/>
          </a:xfrm>
        </p:spPr>
        <p:txBody>
          <a:bodyPr/>
          <a:lstStyle>
            <a:lvl1pPr>
              <a:defRPr/>
            </a:lvl1pPr>
          </a:lstStyle>
          <a:p>
            <a:pPr lvl="0"/>
            <a:r>
              <a:rPr lang="en-US" dirty="0"/>
              <a:t>Click to edit subtitle</a:t>
            </a:r>
          </a:p>
        </p:txBody>
      </p:sp>
    </p:spTree>
    <p:extLst>
      <p:ext uri="{BB962C8B-B14F-4D97-AF65-F5344CB8AC3E}">
        <p14:creationId xmlns:p14="http://schemas.microsoft.com/office/powerpoint/2010/main" val="2096636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rgbClr val="2361A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solidFill>
                  <a:srgbClr val="2361A1"/>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rgbClr val="2361A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solidFill>
                  <a:srgbClr val="2361A1"/>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a:spLocks noGrp="1" noChangeArrowheads="1"/>
          </p:cNvSpPr>
          <p:nvPr>
            <p:ph type="ftr" sz="quarter" idx="10"/>
          </p:nvPr>
        </p:nvSpPr>
        <p:spPr>
          <a:ln/>
        </p:spPr>
        <p:txBody>
          <a:bodyPr/>
          <a:lstStyle>
            <a:lvl1pPr>
              <a:defRPr/>
            </a:lvl1pPr>
          </a:lstStyle>
          <a:p>
            <a:pPr>
              <a:defRPr/>
            </a:pPr>
            <a:r>
              <a:rPr lang="en-US" altLang="en-US" dirty="0"/>
              <a:t>©2018 [Instructor Name]    http://TheAnalysisFactor.com</a:t>
            </a:r>
          </a:p>
        </p:txBody>
      </p:sp>
      <p:sp>
        <p:nvSpPr>
          <p:cNvPr id="8" name="Rectangle 7"/>
          <p:cNvSpPr>
            <a:spLocks noGrp="1" noChangeArrowheads="1"/>
          </p:cNvSpPr>
          <p:nvPr>
            <p:ph type="sldNum" sz="quarter" idx="11"/>
          </p:nvPr>
        </p:nvSpPr>
        <p:spPr>
          <a:ln/>
        </p:spPr>
        <p:txBody>
          <a:bodyPr/>
          <a:lstStyle>
            <a:lvl1pPr>
              <a:defRPr/>
            </a:lvl1pPr>
          </a:lstStyle>
          <a:p>
            <a:pPr>
              <a:defRPr/>
            </a:pPr>
            <a:endParaRPr lang="en-US"/>
          </a:p>
          <a:p>
            <a:pPr>
              <a:defRPr/>
            </a:pPr>
            <a:fld id="{B1C6F8E8-7735-4E66-B07A-57791EA968C9}" type="slidenum">
              <a:rPr lang="en-US"/>
              <a:pPr>
                <a:defRPr/>
              </a:pPr>
              <a:t>‹#›</a:t>
            </a:fld>
            <a:endParaRPr lang="en-US"/>
          </a:p>
        </p:txBody>
      </p:sp>
    </p:spTree>
    <p:extLst>
      <p:ext uri="{BB962C8B-B14F-4D97-AF65-F5344CB8AC3E}">
        <p14:creationId xmlns:p14="http://schemas.microsoft.com/office/powerpoint/2010/main" val="36212120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6" name="Footer Placeholder 5"/>
          <p:cNvSpPr>
            <a:spLocks noGrp="1" noChangeArrowheads="1"/>
          </p:cNvSpPr>
          <p:nvPr>
            <p:ph type="ftr" sz="quarter" idx="3"/>
          </p:nvPr>
        </p:nvSpPr>
        <p:spPr bwMode="auto">
          <a:xfrm>
            <a:off x="457200" y="6245225"/>
            <a:ext cx="76962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200" smtClean="0">
                <a:solidFill>
                  <a:srgbClr val="2361A1"/>
                </a:solidFill>
                <a:latin typeface="Arial" charset="0"/>
              </a:defRPr>
            </a:lvl1pPr>
          </a:lstStyle>
          <a:p>
            <a:pPr>
              <a:defRPr/>
            </a:pPr>
            <a:r>
              <a:rPr lang="en-US" altLang="en-US" dirty="0"/>
              <a:t>©2018 [Instructor Name]    http://TheAnalysisFactor.com</a:t>
            </a:r>
          </a:p>
        </p:txBody>
      </p:sp>
      <p:sp>
        <p:nvSpPr>
          <p:cNvPr id="7" name="Slide Number Placeholder 6"/>
          <p:cNvSpPr>
            <a:spLocks noGrp="1" noChangeArrowheads="1"/>
          </p:cNvSpPr>
          <p:nvPr>
            <p:ph type="sldNum" sz="quarter" idx="4"/>
          </p:nvPr>
        </p:nvSpPr>
        <p:spPr bwMode="auto">
          <a:xfrm>
            <a:off x="7772400" y="6248400"/>
            <a:ext cx="914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endParaRPr lang="en-US" dirty="0"/>
          </a:p>
          <a:p>
            <a:pPr>
              <a:defRPr/>
            </a:pPr>
            <a:fld id="{E80A5765-4377-4423-94F5-60E3BC7FD3A2}" type="slidenum">
              <a:rPr lang="en-US" smtClean="0">
                <a:solidFill>
                  <a:srgbClr val="2361A1"/>
                </a:solidFill>
              </a:rPr>
              <a:pPr>
                <a:defRPr/>
              </a:pPr>
              <a:t>‹#›</a:t>
            </a:fld>
            <a:endParaRPr lang="en-US" dirty="0">
              <a:solidFill>
                <a:srgbClr val="2361A1"/>
              </a:solidFill>
            </a:endParaRPr>
          </a:p>
        </p:txBody>
      </p:sp>
    </p:spTree>
  </p:cSld>
  <p:clrMap bg1="lt1" tx1="dk1" bg2="lt2" tx2="dk2" accent1="accent1" accent2="accent2" accent3="accent3" accent4="accent4" accent5="accent5" accent6="accent6" hlink="hlink" folHlink="folHlink"/>
  <p:sldLayoutIdLst>
    <p:sldLayoutId id="2147483671" r:id="rId1"/>
    <p:sldLayoutId id="2147483669" r:id="rId2"/>
    <p:sldLayoutId id="2147483670" r:id="rId3"/>
  </p:sldLayoutIdLst>
  <p:hf hdr="0" dt="0"/>
  <p:txStyles>
    <p:titleStyle>
      <a:lvl1pPr algn="l" rtl="0" eaLnBrk="0" fontAlgn="base" hangingPunct="0">
        <a:spcBef>
          <a:spcPct val="0"/>
        </a:spcBef>
        <a:spcAft>
          <a:spcPct val="0"/>
        </a:spcAft>
        <a:defRPr sz="3200">
          <a:solidFill>
            <a:srgbClr val="2361A1"/>
          </a:solidFill>
          <a:latin typeface="Calibri" panose="020F0502020204030204" pitchFamily="34" charset="0"/>
          <a:ea typeface="+mj-ea"/>
          <a:cs typeface="+mj-cs"/>
        </a:defRPr>
      </a:lvl1pPr>
      <a:lvl2pPr algn="l" rtl="0" eaLnBrk="0" fontAlgn="base" hangingPunct="0">
        <a:spcBef>
          <a:spcPct val="0"/>
        </a:spcBef>
        <a:spcAft>
          <a:spcPct val="0"/>
        </a:spcAft>
        <a:defRPr sz="3200">
          <a:solidFill>
            <a:schemeClr val="tx1"/>
          </a:solidFill>
          <a:latin typeface="Arial" charset="0"/>
          <a:cs typeface="Arial" charset="0"/>
        </a:defRPr>
      </a:lvl2pPr>
      <a:lvl3pPr algn="l" rtl="0" eaLnBrk="0" fontAlgn="base" hangingPunct="0">
        <a:spcBef>
          <a:spcPct val="0"/>
        </a:spcBef>
        <a:spcAft>
          <a:spcPct val="0"/>
        </a:spcAft>
        <a:defRPr sz="3200">
          <a:solidFill>
            <a:schemeClr val="tx1"/>
          </a:solidFill>
          <a:latin typeface="Arial" charset="0"/>
          <a:cs typeface="Arial" charset="0"/>
        </a:defRPr>
      </a:lvl3pPr>
      <a:lvl4pPr algn="l" rtl="0" eaLnBrk="0" fontAlgn="base" hangingPunct="0">
        <a:spcBef>
          <a:spcPct val="0"/>
        </a:spcBef>
        <a:spcAft>
          <a:spcPct val="0"/>
        </a:spcAft>
        <a:defRPr sz="3200">
          <a:solidFill>
            <a:schemeClr val="tx1"/>
          </a:solidFill>
          <a:latin typeface="Arial" charset="0"/>
          <a:cs typeface="Arial" charset="0"/>
        </a:defRPr>
      </a:lvl4pPr>
      <a:lvl5pPr algn="l" rtl="0" eaLnBrk="0" fontAlgn="base" hangingPunct="0">
        <a:spcBef>
          <a:spcPct val="0"/>
        </a:spcBef>
        <a:spcAft>
          <a:spcPct val="0"/>
        </a:spcAft>
        <a:defRPr sz="3200">
          <a:solidFill>
            <a:schemeClr val="tx1"/>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defRPr sz="2800">
          <a:solidFill>
            <a:srgbClr val="A2B525"/>
          </a:solidFill>
          <a:latin typeface="Calibri" panose="020F0502020204030204" pitchFamily="34" charset="0"/>
          <a:ea typeface="+mn-ea"/>
          <a:cs typeface="+mn-cs"/>
        </a:defRPr>
      </a:lvl1pPr>
      <a:lvl2pPr marL="742950" indent="-285750" algn="l" rtl="0" eaLnBrk="0" fontAlgn="base" hangingPunct="0">
        <a:spcBef>
          <a:spcPct val="20000"/>
        </a:spcBef>
        <a:spcAft>
          <a:spcPct val="0"/>
        </a:spcAft>
        <a:defRPr sz="2800">
          <a:solidFill>
            <a:srgbClr val="2361A1"/>
          </a:solidFill>
          <a:latin typeface="Calibri" panose="020F0502020204030204" pitchFamily="34" charset="0"/>
          <a:cs typeface="+mn-cs"/>
        </a:defRPr>
      </a:lvl2pPr>
      <a:lvl3pPr marL="1143000" indent="-228600" algn="l" rtl="0" eaLnBrk="0" fontAlgn="base" hangingPunct="0">
        <a:spcBef>
          <a:spcPct val="20000"/>
        </a:spcBef>
        <a:spcAft>
          <a:spcPct val="0"/>
        </a:spcAft>
        <a:defRPr sz="2400">
          <a:solidFill>
            <a:srgbClr val="2361A1"/>
          </a:solidFill>
          <a:latin typeface="Calibri" panose="020F0502020204030204" pitchFamily="34" charset="0"/>
          <a:cs typeface="+mn-cs"/>
        </a:defRPr>
      </a:lvl3pPr>
      <a:lvl4pPr marL="1600200" indent="-228600" algn="l" rtl="0" eaLnBrk="0" fontAlgn="base" hangingPunct="0">
        <a:spcBef>
          <a:spcPct val="20000"/>
        </a:spcBef>
        <a:spcAft>
          <a:spcPct val="0"/>
        </a:spcAft>
        <a:defRPr sz="2000">
          <a:solidFill>
            <a:srgbClr val="2361A1"/>
          </a:solidFill>
          <a:latin typeface="Calibri" panose="020F0502020204030204" pitchFamily="34" charset="0"/>
          <a:cs typeface="+mn-cs"/>
        </a:defRPr>
      </a:lvl4pPr>
      <a:lvl5pPr marL="2057400" indent="-228600" algn="l" rtl="0" eaLnBrk="0" fontAlgn="base" hangingPunct="0">
        <a:spcBef>
          <a:spcPct val="20000"/>
        </a:spcBef>
        <a:spcAft>
          <a:spcPct val="0"/>
        </a:spcAft>
        <a:defRPr sz="2000">
          <a:solidFill>
            <a:srgbClr val="2361A1"/>
          </a:solidFill>
          <a:latin typeface="Calibri" panose="020F0502020204030204" pitchFamily="34"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pmean.com/category/InterestingWebsites.html#DaStLi"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defRPr sz="2800">
                <a:solidFill>
                  <a:schemeClr val="folHlink"/>
                </a:solidFill>
                <a:latin typeface="Arial" charset="0"/>
              </a:defRPr>
            </a:lvl1pPr>
            <a:lvl2pPr marL="742950" indent="-285750" eaLnBrk="0" hangingPunct="0">
              <a:spcBef>
                <a:spcPct val="20000"/>
              </a:spcBef>
              <a:defRPr sz="2800">
                <a:solidFill>
                  <a:schemeClr val="tx1"/>
                </a:solidFill>
                <a:latin typeface="Arial" charset="0"/>
              </a:defRPr>
            </a:lvl2pPr>
            <a:lvl3pPr marL="1143000" indent="-228600" eaLnBrk="0" hangingPunct="0">
              <a:spcBef>
                <a:spcPct val="20000"/>
              </a:spcBef>
              <a:defRPr sz="2400">
                <a:solidFill>
                  <a:schemeClr val="tx1"/>
                </a:solidFill>
                <a:latin typeface="Arial" charset="0"/>
              </a:defRPr>
            </a:lvl3pPr>
            <a:lvl4pPr marL="1600200" indent="-228600" eaLnBrk="0" hangingPunct="0">
              <a:spcBef>
                <a:spcPct val="20000"/>
              </a:spcBef>
              <a:defRPr sz="2000">
                <a:solidFill>
                  <a:schemeClr val="tx1"/>
                </a:solidFill>
                <a:latin typeface="Arial" charset="0"/>
              </a:defRPr>
            </a:lvl4pPr>
            <a:lvl5pPr marL="2057400" indent="-228600" eaLnBrk="0" hangingPunct="0">
              <a:spcBef>
                <a:spcPct val="20000"/>
              </a:spcBef>
              <a:defRPr sz="2000">
                <a:solidFill>
                  <a:schemeClr val="tx1"/>
                </a:solidFill>
                <a:latin typeface="Arial" charset="0"/>
              </a:defRPr>
            </a:lvl5pPr>
            <a:lvl6pPr marL="2514600" indent="-228600" eaLnBrk="0" fontAlgn="base" hangingPunct="0">
              <a:spcBef>
                <a:spcPct val="20000"/>
              </a:spcBef>
              <a:spcAft>
                <a:spcPct val="0"/>
              </a:spcAft>
              <a:defRPr sz="2000">
                <a:solidFill>
                  <a:schemeClr val="tx1"/>
                </a:solidFill>
                <a:latin typeface="Arial" charset="0"/>
              </a:defRPr>
            </a:lvl6pPr>
            <a:lvl7pPr marL="2971800" indent="-228600" eaLnBrk="0" fontAlgn="base" hangingPunct="0">
              <a:spcBef>
                <a:spcPct val="20000"/>
              </a:spcBef>
              <a:spcAft>
                <a:spcPct val="0"/>
              </a:spcAft>
              <a:defRPr sz="2000">
                <a:solidFill>
                  <a:schemeClr val="tx1"/>
                </a:solidFill>
                <a:latin typeface="Arial" charset="0"/>
              </a:defRPr>
            </a:lvl7pPr>
            <a:lvl8pPr marL="3429000" indent="-228600" eaLnBrk="0" fontAlgn="base" hangingPunct="0">
              <a:spcBef>
                <a:spcPct val="20000"/>
              </a:spcBef>
              <a:spcAft>
                <a:spcPct val="0"/>
              </a:spcAft>
              <a:defRPr sz="2000">
                <a:solidFill>
                  <a:schemeClr val="tx1"/>
                </a:solidFill>
                <a:latin typeface="Arial" charset="0"/>
              </a:defRPr>
            </a:lvl8pPr>
            <a:lvl9pPr marL="3886200" indent="-228600" eaLnBrk="0" fontAlgn="base" hangingPunct="0">
              <a:spcBef>
                <a:spcPct val="20000"/>
              </a:spcBef>
              <a:spcAft>
                <a:spcPct val="0"/>
              </a:spcAft>
              <a:defRPr sz="2000">
                <a:solidFill>
                  <a:schemeClr val="tx1"/>
                </a:solidFill>
                <a:latin typeface="Arial" charset="0"/>
              </a:defRPr>
            </a:lvl9pPr>
          </a:lstStyle>
          <a:p>
            <a:pPr eaLnBrk="1" hangingPunct="1">
              <a:spcBef>
                <a:spcPct val="0"/>
              </a:spcBef>
            </a:pPr>
            <a:endParaRPr lang="en-US" altLang="en-US" sz="1400">
              <a:solidFill>
                <a:schemeClr val="tx1"/>
              </a:solidFill>
              <a:latin typeface="Calibri" pitchFamily="34" charset="0"/>
            </a:endParaRPr>
          </a:p>
          <a:p>
            <a:pPr eaLnBrk="1" hangingPunct="1">
              <a:spcBef>
                <a:spcPct val="0"/>
              </a:spcBef>
            </a:pPr>
            <a:fld id="{699583FC-596F-401D-8919-B71D0B48ED43}" type="slidenum">
              <a:rPr lang="en-US" altLang="en-US" sz="1400" smtClean="0">
                <a:solidFill>
                  <a:schemeClr val="tx1"/>
                </a:solidFill>
                <a:latin typeface="Calibri" pitchFamily="34" charset="0"/>
              </a:rPr>
              <a:pPr eaLnBrk="1" hangingPunct="1">
                <a:spcBef>
                  <a:spcPct val="0"/>
                </a:spcBef>
              </a:pPr>
              <a:t>1</a:t>
            </a:fld>
            <a:endParaRPr lang="en-US" altLang="en-US" sz="1400">
              <a:solidFill>
                <a:schemeClr val="tx1"/>
              </a:solidFill>
              <a:latin typeface="Calibri" pitchFamily="34" charset="0"/>
            </a:endParaRPr>
          </a:p>
        </p:txBody>
      </p:sp>
      <p:sp>
        <p:nvSpPr>
          <p:cNvPr id="3075" name="Rectangle 2"/>
          <p:cNvSpPr>
            <a:spLocks noGrp="1" noChangeArrowheads="1"/>
          </p:cNvSpPr>
          <p:nvPr>
            <p:ph type="ctrTitle"/>
          </p:nvPr>
        </p:nvSpPr>
        <p:spPr>
          <a:xfrm>
            <a:off x="304800" y="990600"/>
            <a:ext cx="8534400" cy="2651125"/>
          </a:xfrm>
        </p:spPr>
        <p:txBody>
          <a:bodyPr/>
          <a:lstStyle/>
          <a:p>
            <a:pPr eaLnBrk="1" hangingPunct="1"/>
            <a:r>
              <a:rPr lang="en-US" altLang="en-US" sz="2800" dirty="0">
                <a:latin typeface="Calibri" pitchFamily="34" charset="0"/>
                <a:cs typeface="Arial" charset="0"/>
              </a:rPr>
              <a:t/>
            </a:r>
            <a:br>
              <a:rPr lang="en-US" altLang="en-US" sz="2800" dirty="0">
                <a:latin typeface="Calibri" pitchFamily="34" charset="0"/>
                <a:cs typeface="Arial" charset="0"/>
              </a:rPr>
            </a:br>
            <a:r>
              <a:rPr lang="en-US" altLang="en-US" sz="2800" dirty="0">
                <a:latin typeface="Calibri" pitchFamily="34" charset="0"/>
                <a:cs typeface="Arial" charset="0"/>
              </a:rPr>
              <a:t/>
            </a:r>
            <a:br>
              <a:rPr lang="en-US" altLang="en-US" sz="2800" dirty="0">
                <a:latin typeface="Calibri" pitchFamily="34" charset="0"/>
                <a:cs typeface="Arial" charset="0"/>
              </a:rPr>
            </a:br>
            <a:r>
              <a:rPr lang="en-US" altLang="en-US" sz="2800" dirty="0" smtClean="0">
                <a:latin typeface="Calibri" pitchFamily="34" charset="0"/>
                <a:cs typeface="Arial" charset="0"/>
              </a:rPr>
              <a:t>Craft of Statistical Analysis</a:t>
            </a:r>
            <a:endParaRPr lang="en-US" altLang="en-US" sz="2800" dirty="0">
              <a:solidFill>
                <a:srgbClr val="A2B525"/>
              </a:solidFill>
              <a:latin typeface="Calibri" pitchFamily="34" charset="0"/>
              <a:cs typeface="Arial" charset="0"/>
            </a:endParaRPr>
          </a:p>
        </p:txBody>
      </p:sp>
      <p:sp>
        <p:nvSpPr>
          <p:cNvPr id="3076" name="Rectangle 3"/>
          <p:cNvSpPr>
            <a:spLocks noGrp="1" noChangeArrowheads="1"/>
          </p:cNvSpPr>
          <p:nvPr>
            <p:ph type="subTitle" idx="1"/>
          </p:nvPr>
        </p:nvSpPr>
        <p:spPr>
          <a:xfrm>
            <a:off x="1447800" y="4495800"/>
            <a:ext cx="6400800" cy="1219200"/>
          </a:xfrm>
        </p:spPr>
        <p:txBody>
          <a:bodyPr/>
          <a:lstStyle/>
          <a:p>
            <a:pPr algn="r" eaLnBrk="1" hangingPunct="1"/>
            <a:r>
              <a:rPr lang="en-US" altLang="en-US" sz="2400" dirty="0">
                <a:solidFill>
                  <a:srgbClr val="A2B525"/>
                </a:solidFill>
                <a:latin typeface="Calibri" pitchFamily="34" charset="0"/>
                <a:cs typeface="Arial" charset="0"/>
              </a:rPr>
              <a:t>Steve Simon for</a:t>
            </a:r>
          </a:p>
        </p:txBody>
      </p:sp>
      <p:pic>
        <p:nvPicPr>
          <p:cNvPr id="307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4953000"/>
            <a:ext cx="23463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pPr>
              <a:defRPr/>
            </a:pPr>
            <a:r>
              <a:rPr lang="en-US" altLang="en-US" dirty="0"/>
              <a:t>©2018 Steve Simon    http://TheAnalysisFactor.com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3)</a:t>
            </a:r>
          </a:p>
        </p:txBody>
      </p:sp>
      <p:sp>
        <p:nvSpPr>
          <p:cNvPr id="3" name="Text Placeholder 2"/>
          <p:cNvSpPr>
            <a:spLocks noGrp="1"/>
          </p:cNvSpPr>
          <p:nvPr>
            <p:ph type="body" idx="1"/>
          </p:nvPr>
        </p:nvSpPr>
        <p:spPr/>
        <p:txBody>
          <a:bodyPr numCol="1"/>
          <a:lstStyle/>
          <a:p>
            <a:r>
              <a:rPr lang="en-US" dirty="0"/>
              <a:t>Let's look at a third experiment, where the screen cover is left open and all but four of the remaining flies escape. It turns out that those four remaining flies who didn't bug out will allow us to still get reasonable estimates of survival probabilities beyond 70 days. Here is the data and the survival probabilities.</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10</a:t>
            </a:fld>
            <a:endParaRPr lang="en-US"/>
          </a:p>
        </p:txBody>
      </p:sp>
      <p:sp>
        <p:nvSpPr>
          <p:cNvPr id="6" name="Text Placeholder 5"/>
          <p:cNvSpPr>
            <a:spLocks noGrp="1"/>
          </p:cNvSpPr>
          <p:nvPr>
            <p:ph type="body" sz="quarter" idx="12"/>
          </p:nvPr>
        </p:nvSpPr>
        <p:spPr/>
        <p:txBody>
          <a:bodyPr/>
          <a:lstStyle/>
          <a:p>
            <a:r>
              <a:rPr lang="en-US" dirty="0"/>
              <a:t>Another change to the data</a:t>
            </a:r>
          </a:p>
        </p:txBody>
      </p:sp>
    </p:spTree>
    <p:extLst>
      <p:ext uri="{BB962C8B-B14F-4D97-AF65-F5344CB8AC3E}">
        <p14:creationId xmlns:p14="http://schemas.microsoft.com/office/powerpoint/2010/main" val="35015489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3)</a:t>
            </a:r>
          </a:p>
        </p:txBody>
      </p:sp>
      <p:sp>
        <p:nvSpPr>
          <p:cNvPr id="3" name="Text Placeholder 2"/>
          <p:cNvSpPr>
            <a:spLocks noGrp="1"/>
          </p:cNvSpPr>
          <p:nvPr>
            <p:ph type="body" idx="1"/>
          </p:nvPr>
        </p:nvSpPr>
        <p:spPr/>
        <p:txBody>
          <a:bodyPr numCol="4"/>
          <a:lstStyle/>
          <a:p>
            <a:r>
              <a:rPr lang="en-US" dirty="0"/>
              <a:t> 37 96%</a:t>
            </a:r>
            <a:br>
              <a:rPr lang="en-US" dirty="0"/>
            </a:br>
            <a:r>
              <a:rPr lang="en-US" dirty="0"/>
              <a:t> 40 92%</a:t>
            </a:r>
            <a:br>
              <a:rPr lang="en-US" dirty="0"/>
            </a:br>
            <a:r>
              <a:rPr lang="en-US" dirty="0"/>
              <a:t> 43 88%</a:t>
            </a:r>
            <a:br>
              <a:rPr lang="en-US" dirty="0"/>
            </a:br>
            <a:r>
              <a:rPr lang="en-US" dirty="0"/>
              <a:t> 44 84%</a:t>
            </a:r>
            <a:br>
              <a:rPr lang="en-US" dirty="0"/>
            </a:br>
            <a:r>
              <a:rPr lang="en-US" dirty="0"/>
              <a:t> 45 80%</a:t>
            </a:r>
            <a:br>
              <a:rPr lang="en-US" dirty="0"/>
            </a:br>
            <a:r>
              <a:rPr lang="en-US" dirty="0"/>
              <a:t> 47 76%</a:t>
            </a:r>
            <a:br>
              <a:rPr lang="en-US" dirty="0"/>
            </a:br>
            <a:r>
              <a:rPr lang="en-US" dirty="0"/>
              <a:t> 49 72%</a:t>
            </a:r>
            <a:br>
              <a:rPr lang="en-US" dirty="0"/>
            </a:br>
            <a:r>
              <a:rPr lang="en-US" dirty="0"/>
              <a:t> 54 68%</a:t>
            </a:r>
            <a:br>
              <a:rPr lang="en-US" dirty="0"/>
            </a:br>
            <a:r>
              <a:rPr lang="en-US" dirty="0"/>
              <a:t> 56 64%</a:t>
            </a:r>
            <a:br>
              <a:rPr lang="en-US" dirty="0"/>
            </a:br>
            <a:r>
              <a:rPr lang="en-US" dirty="0"/>
              <a:t> 58 60%</a:t>
            </a:r>
            <a:br>
              <a:rPr lang="en-US" dirty="0"/>
            </a:br>
            <a:r>
              <a:rPr lang="en-US" dirty="0"/>
              <a:t> 59 56%</a:t>
            </a:r>
            <a:br>
              <a:rPr lang="en-US" dirty="0"/>
            </a:br>
            <a:r>
              <a:rPr lang="en-US" dirty="0"/>
              <a:t> 60 52%</a:t>
            </a:r>
            <a:br>
              <a:rPr lang="en-US" dirty="0"/>
            </a:br>
            <a:r>
              <a:rPr lang="en-US" dirty="0"/>
              <a:t> 61 48%</a:t>
            </a:r>
            <a:br>
              <a:rPr lang="en-US" dirty="0"/>
            </a:br>
            <a:r>
              <a:rPr lang="en-US" dirty="0"/>
              <a:t> 62 44%</a:t>
            </a:r>
            <a:br>
              <a:rPr lang="en-US" dirty="0"/>
            </a:br>
            <a:r>
              <a:rPr lang="en-US" dirty="0"/>
              <a:t> 68 40%</a:t>
            </a:r>
            <a:br>
              <a:rPr lang="en-US" dirty="0"/>
            </a:br>
            <a:r>
              <a:rPr lang="en-US" dirty="0"/>
              <a:t> 70+ ?</a:t>
            </a:r>
            <a:br>
              <a:rPr lang="en-US" dirty="0"/>
            </a:br>
            <a:r>
              <a:rPr lang="en-US" dirty="0"/>
              <a:t> 71 30%</a:t>
            </a:r>
            <a:br>
              <a:rPr lang="en-US" dirty="0"/>
            </a:br>
            <a:r>
              <a:rPr lang="en-US" dirty="0"/>
              <a:t> 70+ ?</a:t>
            </a:r>
            <a:br>
              <a:rPr lang="en-US" dirty="0"/>
            </a:br>
            <a:r>
              <a:rPr lang="en-US" dirty="0"/>
              <a:t> 70+ ?</a:t>
            </a:r>
            <a:br>
              <a:rPr lang="en-US" dirty="0"/>
            </a:br>
            <a:r>
              <a:rPr lang="en-US" dirty="0"/>
              <a:t> 75 20%</a:t>
            </a:r>
            <a:br>
              <a:rPr lang="en-US" dirty="0"/>
            </a:br>
            <a:r>
              <a:rPr lang="en-US" dirty="0"/>
              <a:t> 70+ ?</a:t>
            </a:r>
            <a:br>
              <a:rPr lang="en-US" dirty="0"/>
            </a:br>
            <a:r>
              <a:rPr lang="en-US" dirty="0"/>
              <a:t> 70+ ?</a:t>
            </a:r>
            <a:br>
              <a:rPr lang="en-US" dirty="0"/>
            </a:br>
            <a:r>
              <a:rPr lang="en-US" dirty="0"/>
              <a:t> 89 10%</a:t>
            </a:r>
            <a:br>
              <a:rPr lang="en-US" dirty="0"/>
            </a:br>
            <a:r>
              <a:rPr lang="en-US" dirty="0"/>
              <a:t> 70+ ?</a:t>
            </a:r>
            <a:br>
              <a:rPr lang="en-US" dirty="0"/>
            </a:br>
            <a:r>
              <a:rPr lang="en-US" dirty="0"/>
              <a:t> 96  0% </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11</a:t>
            </a:fld>
            <a:endParaRPr lang="en-US"/>
          </a:p>
        </p:txBody>
      </p:sp>
      <p:sp>
        <p:nvSpPr>
          <p:cNvPr id="6" name="Text Placeholder 5"/>
          <p:cNvSpPr>
            <a:spLocks noGrp="1"/>
          </p:cNvSpPr>
          <p:nvPr>
            <p:ph type="body" sz="quarter" idx="12"/>
          </p:nvPr>
        </p:nvSpPr>
        <p:spPr/>
        <p:txBody>
          <a:bodyPr/>
          <a:lstStyle/>
          <a:p>
            <a:r>
              <a:rPr lang="en-US" dirty="0"/>
              <a:t>Here are the estimated survival probabilities</a:t>
            </a:r>
          </a:p>
        </p:txBody>
      </p:sp>
    </p:spTree>
    <p:extLst>
      <p:ext uri="{BB962C8B-B14F-4D97-AF65-F5344CB8AC3E}">
        <p14:creationId xmlns:p14="http://schemas.microsoft.com/office/powerpoint/2010/main" val="30212664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3)</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12</a:t>
            </a:fld>
            <a:endParaRPr lang="en-US"/>
          </a:p>
        </p:txBody>
      </p:sp>
      <p:sp>
        <p:nvSpPr>
          <p:cNvPr id="6" name="Text Placeholder 5"/>
          <p:cNvSpPr>
            <a:spLocks noGrp="1"/>
          </p:cNvSpPr>
          <p:nvPr>
            <p:ph type="body" sz="quarter" idx="12"/>
          </p:nvPr>
        </p:nvSpPr>
        <p:spPr/>
        <p:txBody>
          <a:bodyPr/>
          <a:lstStyle/>
          <a:p>
            <a:r>
              <a:rPr lang="en-US" dirty="0"/>
              <a:t>Here is a graph of the survival probabilities</a:t>
            </a:r>
          </a:p>
        </p:txBody>
      </p:sp>
      <p:pic>
        <p:nvPicPr>
          <p:cNvPr id="3" name="Picture 2"/>
          <p:cNvPicPr>
            <a:picLocks noChangeAspect="1"/>
          </p:cNvPicPr>
          <p:nvPr/>
        </p:nvPicPr>
        <p:blipFill>
          <a:blip r:embed="rId2"/>
          <a:stretch>
            <a:fillRect/>
          </a:stretch>
        </p:blipFill>
        <p:spPr>
          <a:xfrm>
            <a:off x="469900" y="2286000"/>
            <a:ext cx="4940300" cy="3705225"/>
          </a:xfrm>
          <a:prstGeom prst="rect">
            <a:avLst/>
          </a:prstGeom>
        </p:spPr>
      </p:pic>
    </p:spTree>
    <p:extLst>
      <p:ext uri="{BB962C8B-B14F-4D97-AF65-F5344CB8AC3E}">
        <p14:creationId xmlns:p14="http://schemas.microsoft.com/office/powerpoint/2010/main" val="3474385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Introduction to Kaplan-Meier Curves</a:t>
            </a:r>
          </a:p>
        </p:txBody>
      </p:sp>
      <p:sp>
        <p:nvSpPr>
          <p:cNvPr id="3" name="Text Placeholder 2"/>
          <p:cNvSpPr>
            <a:spLocks noGrp="1"/>
          </p:cNvSpPr>
          <p:nvPr>
            <p:ph type="body" idx="1"/>
          </p:nvPr>
        </p:nvSpPr>
        <p:spPr/>
        <p:txBody>
          <a:bodyPr numCol="1"/>
          <a:lstStyle/>
          <a:p>
            <a:r>
              <a:rPr lang="en-US" dirty="0"/>
              <a:t>What you do with the six escaped flies is to allocate their survival probabilities equally among the four flies who didn't bug out. This places a great responsibility among each of those four remaining flies since each one is now responsible for 10% of the remaining survival probability, their original 4% plus 6% more which represents a fourth of the 24% survival probability that was lost with the six escaping flies.</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13</a:t>
            </a:fld>
            <a:endParaRPr lang="en-US"/>
          </a:p>
        </p:txBody>
      </p:sp>
      <p:sp>
        <p:nvSpPr>
          <p:cNvPr id="6" name="Text Placeholder 5"/>
          <p:cNvSpPr>
            <a:spLocks noGrp="1"/>
          </p:cNvSpPr>
          <p:nvPr>
            <p:ph type="body" sz="quarter" idx="12"/>
          </p:nvPr>
        </p:nvSpPr>
        <p:spPr/>
        <p:txBody>
          <a:bodyPr/>
          <a:lstStyle/>
          <a:p>
            <a:r>
              <a:rPr lang="en-US" dirty="0"/>
              <a:t>Fruit fly data (round 3)</a:t>
            </a:r>
          </a:p>
        </p:txBody>
      </p:sp>
    </p:spTree>
    <p:extLst>
      <p:ext uri="{BB962C8B-B14F-4D97-AF65-F5344CB8AC3E}">
        <p14:creationId xmlns:p14="http://schemas.microsoft.com/office/powerpoint/2010/main" val="40078055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3)</a:t>
            </a:r>
          </a:p>
        </p:txBody>
      </p:sp>
      <p:sp>
        <p:nvSpPr>
          <p:cNvPr id="3" name="Text Placeholder 2"/>
          <p:cNvSpPr>
            <a:spLocks noGrp="1"/>
          </p:cNvSpPr>
          <p:nvPr>
            <p:ph type="body" idx="1"/>
          </p:nvPr>
        </p:nvSpPr>
        <p:spPr/>
        <p:txBody>
          <a:bodyPr numCol="1"/>
          <a:lstStyle/>
          <a:p>
            <a:r>
              <a:rPr lang="en-US" dirty="0"/>
              <a:t>If the censoring mechanism were somehow related to survival prognosis, then you would have the possibility of serious bias in your estimates. Suppose for example, that only the toughest of flies (those with the most days left in their short lives) would have been able to escape. The flies destined to kick the bucket on days 70, 71, 72, and 73, were already on their deathbeds and unable to fly at all, much less make a difficult escape. Then these censored values would not be randomly interspersed among the remaining survival times, but would constitute some of the larger values. But since these larger values would remain unobserved, you would underestimate survival probabilities beyond the 70th day.</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14</a:t>
            </a:fld>
            <a:endParaRPr lang="en-US"/>
          </a:p>
        </p:txBody>
      </p:sp>
      <p:sp>
        <p:nvSpPr>
          <p:cNvPr id="6" name="Text Placeholder 5"/>
          <p:cNvSpPr>
            <a:spLocks noGrp="1"/>
          </p:cNvSpPr>
          <p:nvPr>
            <p:ph type="body" sz="quarter" idx="12"/>
          </p:nvPr>
        </p:nvSpPr>
        <p:spPr/>
        <p:txBody>
          <a:bodyPr/>
          <a:lstStyle/>
          <a:p>
            <a:r>
              <a:rPr lang="en-US" dirty="0"/>
              <a:t>Informative censoring</a:t>
            </a:r>
          </a:p>
        </p:txBody>
      </p:sp>
    </p:spTree>
    <p:extLst>
      <p:ext uri="{BB962C8B-B14F-4D97-AF65-F5344CB8AC3E}">
        <p14:creationId xmlns:p14="http://schemas.microsoft.com/office/powerpoint/2010/main" val="42840206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3)</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15</a:t>
            </a:fld>
            <a:endParaRPr lang="en-US"/>
          </a:p>
        </p:txBody>
      </p:sp>
      <p:sp>
        <p:nvSpPr>
          <p:cNvPr id="6" name="Text Placeholder 5"/>
          <p:cNvSpPr>
            <a:spLocks noGrp="1"/>
          </p:cNvSpPr>
          <p:nvPr>
            <p:ph type="body" sz="quarter" idx="12"/>
          </p:nvPr>
        </p:nvSpPr>
        <p:spPr/>
        <p:txBody>
          <a:bodyPr/>
          <a:lstStyle/>
          <a:p>
            <a:r>
              <a:rPr lang="en-US" dirty="0"/>
              <a:t>Interpretation: 50th percentile = 61</a:t>
            </a:r>
          </a:p>
        </p:txBody>
      </p:sp>
      <p:pic>
        <p:nvPicPr>
          <p:cNvPr id="4098" name="Picture 2" descr="http://www.pmean.com/08/images/Simple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2342569"/>
            <a:ext cx="5181600" cy="3693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48692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3)</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16</a:t>
            </a:fld>
            <a:endParaRPr lang="en-US"/>
          </a:p>
        </p:txBody>
      </p:sp>
      <p:sp>
        <p:nvSpPr>
          <p:cNvPr id="6" name="Text Placeholder 5"/>
          <p:cNvSpPr>
            <a:spLocks noGrp="1"/>
          </p:cNvSpPr>
          <p:nvPr>
            <p:ph type="body" sz="quarter" idx="12"/>
          </p:nvPr>
        </p:nvSpPr>
        <p:spPr/>
        <p:txBody>
          <a:bodyPr/>
          <a:lstStyle/>
          <a:p>
            <a:r>
              <a:rPr lang="en-US" dirty="0"/>
              <a:t>Interpretation: 80 week survival probability = 20%</a:t>
            </a:r>
          </a:p>
        </p:txBody>
      </p:sp>
      <p:pic>
        <p:nvPicPr>
          <p:cNvPr id="5122" name="Picture 2" descr="http://www.pmean.com/08/images/Simple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2339941"/>
            <a:ext cx="5181600" cy="3693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26672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endParaRPr lang="en-US" smtClean="0"/>
          </a:p>
          <a:p>
            <a:pPr>
              <a:defRPr/>
            </a:pPr>
            <a:fld id="{E9A8CBA3-AA2B-46A6-BFA3-DCEBEAAB3F0A}" type="slidenum">
              <a:rPr lang="en-US" smtClean="0"/>
              <a:pPr>
                <a:defRPr/>
              </a:pPr>
              <a:t>17</a:t>
            </a:fld>
            <a:endParaRPr lang="en-US"/>
          </a:p>
        </p:txBody>
      </p:sp>
      <p:pic>
        <p:nvPicPr>
          <p:cNvPr id="9" name="Picture 8"/>
          <p:cNvPicPr>
            <a:picLocks noChangeAspect="1"/>
          </p:cNvPicPr>
          <p:nvPr/>
        </p:nvPicPr>
        <p:blipFill>
          <a:blip r:embed="rId2"/>
          <a:stretch>
            <a:fillRect/>
          </a:stretch>
        </p:blipFill>
        <p:spPr>
          <a:xfrm>
            <a:off x="1543428" y="424238"/>
            <a:ext cx="6057143" cy="6009524"/>
          </a:xfrm>
          <a:prstGeom prst="rect">
            <a:avLst/>
          </a:prstGeom>
        </p:spPr>
      </p:pic>
    </p:spTree>
    <p:extLst>
      <p:ext uri="{BB962C8B-B14F-4D97-AF65-F5344CB8AC3E}">
        <p14:creationId xmlns:p14="http://schemas.microsoft.com/office/powerpoint/2010/main" val="37927773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endParaRPr lang="en-US" smtClean="0"/>
          </a:p>
          <a:p>
            <a:pPr>
              <a:defRPr/>
            </a:pPr>
            <a:fld id="{E9A8CBA3-AA2B-46A6-BFA3-DCEBEAAB3F0A}" type="slidenum">
              <a:rPr lang="en-US" smtClean="0"/>
              <a:pPr>
                <a:defRPr/>
              </a:pPr>
              <a:t>18</a:t>
            </a:fld>
            <a:endParaRPr lang="en-US"/>
          </a:p>
        </p:txBody>
      </p:sp>
      <p:pic>
        <p:nvPicPr>
          <p:cNvPr id="2" name="Picture 1"/>
          <p:cNvPicPr>
            <a:picLocks noChangeAspect="1"/>
          </p:cNvPicPr>
          <p:nvPr/>
        </p:nvPicPr>
        <p:blipFill>
          <a:blip r:embed="rId2"/>
          <a:stretch>
            <a:fillRect/>
          </a:stretch>
        </p:blipFill>
        <p:spPr>
          <a:xfrm>
            <a:off x="1867238" y="714714"/>
            <a:ext cx="5409524" cy="5428571"/>
          </a:xfrm>
          <a:prstGeom prst="rect">
            <a:avLst/>
          </a:prstGeom>
        </p:spPr>
      </p:pic>
    </p:spTree>
    <p:extLst>
      <p:ext uri="{BB962C8B-B14F-4D97-AF65-F5344CB8AC3E}">
        <p14:creationId xmlns:p14="http://schemas.microsoft.com/office/powerpoint/2010/main" val="34960408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endParaRPr lang="en-US" smtClean="0"/>
          </a:p>
          <a:p>
            <a:pPr>
              <a:defRPr/>
            </a:pPr>
            <a:fld id="{E9A8CBA3-AA2B-46A6-BFA3-DCEBEAAB3F0A}" type="slidenum">
              <a:rPr lang="en-US" smtClean="0"/>
              <a:pPr>
                <a:defRPr/>
              </a:pPr>
              <a:t>19</a:t>
            </a:fld>
            <a:endParaRPr lang="en-US"/>
          </a:p>
        </p:txBody>
      </p:sp>
      <p:pic>
        <p:nvPicPr>
          <p:cNvPr id="3" name="Picture 2"/>
          <p:cNvPicPr>
            <a:picLocks noChangeAspect="1"/>
          </p:cNvPicPr>
          <p:nvPr/>
        </p:nvPicPr>
        <p:blipFill>
          <a:blip r:embed="rId2"/>
          <a:stretch>
            <a:fillRect/>
          </a:stretch>
        </p:blipFill>
        <p:spPr>
          <a:xfrm>
            <a:off x="1248190" y="462333"/>
            <a:ext cx="6647619" cy="5933333"/>
          </a:xfrm>
          <a:prstGeom prst="rect">
            <a:avLst/>
          </a:prstGeom>
        </p:spPr>
      </p:pic>
    </p:spTree>
    <p:extLst>
      <p:ext uri="{BB962C8B-B14F-4D97-AF65-F5344CB8AC3E}">
        <p14:creationId xmlns:p14="http://schemas.microsoft.com/office/powerpoint/2010/main" val="25889478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Text Placeholder 2"/>
          <p:cNvSpPr>
            <a:spLocks noGrp="1"/>
          </p:cNvSpPr>
          <p:nvPr>
            <p:ph type="body" idx="1"/>
          </p:nvPr>
        </p:nvSpPr>
        <p:spPr/>
        <p:txBody>
          <a:bodyPr/>
          <a:lstStyle/>
          <a:p>
            <a:r>
              <a:rPr lang="en-US" sz="1400" dirty="0"/>
              <a:t>Survival analysis is a collection of statistical tools that were developed to assist with mortality studies. A common feature of these survival analysis tools is the ability to include censored data, data from people who drop out during the study. These tools allow you to use the information from these censored observations to help estimate survival probabilities up to and including the day that they dropped out. Although survival models were originally developed for mortality events, you can adapt them to many other outcomes, such as customer churn, restaurant closings, defoliation of plants, and metal fatigue. The outcomes do not necessarily have to be “bad” events. Survival analysis is also useful for successful completion of training for guide dogs and time to pregnancy in couples with fertility problems</a:t>
            </a:r>
            <a:r>
              <a:rPr lang="en-US" sz="1400" dirty="0" smtClean="0"/>
              <a:t>.</a:t>
            </a:r>
          </a:p>
          <a:p>
            <a:endParaRPr lang="en-US" sz="1400" dirty="0"/>
          </a:p>
          <a:p>
            <a:r>
              <a:rPr lang="en-US" sz="1400" dirty="0"/>
              <a:t>In this talk you will see a variety of Kaplan-Meier curves, the fundamental graphical display for survival data and learn how to interpret these curves. You’ll also see the underlying calculations of a Kaplan-Meier curve and an advanced application of competing risks analysis using a Political Science example of duration of leadership in the world’s countries</a:t>
            </a:r>
            <a:r>
              <a:rPr lang="en-US" sz="1400" dirty="0" smtClean="0"/>
              <a:t>.</a:t>
            </a:r>
            <a:endParaRPr lang="en-US" sz="1400" dirty="0"/>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a:t>
            </a:fld>
            <a:endParaRPr lang="en-US"/>
          </a:p>
        </p:txBody>
      </p:sp>
      <p:sp>
        <p:nvSpPr>
          <p:cNvPr id="6" name="Text Placeholder 5"/>
          <p:cNvSpPr>
            <a:spLocks noGrp="1"/>
          </p:cNvSpPr>
          <p:nvPr>
            <p:ph type="body" sz="quarter" idx="12"/>
          </p:nvPr>
        </p:nvSpPr>
        <p:spPr/>
        <p:txBody>
          <a:bodyPr/>
          <a:lstStyle/>
          <a:p>
            <a:r>
              <a:rPr lang="en-US" dirty="0" smtClean="0"/>
              <a:t>Craft of Statistical Analysis</a:t>
            </a:r>
            <a:endParaRPr lang="en-US" dirty="0"/>
          </a:p>
        </p:txBody>
      </p:sp>
    </p:spTree>
    <p:extLst>
      <p:ext uri="{BB962C8B-B14F-4D97-AF65-F5344CB8AC3E}">
        <p14:creationId xmlns:p14="http://schemas.microsoft.com/office/powerpoint/2010/main" val="30918584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endParaRPr lang="en-US" smtClean="0"/>
          </a:p>
          <a:p>
            <a:pPr>
              <a:defRPr/>
            </a:pPr>
            <a:fld id="{E9A8CBA3-AA2B-46A6-BFA3-DCEBEAAB3F0A}" type="slidenum">
              <a:rPr lang="en-US" smtClean="0"/>
              <a:pPr>
                <a:defRPr/>
              </a:pPr>
              <a:t>20</a:t>
            </a:fld>
            <a:endParaRPr lang="en-US"/>
          </a:p>
        </p:txBody>
      </p:sp>
      <p:pic>
        <p:nvPicPr>
          <p:cNvPr id="4" name="Picture 3"/>
          <p:cNvPicPr>
            <a:picLocks noChangeAspect="1"/>
          </p:cNvPicPr>
          <p:nvPr/>
        </p:nvPicPr>
        <p:blipFill>
          <a:blip r:embed="rId2"/>
          <a:stretch>
            <a:fillRect/>
          </a:stretch>
        </p:blipFill>
        <p:spPr>
          <a:xfrm>
            <a:off x="1743428" y="495666"/>
            <a:ext cx="5657143" cy="5866667"/>
          </a:xfrm>
          <a:prstGeom prst="rect">
            <a:avLst/>
          </a:prstGeom>
        </p:spPr>
      </p:pic>
    </p:spTree>
    <p:extLst>
      <p:ext uri="{BB962C8B-B14F-4D97-AF65-F5344CB8AC3E}">
        <p14:creationId xmlns:p14="http://schemas.microsoft.com/office/powerpoint/2010/main" val="41793884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endParaRPr lang="en-US" smtClean="0"/>
          </a:p>
          <a:p>
            <a:pPr>
              <a:defRPr/>
            </a:pPr>
            <a:fld id="{E9A8CBA3-AA2B-46A6-BFA3-DCEBEAAB3F0A}" type="slidenum">
              <a:rPr lang="en-US" smtClean="0"/>
              <a:pPr>
                <a:defRPr/>
              </a:pPr>
              <a:t>21</a:t>
            </a:fld>
            <a:endParaRPr lang="en-US"/>
          </a:p>
        </p:txBody>
      </p:sp>
      <p:pic>
        <p:nvPicPr>
          <p:cNvPr id="2" name="Picture 1"/>
          <p:cNvPicPr>
            <a:picLocks noChangeAspect="1"/>
          </p:cNvPicPr>
          <p:nvPr/>
        </p:nvPicPr>
        <p:blipFill>
          <a:blip r:embed="rId2"/>
          <a:stretch>
            <a:fillRect/>
          </a:stretch>
        </p:blipFill>
        <p:spPr>
          <a:xfrm>
            <a:off x="1052952" y="419476"/>
            <a:ext cx="7038095" cy="6019048"/>
          </a:xfrm>
          <a:prstGeom prst="rect">
            <a:avLst/>
          </a:prstGeom>
        </p:spPr>
      </p:pic>
    </p:spTree>
    <p:extLst>
      <p:ext uri="{BB962C8B-B14F-4D97-AF65-F5344CB8AC3E}">
        <p14:creationId xmlns:p14="http://schemas.microsoft.com/office/powerpoint/2010/main" val="28558259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endParaRPr lang="en-US" smtClean="0"/>
          </a:p>
          <a:p>
            <a:pPr>
              <a:defRPr/>
            </a:pPr>
            <a:fld id="{E9A8CBA3-AA2B-46A6-BFA3-DCEBEAAB3F0A}" type="slidenum">
              <a:rPr lang="en-US" smtClean="0"/>
              <a:pPr>
                <a:defRPr/>
              </a:pPr>
              <a:t>22</a:t>
            </a:fld>
            <a:endParaRPr lang="en-US"/>
          </a:p>
        </p:txBody>
      </p:sp>
      <p:pic>
        <p:nvPicPr>
          <p:cNvPr id="3" name="Picture 2"/>
          <p:cNvPicPr>
            <a:picLocks noChangeAspect="1"/>
          </p:cNvPicPr>
          <p:nvPr/>
        </p:nvPicPr>
        <p:blipFill>
          <a:blip r:embed="rId2"/>
          <a:stretch>
            <a:fillRect/>
          </a:stretch>
        </p:blipFill>
        <p:spPr>
          <a:xfrm>
            <a:off x="1462476" y="1952809"/>
            <a:ext cx="6219048" cy="2952381"/>
          </a:xfrm>
          <a:prstGeom prst="rect">
            <a:avLst/>
          </a:prstGeom>
        </p:spPr>
      </p:pic>
    </p:spTree>
    <p:extLst>
      <p:ext uri="{BB962C8B-B14F-4D97-AF65-F5344CB8AC3E}">
        <p14:creationId xmlns:p14="http://schemas.microsoft.com/office/powerpoint/2010/main" val="6966128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endParaRPr lang="en-US" smtClean="0"/>
          </a:p>
          <a:p>
            <a:pPr>
              <a:defRPr/>
            </a:pPr>
            <a:fld id="{E9A8CBA3-AA2B-46A6-BFA3-DCEBEAAB3F0A}" type="slidenum">
              <a:rPr lang="en-US" smtClean="0"/>
              <a:pPr>
                <a:defRPr/>
              </a:pPr>
              <a:t>23</a:t>
            </a:fld>
            <a:endParaRPr lang="en-US"/>
          </a:p>
        </p:txBody>
      </p:sp>
      <p:pic>
        <p:nvPicPr>
          <p:cNvPr id="2" name="Picture 1"/>
          <p:cNvPicPr>
            <a:picLocks noChangeAspect="1"/>
          </p:cNvPicPr>
          <p:nvPr/>
        </p:nvPicPr>
        <p:blipFill>
          <a:blip r:embed="rId2"/>
          <a:stretch>
            <a:fillRect/>
          </a:stretch>
        </p:blipFill>
        <p:spPr>
          <a:xfrm>
            <a:off x="1557714" y="595666"/>
            <a:ext cx="6028571" cy="5666667"/>
          </a:xfrm>
          <a:prstGeom prst="rect">
            <a:avLst/>
          </a:prstGeom>
        </p:spPr>
      </p:pic>
    </p:spTree>
    <p:extLst>
      <p:ext uri="{BB962C8B-B14F-4D97-AF65-F5344CB8AC3E}">
        <p14:creationId xmlns:p14="http://schemas.microsoft.com/office/powerpoint/2010/main" val="41153804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endParaRPr lang="en-US" smtClean="0"/>
          </a:p>
          <a:p>
            <a:pPr>
              <a:defRPr/>
            </a:pPr>
            <a:fld id="{E9A8CBA3-AA2B-46A6-BFA3-DCEBEAAB3F0A}" type="slidenum">
              <a:rPr lang="en-US" smtClean="0"/>
              <a:pPr>
                <a:defRPr/>
              </a:pPr>
              <a:t>24</a:t>
            </a:fld>
            <a:endParaRPr lang="en-US"/>
          </a:p>
        </p:txBody>
      </p:sp>
      <p:pic>
        <p:nvPicPr>
          <p:cNvPr id="3" name="Picture 2"/>
          <p:cNvPicPr>
            <a:picLocks noChangeAspect="1"/>
          </p:cNvPicPr>
          <p:nvPr/>
        </p:nvPicPr>
        <p:blipFill>
          <a:blip r:embed="rId2"/>
          <a:stretch>
            <a:fillRect/>
          </a:stretch>
        </p:blipFill>
        <p:spPr>
          <a:xfrm>
            <a:off x="1633905" y="1686143"/>
            <a:ext cx="5876190" cy="3485714"/>
          </a:xfrm>
          <a:prstGeom prst="rect">
            <a:avLst/>
          </a:prstGeom>
        </p:spPr>
      </p:pic>
    </p:spTree>
    <p:extLst>
      <p:ext uri="{BB962C8B-B14F-4D97-AF65-F5344CB8AC3E}">
        <p14:creationId xmlns:p14="http://schemas.microsoft.com/office/powerpoint/2010/main" val="42293474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endParaRPr lang="en-US" smtClean="0"/>
          </a:p>
          <a:p>
            <a:pPr>
              <a:defRPr/>
            </a:pPr>
            <a:fld id="{E9A8CBA3-AA2B-46A6-BFA3-DCEBEAAB3F0A}" type="slidenum">
              <a:rPr lang="en-US" smtClean="0"/>
              <a:pPr>
                <a:defRPr/>
              </a:pPr>
              <a:t>25</a:t>
            </a:fld>
            <a:endParaRPr lang="en-US"/>
          </a:p>
        </p:txBody>
      </p:sp>
      <p:pic>
        <p:nvPicPr>
          <p:cNvPr id="2" name="Picture 1"/>
          <p:cNvPicPr>
            <a:picLocks noChangeAspect="1"/>
          </p:cNvPicPr>
          <p:nvPr/>
        </p:nvPicPr>
        <p:blipFill>
          <a:blip r:embed="rId2"/>
          <a:stretch>
            <a:fillRect/>
          </a:stretch>
        </p:blipFill>
        <p:spPr>
          <a:xfrm>
            <a:off x="1210095" y="1395666"/>
            <a:ext cx="6723809" cy="4066667"/>
          </a:xfrm>
          <a:prstGeom prst="rect">
            <a:avLst/>
          </a:prstGeom>
        </p:spPr>
      </p:pic>
    </p:spTree>
    <p:extLst>
      <p:ext uri="{BB962C8B-B14F-4D97-AF65-F5344CB8AC3E}">
        <p14:creationId xmlns:p14="http://schemas.microsoft.com/office/powerpoint/2010/main" val="6351148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endParaRPr lang="en-US" smtClean="0"/>
          </a:p>
          <a:p>
            <a:pPr>
              <a:defRPr/>
            </a:pPr>
            <a:fld id="{E9A8CBA3-AA2B-46A6-BFA3-DCEBEAAB3F0A}" type="slidenum">
              <a:rPr lang="en-US" smtClean="0"/>
              <a:pPr>
                <a:defRPr/>
              </a:pPr>
              <a:t>26</a:t>
            </a:fld>
            <a:endParaRPr lang="en-US"/>
          </a:p>
        </p:txBody>
      </p:sp>
      <p:pic>
        <p:nvPicPr>
          <p:cNvPr id="4" name="Picture 3"/>
          <p:cNvPicPr>
            <a:picLocks noChangeAspect="1"/>
          </p:cNvPicPr>
          <p:nvPr/>
        </p:nvPicPr>
        <p:blipFill>
          <a:blip r:embed="rId2"/>
          <a:stretch>
            <a:fillRect/>
          </a:stretch>
        </p:blipFill>
        <p:spPr>
          <a:xfrm>
            <a:off x="1838666" y="405190"/>
            <a:ext cx="5466667" cy="6047619"/>
          </a:xfrm>
          <a:prstGeom prst="rect">
            <a:avLst/>
          </a:prstGeom>
        </p:spPr>
      </p:pic>
    </p:spTree>
    <p:extLst>
      <p:ext uri="{BB962C8B-B14F-4D97-AF65-F5344CB8AC3E}">
        <p14:creationId xmlns:p14="http://schemas.microsoft.com/office/powerpoint/2010/main" val="9965326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endParaRPr lang="en-US" smtClean="0"/>
          </a:p>
          <a:p>
            <a:pPr>
              <a:defRPr/>
            </a:pPr>
            <a:fld id="{E9A8CBA3-AA2B-46A6-BFA3-DCEBEAAB3F0A}" type="slidenum">
              <a:rPr lang="en-US" smtClean="0"/>
              <a:pPr>
                <a:defRPr/>
              </a:pPr>
              <a:t>27</a:t>
            </a:fld>
            <a:endParaRPr lang="en-US"/>
          </a:p>
        </p:txBody>
      </p:sp>
      <p:pic>
        <p:nvPicPr>
          <p:cNvPr id="2" name="Picture 1"/>
          <p:cNvPicPr>
            <a:picLocks noChangeAspect="1"/>
          </p:cNvPicPr>
          <p:nvPr/>
        </p:nvPicPr>
        <p:blipFill>
          <a:blip r:embed="rId2"/>
          <a:stretch>
            <a:fillRect/>
          </a:stretch>
        </p:blipFill>
        <p:spPr>
          <a:xfrm>
            <a:off x="1272000" y="433762"/>
            <a:ext cx="6600000" cy="5990476"/>
          </a:xfrm>
          <a:prstGeom prst="rect">
            <a:avLst/>
          </a:prstGeom>
        </p:spPr>
      </p:pic>
    </p:spTree>
    <p:extLst>
      <p:ext uri="{BB962C8B-B14F-4D97-AF65-F5344CB8AC3E}">
        <p14:creationId xmlns:p14="http://schemas.microsoft.com/office/powerpoint/2010/main" val="9282195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endParaRPr lang="en-US" smtClean="0"/>
          </a:p>
          <a:p>
            <a:pPr>
              <a:defRPr/>
            </a:pPr>
            <a:fld id="{E9A8CBA3-AA2B-46A6-BFA3-DCEBEAAB3F0A}" type="slidenum">
              <a:rPr lang="en-US" smtClean="0"/>
              <a:pPr>
                <a:defRPr/>
              </a:pPr>
              <a:t>28</a:t>
            </a:fld>
            <a:endParaRPr lang="en-US"/>
          </a:p>
        </p:txBody>
      </p:sp>
      <p:pic>
        <p:nvPicPr>
          <p:cNvPr id="3" name="Picture 2"/>
          <p:cNvPicPr>
            <a:picLocks noChangeAspect="1"/>
          </p:cNvPicPr>
          <p:nvPr/>
        </p:nvPicPr>
        <p:blipFill>
          <a:blip r:embed="rId2"/>
          <a:stretch>
            <a:fillRect/>
          </a:stretch>
        </p:blipFill>
        <p:spPr>
          <a:xfrm>
            <a:off x="1324381" y="1462333"/>
            <a:ext cx="6495238" cy="3933333"/>
          </a:xfrm>
          <a:prstGeom prst="rect">
            <a:avLst/>
          </a:prstGeom>
        </p:spPr>
      </p:pic>
    </p:spTree>
    <p:extLst>
      <p:ext uri="{BB962C8B-B14F-4D97-AF65-F5344CB8AC3E}">
        <p14:creationId xmlns:p14="http://schemas.microsoft.com/office/powerpoint/2010/main" val="21964071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endParaRPr lang="en-US" smtClean="0"/>
          </a:p>
          <a:p>
            <a:pPr>
              <a:defRPr/>
            </a:pPr>
            <a:fld id="{E9A8CBA3-AA2B-46A6-BFA3-DCEBEAAB3F0A}" type="slidenum">
              <a:rPr lang="en-US" smtClean="0"/>
              <a:pPr>
                <a:defRPr/>
              </a:pPr>
              <a:t>29</a:t>
            </a:fld>
            <a:endParaRPr lang="en-US"/>
          </a:p>
        </p:txBody>
      </p:sp>
      <p:pic>
        <p:nvPicPr>
          <p:cNvPr id="2" name="Picture 1"/>
          <p:cNvPicPr>
            <a:picLocks noChangeAspect="1"/>
          </p:cNvPicPr>
          <p:nvPr/>
        </p:nvPicPr>
        <p:blipFill>
          <a:blip r:embed="rId2"/>
          <a:stretch>
            <a:fillRect/>
          </a:stretch>
        </p:blipFill>
        <p:spPr>
          <a:xfrm>
            <a:off x="1172000" y="271857"/>
            <a:ext cx="6800000" cy="6314286"/>
          </a:xfrm>
          <a:prstGeom prst="rect">
            <a:avLst/>
          </a:prstGeom>
        </p:spPr>
      </p:pic>
    </p:spTree>
    <p:extLst>
      <p:ext uri="{BB962C8B-B14F-4D97-AF65-F5344CB8AC3E}">
        <p14:creationId xmlns:p14="http://schemas.microsoft.com/office/powerpoint/2010/main" val="19913827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1)</a:t>
            </a:r>
          </a:p>
        </p:txBody>
      </p:sp>
      <p:sp>
        <p:nvSpPr>
          <p:cNvPr id="3" name="Text Placeholder 2"/>
          <p:cNvSpPr>
            <a:spLocks noGrp="1"/>
          </p:cNvSpPr>
          <p:nvPr>
            <p:ph type="body" idx="1"/>
          </p:nvPr>
        </p:nvSpPr>
        <p:spPr/>
        <p:txBody>
          <a:bodyPr/>
          <a:lstStyle/>
          <a:p>
            <a:r>
              <a:rPr lang="en-US" dirty="0"/>
              <a:t>The following data represents survival time for a group of fruit flies and is a subset of a larger data set found at the </a:t>
            </a:r>
            <a:r>
              <a:rPr lang="en-US" dirty="0">
                <a:hlinkClick r:id="rId2"/>
              </a:rPr>
              <a:t>Data and Story Library (DASL)</a:t>
            </a:r>
            <a:r>
              <a:rPr lang="en-US" dirty="0"/>
              <a:t>. The data set has been slightly modified to simplify some of these explanations.</a:t>
            </a:r>
          </a:p>
          <a:p>
            <a:r>
              <a:rPr lang="en-US" dirty="0"/>
              <a:t>There are 25 flies in the sample, with the first fly dying on day 37 and the last fly dying on day 96. If you wanted to estimate the survival probability for this data, you would draw a curve that decreases by 4% (1/25) every time a fly dies.</a:t>
            </a:r>
          </a:p>
          <a:p>
            <a:r>
              <a:rPr lang="en-US" dirty="0"/>
              <a:t>.</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a:t>
            </a:fld>
            <a:endParaRPr lang="en-US"/>
          </a:p>
        </p:txBody>
      </p:sp>
      <p:sp>
        <p:nvSpPr>
          <p:cNvPr id="6" name="Text Placeholder 5"/>
          <p:cNvSpPr>
            <a:spLocks noGrp="1"/>
          </p:cNvSpPr>
          <p:nvPr>
            <p:ph type="body" sz="quarter" idx="12"/>
          </p:nvPr>
        </p:nvSpPr>
        <p:spPr/>
        <p:txBody>
          <a:bodyPr/>
          <a:lstStyle/>
          <a:p>
            <a:r>
              <a:rPr lang="en-US" dirty="0"/>
              <a:t>Where does this data come from?</a:t>
            </a:r>
          </a:p>
        </p:txBody>
      </p:sp>
    </p:spTree>
    <p:extLst>
      <p:ext uri="{BB962C8B-B14F-4D97-AF65-F5344CB8AC3E}">
        <p14:creationId xmlns:p14="http://schemas.microsoft.com/office/powerpoint/2010/main" val="38061704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endParaRPr lang="en-US" smtClean="0"/>
          </a:p>
          <a:p>
            <a:pPr>
              <a:defRPr/>
            </a:pPr>
            <a:fld id="{E9A8CBA3-AA2B-46A6-BFA3-DCEBEAAB3F0A}" type="slidenum">
              <a:rPr lang="en-US" smtClean="0"/>
              <a:pPr>
                <a:defRPr/>
              </a:pPr>
              <a:t>30</a:t>
            </a:fld>
            <a:endParaRPr lang="en-US"/>
          </a:p>
        </p:txBody>
      </p:sp>
      <p:pic>
        <p:nvPicPr>
          <p:cNvPr id="3" name="Picture 2"/>
          <p:cNvPicPr>
            <a:picLocks noChangeAspect="1"/>
          </p:cNvPicPr>
          <p:nvPr/>
        </p:nvPicPr>
        <p:blipFill>
          <a:blip r:embed="rId2"/>
          <a:stretch>
            <a:fillRect/>
          </a:stretch>
        </p:blipFill>
        <p:spPr>
          <a:xfrm>
            <a:off x="1467238" y="1957571"/>
            <a:ext cx="6209524" cy="2942857"/>
          </a:xfrm>
          <a:prstGeom prst="rect">
            <a:avLst/>
          </a:prstGeom>
        </p:spPr>
      </p:pic>
    </p:spTree>
    <p:extLst>
      <p:ext uri="{BB962C8B-B14F-4D97-AF65-F5344CB8AC3E}">
        <p14:creationId xmlns:p14="http://schemas.microsoft.com/office/powerpoint/2010/main" val="560581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endParaRPr lang="en-US" smtClean="0"/>
          </a:p>
          <a:p>
            <a:pPr>
              <a:defRPr/>
            </a:pPr>
            <a:fld id="{E9A8CBA3-AA2B-46A6-BFA3-DCEBEAAB3F0A}" type="slidenum">
              <a:rPr lang="en-US" smtClean="0"/>
              <a:pPr>
                <a:defRPr/>
              </a:pPr>
              <a:t>31</a:t>
            </a:fld>
            <a:endParaRPr lang="en-US"/>
          </a:p>
        </p:txBody>
      </p:sp>
      <p:pic>
        <p:nvPicPr>
          <p:cNvPr id="2" name="Picture 1"/>
          <p:cNvPicPr>
            <a:picLocks noChangeAspect="1"/>
          </p:cNvPicPr>
          <p:nvPr/>
        </p:nvPicPr>
        <p:blipFill>
          <a:blip r:embed="rId2"/>
          <a:stretch>
            <a:fillRect/>
          </a:stretch>
        </p:blipFill>
        <p:spPr>
          <a:xfrm>
            <a:off x="1457714" y="338524"/>
            <a:ext cx="6228571" cy="6180952"/>
          </a:xfrm>
          <a:prstGeom prst="rect">
            <a:avLst/>
          </a:prstGeom>
        </p:spPr>
      </p:pic>
    </p:spTree>
    <p:extLst>
      <p:ext uri="{BB962C8B-B14F-4D97-AF65-F5344CB8AC3E}">
        <p14:creationId xmlns:p14="http://schemas.microsoft.com/office/powerpoint/2010/main" val="24438038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endParaRPr lang="en-US" smtClean="0"/>
          </a:p>
          <a:p>
            <a:pPr>
              <a:defRPr/>
            </a:pPr>
            <a:fld id="{E9A8CBA3-AA2B-46A6-BFA3-DCEBEAAB3F0A}" type="slidenum">
              <a:rPr lang="en-US" smtClean="0"/>
              <a:pPr>
                <a:defRPr/>
              </a:pPr>
              <a:t>32</a:t>
            </a:fld>
            <a:endParaRPr lang="en-US"/>
          </a:p>
        </p:txBody>
      </p:sp>
      <p:pic>
        <p:nvPicPr>
          <p:cNvPr id="3" name="Picture 2"/>
          <p:cNvPicPr>
            <a:picLocks noChangeAspect="1"/>
          </p:cNvPicPr>
          <p:nvPr/>
        </p:nvPicPr>
        <p:blipFill>
          <a:blip r:embed="rId2"/>
          <a:stretch>
            <a:fillRect/>
          </a:stretch>
        </p:blipFill>
        <p:spPr>
          <a:xfrm>
            <a:off x="1610095" y="2209952"/>
            <a:ext cx="5923809" cy="2438095"/>
          </a:xfrm>
          <a:prstGeom prst="rect">
            <a:avLst/>
          </a:prstGeom>
        </p:spPr>
      </p:pic>
    </p:spTree>
    <p:extLst>
      <p:ext uri="{BB962C8B-B14F-4D97-AF65-F5344CB8AC3E}">
        <p14:creationId xmlns:p14="http://schemas.microsoft.com/office/powerpoint/2010/main" val="29453437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endParaRPr lang="en-US" smtClean="0"/>
          </a:p>
          <a:p>
            <a:pPr>
              <a:defRPr/>
            </a:pPr>
            <a:fld id="{E9A8CBA3-AA2B-46A6-BFA3-DCEBEAAB3F0A}" type="slidenum">
              <a:rPr lang="en-US" smtClean="0"/>
              <a:pPr>
                <a:defRPr/>
              </a:pPr>
              <a:t>33</a:t>
            </a:fld>
            <a:endParaRPr lang="en-US"/>
          </a:p>
        </p:txBody>
      </p:sp>
      <p:pic>
        <p:nvPicPr>
          <p:cNvPr id="2" name="Picture 1"/>
          <p:cNvPicPr>
            <a:picLocks noChangeAspect="1"/>
          </p:cNvPicPr>
          <p:nvPr/>
        </p:nvPicPr>
        <p:blipFill>
          <a:blip r:embed="rId2"/>
          <a:stretch>
            <a:fillRect/>
          </a:stretch>
        </p:blipFill>
        <p:spPr>
          <a:xfrm>
            <a:off x="1195809" y="367095"/>
            <a:ext cx="6752381" cy="6123809"/>
          </a:xfrm>
          <a:prstGeom prst="rect">
            <a:avLst/>
          </a:prstGeom>
        </p:spPr>
      </p:pic>
    </p:spTree>
    <p:extLst>
      <p:ext uri="{BB962C8B-B14F-4D97-AF65-F5344CB8AC3E}">
        <p14:creationId xmlns:p14="http://schemas.microsoft.com/office/powerpoint/2010/main" val="23683572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endParaRPr lang="en-US" smtClean="0"/>
          </a:p>
          <a:p>
            <a:pPr>
              <a:defRPr/>
            </a:pPr>
            <a:fld id="{E9A8CBA3-AA2B-46A6-BFA3-DCEBEAAB3F0A}" type="slidenum">
              <a:rPr lang="en-US" smtClean="0"/>
              <a:pPr>
                <a:defRPr/>
              </a:pPr>
              <a:t>34</a:t>
            </a:fld>
            <a:endParaRPr lang="en-US"/>
          </a:p>
        </p:txBody>
      </p:sp>
      <p:pic>
        <p:nvPicPr>
          <p:cNvPr id="3" name="Picture 2"/>
          <p:cNvPicPr>
            <a:picLocks noChangeAspect="1"/>
          </p:cNvPicPr>
          <p:nvPr/>
        </p:nvPicPr>
        <p:blipFill>
          <a:blip r:embed="rId2"/>
          <a:stretch>
            <a:fillRect/>
          </a:stretch>
        </p:blipFill>
        <p:spPr>
          <a:xfrm>
            <a:off x="1038666" y="1195666"/>
            <a:ext cx="7066667" cy="4466667"/>
          </a:xfrm>
          <a:prstGeom prst="rect">
            <a:avLst/>
          </a:prstGeom>
        </p:spPr>
      </p:pic>
    </p:spTree>
    <p:extLst>
      <p:ext uri="{BB962C8B-B14F-4D97-AF65-F5344CB8AC3E}">
        <p14:creationId xmlns:p14="http://schemas.microsoft.com/office/powerpoint/2010/main" val="2434871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Text Placeholder 2"/>
          <p:cNvSpPr>
            <a:spLocks noGrp="1"/>
          </p:cNvSpPr>
          <p:nvPr>
            <p:ph type="body" idx="1"/>
          </p:nvPr>
        </p:nvSpPr>
        <p:spPr/>
        <p:txBody>
          <a:bodyPr/>
          <a:lstStyle/>
          <a:p>
            <a:r>
              <a:rPr lang="en-US" dirty="0"/>
              <a:t>This data set tracks leaders of countries of the world and how long they stay in power. Leaders can be removed by constitutional means, by natural death, or by </a:t>
            </a:r>
            <a:r>
              <a:rPr lang="en-US" dirty="0" err="1"/>
              <a:t>nonconstitutional</a:t>
            </a:r>
            <a:r>
              <a:rPr lang="en-US" dirty="0"/>
              <a:t> means (military coup or assassination, for example). This data set is restricted to 1960 through 1987, and does not include North America.</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35</a:t>
            </a:fld>
            <a:endParaRPr lang="en-US"/>
          </a:p>
        </p:txBody>
      </p:sp>
      <p:sp>
        <p:nvSpPr>
          <p:cNvPr id="6" name="Text Placeholder 5"/>
          <p:cNvSpPr>
            <a:spLocks noGrp="1"/>
          </p:cNvSpPr>
          <p:nvPr>
            <p:ph type="body" sz="quarter" idx="12"/>
          </p:nvPr>
        </p:nvSpPr>
        <p:spPr/>
        <p:txBody>
          <a:bodyPr/>
          <a:lstStyle/>
          <a:p>
            <a:r>
              <a:rPr lang="en-US" dirty="0"/>
              <a:t>Overview</a:t>
            </a:r>
          </a:p>
        </p:txBody>
      </p:sp>
    </p:spTree>
    <p:extLst>
      <p:ext uri="{BB962C8B-B14F-4D97-AF65-F5344CB8AC3E}">
        <p14:creationId xmlns:p14="http://schemas.microsoft.com/office/powerpoint/2010/main" val="15022811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Text Placeholder 2"/>
          <p:cNvSpPr>
            <a:spLocks noGrp="1"/>
          </p:cNvSpPr>
          <p:nvPr>
            <p:ph type="body" idx="1"/>
          </p:nvPr>
        </p:nvSpPr>
        <p:spPr/>
        <p:txBody>
          <a:bodyPr/>
          <a:lstStyle/>
          <a:p>
            <a:r>
              <a:rPr lang="en-US" dirty="0">
                <a:latin typeface="Courier New" panose="02070309020205020404" pitchFamily="49" charset="0"/>
                <a:cs typeface="Courier New" panose="02070309020205020404" pitchFamily="49" charset="0"/>
              </a:rPr>
              <a:t>years   Min. 1st Qu.  Median    Mean 3rd Qu.    Max. </a:t>
            </a:r>
          </a:p>
          <a:p>
            <a:r>
              <a:rPr lang="en-US" dirty="0">
                <a:latin typeface="Courier New" panose="02070309020205020404" pitchFamily="49" charset="0"/>
                <a:cs typeface="Courier New" panose="02070309020205020404" pitchFamily="49" charset="0"/>
              </a:rPr>
              <a:t>       0.000   1.000   3.000   5.114   7.000  27.000</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lost    still in power    constitutional exit</a:t>
            </a:r>
          </a:p>
          <a:p>
            <a:r>
              <a:rPr lang="en-US" dirty="0">
                <a:latin typeface="Courier New" panose="02070309020205020404" pitchFamily="49" charset="0"/>
                <a:cs typeface="Courier New" panose="02070309020205020404" pitchFamily="49" charset="0"/>
              </a:rPr>
              <a:t>                   111                    146</a:t>
            </a:r>
          </a:p>
          <a:p>
            <a:r>
              <a:rPr lang="en-US" dirty="0">
                <a:latin typeface="Courier New" panose="02070309020205020404" pitchFamily="49" charset="0"/>
                <a:cs typeface="Courier New" panose="02070309020205020404" pitchFamily="49" charset="0"/>
              </a:rPr>
              <a:t>         natural death </a:t>
            </a:r>
            <a:r>
              <a:rPr lang="en-US" dirty="0" err="1">
                <a:latin typeface="Courier New" panose="02070309020205020404" pitchFamily="49" charset="0"/>
                <a:cs typeface="Courier New" panose="02070309020205020404" pitchFamily="49" charset="0"/>
              </a:rPr>
              <a:t>nonconstitutional</a:t>
            </a:r>
            <a:r>
              <a:rPr lang="en-US" dirty="0">
                <a:latin typeface="Courier New" panose="02070309020205020404" pitchFamily="49" charset="0"/>
                <a:cs typeface="Courier New" panose="02070309020205020404" pitchFamily="49" charset="0"/>
              </a:rPr>
              <a:t> exit</a:t>
            </a:r>
          </a:p>
          <a:p>
            <a:r>
              <a:rPr lang="en-US" dirty="0">
                <a:latin typeface="Courier New" panose="02070309020205020404" pitchFamily="49" charset="0"/>
                <a:cs typeface="Courier New" panose="02070309020205020404" pitchFamily="49" charset="0"/>
              </a:rPr>
              <a:t>                    27                    154</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36</a:t>
            </a:fld>
            <a:endParaRPr lang="en-US"/>
          </a:p>
        </p:txBody>
      </p:sp>
      <p:sp>
        <p:nvSpPr>
          <p:cNvPr id="6" name="Text Placeholder 5"/>
          <p:cNvSpPr>
            <a:spLocks noGrp="1"/>
          </p:cNvSpPr>
          <p:nvPr>
            <p:ph type="body" sz="quarter" idx="12"/>
          </p:nvPr>
        </p:nvSpPr>
        <p:spPr/>
        <p:txBody>
          <a:bodyPr/>
          <a:lstStyle/>
          <a:p>
            <a:r>
              <a:rPr lang="en-US" dirty="0"/>
              <a:t>Variables</a:t>
            </a:r>
          </a:p>
        </p:txBody>
      </p:sp>
    </p:spTree>
    <p:extLst>
      <p:ext uri="{BB962C8B-B14F-4D97-AF65-F5344CB8AC3E}">
        <p14:creationId xmlns:p14="http://schemas.microsoft.com/office/powerpoint/2010/main" val="42867043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Text Placeholder 2"/>
          <p:cNvSpPr>
            <a:spLocks noGrp="1"/>
          </p:cNvSpPr>
          <p:nvPr>
            <p:ph type="body" idx="1"/>
          </p:nvPr>
        </p:nvSpPr>
        <p:spPr/>
        <p:txBody>
          <a:bodyPr/>
          <a:lstStyle/>
          <a:p>
            <a:r>
              <a:rPr lang="en-US" dirty="0">
                <a:latin typeface="Courier New" panose="02070309020205020404" pitchFamily="49" charset="0"/>
                <a:cs typeface="Courier New" panose="02070309020205020404" pitchFamily="49" charset="0"/>
              </a:rPr>
              <a:t>manner     constitutional ascent</a:t>
            </a:r>
          </a:p>
          <a:p>
            <a:r>
              <a:rPr lang="en-US" dirty="0">
                <a:latin typeface="Courier New" panose="02070309020205020404" pitchFamily="49" charset="0"/>
                <a:cs typeface="Courier New" panose="02070309020205020404" pitchFamily="49" charset="0"/>
              </a:rPr>
              <a:t>                             280</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nonconstitutional</a:t>
            </a:r>
            <a:r>
              <a:rPr lang="en-US" dirty="0">
                <a:latin typeface="Courier New" panose="02070309020205020404" pitchFamily="49" charset="0"/>
                <a:cs typeface="Courier New" panose="02070309020205020404" pitchFamily="49" charset="0"/>
              </a:rPr>
              <a:t> ascent</a:t>
            </a:r>
          </a:p>
          <a:p>
            <a:r>
              <a:rPr lang="en-US" dirty="0">
                <a:latin typeface="Courier New" panose="02070309020205020404" pitchFamily="49" charset="0"/>
                <a:cs typeface="Courier New" panose="02070309020205020404" pitchFamily="49" charset="0"/>
              </a:rPr>
              <a:t>                             158</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start Min. 1st Qu.  Median    Mean 3rd Qu.    Max. </a:t>
            </a:r>
          </a:p>
          <a:p>
            <a:r>
              <a:rPr lang="en-US" dirty="0">
                <a:latin typeface="Courier New" panose="02070309020205020404" pitchFamily="49" charset="0"/>
                <a:cs typeface="Courier New" panose="02070309020205020404" pitchFamily="49" charset="0"/>
              </a:rPr>
              <a:t>      1960    1965    1973    1973    1979    1987</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military   no yes </a:t>
            </a:r>
          </a:p>
          <a:p>
            <a:r>
              <a:rPr lang="en-US" dirty="0">
                <a:latin typeface="Courier New" panose="02070309020205020404" pitchFamily="49" charset="0"/>
                <a:cs typeface="Courier New" panose="02070309020205020404" pitchFamily="49" charset="0"/>
              </a:rPr>
              <a:t>          294 144</a:t>
            </a:r>
          </a:p>
          <a:p>
            <a:endParaRPr lang="en-US"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37</a:t>
            </a:fld>
            <a:endParaRPr lang="en-US"/>
          </a:p>
        </p:txBody>
      </p:sp>
      <p:sp>
        <p:nvSpPr>
          <p:cNvPr id="6" name="Text Placeholder 5"/>
          <p:cNvSpPr>
            <a:spLocks noGrp="1"/>
          </p:cNvSpPr>
          <p:nvPr>
            <p:ph type="body" sz="quarter" idx="12"/>
          </p:nvPr>
        </p:nvSpPr>
        <p:spPr/>
        <p:txBody>
          <a:bodyPr/>
          <a:lstStyle/>
          <a:p>
            <a:r>
              <a:rPr lang="en-US" dirty="0"/>
              <a:t>Variables</a:t>
            </a:r>
          </a:p>
        </p:txBody>
      </p:sp>
    </p:spTree>
    <p:extLst>
      <p:ext uri="{BB962C8B-B14F-4D97-AF65-F5344CB8AC3E}">
        <p14:creationId xmlns:p14="http://schemas.microsoft.com/office/powerpoint/2010/main" val="36161003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Text Placeholder 2"/>
          <p:cNvSpPr>
            <a:spLocks noGrp="1"/>
          </p:cNvSpPr>
          <p:nvPr>
            <p:ph type="body" idx="1"/>
          </p:nvPr>
        </p:nvSpPr>
        <p:spPr/>
        <p:txBody>
          <a:bodyPr/>
          <a:lstStyle/>
          <a:p>
            <a:r>
              <a:rPr lang="en-US" dirty="0">
                <a:latin typeface="Courier New" panose="02070309020205020404" pitchFamily="49" charset="0"/>
                <a:cs typeface="Courier New" panose="02070309020205020404" pitchFamily="49" charset="0"/>
              </a:rPr>
              <a:t>age    Min. 1st Qu.  Median    Mean 3rd Qu.    Max. </a:t>
            </a:r>
          </a:p>
          <a:p>
            <a:r>
              <a:rPr lang="en-US" dirty="0">
                <a:latin typeface="Courier New" panose="02070309020205020404" pitchFamily="49" charset="0"/>
                <a:cs typeface="Courier New" panose="02070309020205020404" pitchFamily="49" charset="0"/>
              </a:rPr>
              <a:t>      17.00   41.00   50.00   49.39   56.75   81.00</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conflict    low conflict medium/high conflict </a:t>
            </a:r>
          </a:p>
          <a:p>
            <a:r>
              <a:rPr lang="en-US" dirty="0">
                <a:latin typeface="Courier New" panose="02070309020205020404" pitchFamily="49" charset="0"/>
                <a:cs typeface="Courier New" panose="02070309020205020404" pitchFamily="49" charset="0"/>
              </a:rPr>
              <a:t>                     166                  272</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loginc</a:t>
            </a:r>
            <a:r>
              <a:rPr lang="en-US" dirty="0">
                <a:latin typeface="Courier New" panose="02070309020205020404" pitchFamily="49" charset="0"/>
                <a:cs typeface="Courier New" panose="02070309020205020404" pitchFamily="49" charset="0"/>
              </a:rPr>
              <a:t>  Min. 1st Qu.  Median    Mean 3rd Qu.    Max. </a:t>
            </a:r>
          </a:p>
          <a:p>
            <a:r>
              <a:rPr lang="en-US" dirty="0">
                <a:latin typeface="Courier New" panose="02070309020205020404" pitchFamily="49" charset="0"/>
                <a:cs typeface="Courier New" panose="02070309020205020404" pitchFamily="49" charset="0"/>
              </a:rPr>
              <a:t>       4.094   5.075   5.858   5.916   6.565   9.546</a:t>
            </a:r>
          </a:p>
          <a:p>
            <a:endParaRPr lang="en-US"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38</a:t>
            </a:fld>
            <a:endParaRPr lang="en-US"/>
          </a:p>
        </p:txBody>
      </p:sp>
      <p:sp>
        <p:nvSpPr>
          <p:cNvPr id="6" name="Text Placeholder 5"/>
          <p:cNvSpPr>
            <a:spLocks noGrp="1"/>
          </p:cNvSpPr>
          <p:nvPr>
            <p:ph type="body" sz="quarter" idx="12"/>
          </p:nvPr>
        </p:nvSpPr>
        <p:spPr/>
        <p:txBody>
          <a:bodyPr/>
          <a:lstStyle/>
          <a:p>
            <a:r>
              <a:rPr lang="en-US" dirty="0"/>
              <a:t>Variables</a:t>
            </a:r>
          </a:p>
        </p:txBody>
      </p:sp>
    </p:spTree>
    <p:extLst>
      <p:ext uri="{BB962C8B-B14F-4D97-AF65-F5344CB8AC3E}">
        <p14:creationId xmlns:p14="http://schemas.microsoft.com/office/powerpoint/2010/main" val="9739038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Text Placeholder 2"/>
          <p:cNvSpPr>
            <a:spLocks noGrp="1"/>
          </p:cNvSpPr>
          <p:nvPr>
            <p:ph type="body" idx="1"/>
          </p:nvPr>
        </p:nvSpPr>
        <p:spPr/>
        <p:txBody>
          <a:bodyPr/>
          <a:lstStyle/>
          <a:p>
            <a:r>
              <a:rPr lang="en-US" dirty="0">
                <a:latin typeface="Courier New" panose="02070309020205020404" pitchFamily="49" charset="0"/>
                <a:cs typeface="Courier New" panose="02070309020205020404" pitchFamily="49" charset="0"/>
              </a:rPr>
              <a:t>growth  Min. 1st Qu.  Median    Mean 3rd Qu.    Max. </a:t>
            </a:r>
          </a:p>
          <a:p>
            <a:r>
              <a:rPr lang="en-US" dirty="0">
                <a:latin typeface="Courier New" panose="02070309020205020404" pitchFamily="49" charset="0"/>
                <a:cs typeface="Courier New" panose="02070309020205020404" pitchFamily="49" charset="0"/>
              </a:rPr>
              <a:t>       -7.00    0.50    1.50    1.63    3.40    8.50</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pop Min. 1st Qu. Median   Mean  3rd Qu.     Max.</a:t>
            </a:r>
          </a:p>
          <a:p>
            <a:r>
              <a:rPr lang="en-US" dirty="0">
                <a:latin typeface="Courier New" panose="02070309020205020404" pitchFamily="49" charset="0"/>
                <a:cs typeface="Courier New" panose="02070309020205020404" pitchFamily="49" charset="0"/>
              </a:rPr>
              <a:t>   0.008  2.600   7.000 35.780   24.000 1088.000</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Land Min. 1st Qu.  Median    Mean 3rd Qu.    Max. </a:t>
            </a:r>
          </a:p>
          <a:p>
            <a:r>
              <a:rPr lang="en-US" dirty="0">
                <a:latin typeface="Courier New" panose="02070309020205020404" pitchFamily="49" charset="0"/>
                <a:cs typeface="Courier New" panose="02070309020205020404" pitchFamily="49" charset="0"/>
              </a:rPr>
              <a:t>   0.02   49.00  238.00  739.97  912.00 9596.00</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39</a:t>
            </a:fld>
            <a:endParaRPr lang="en-US"/>
          </a:p>
        </p:txBody>
      </p:sp>
      <p:sp>
        <p:nvSpPr>
          <p:cNvPr id="6" name="Text Placeholder 5"/>
          <p:cNvSpPr>
            <a:spLocks noGrp="1"/>
          </p:cNvSpPr>
          <p:nvPr>
            <p:ph type="body" sz="quarter" idx="12"/>
          </p:nvPr>
        </p:nvSpPr>
        <p:spPr/>
        <p:txBody>
          <a:bodyPr/>
          <a:lstStyle/>
          <a:p>
            <a:r>
              <a:rPr lang="en-US" dirty="0"/>
              <a:t>Variables</a:t>
            </a:r>
          </a:p>
        </p:txBody>
      </p:sp>
    </p:spTree>
    <p:extLst>
      <p:ext uri="{BB962C8B-B14F-4D97-AF65-F5344CB8AC3E}">
        <p14:creationId xmlns:p14="http://schemas.microsoft.com/office/powerpoint/2010/main" val="38345719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1)</a:t>
            </a:r>
          </a:p>
        </p:txBody>
      </p:sp>
      <p:sp>
        <p:nvSpPr>
          <p:cNvPr id="3" name="Text Placeholder 2"/>
          <p:cNvSpPr>
            <a:spLocks noGrp="1"/>
          </p:cNvSpPr>
          <p:nvPr>
            <p:ph type="body" idx="1"/>
          </p:nvPr>
        </p:nvSpPr>
        <p:spPr/>
        <p:txBody>
          <a:bodyPr numCol="4"/>
          <a:lstStyle/>
          <a:p>
            <a:r>
              <a:rPr lang="en-US" dirty="0"/>
              <a:t> 37 96%</a:t>
            </a:r>
            <a:br>
              <a:rPr lang="en-US" dirty="0"/>
            </a:br>
            <a:r>
              <a:rPr lang="en-US" dirty="0"/>
              <a:t> 40 92%</a:t>
            </a:r>
            <a:br>
              <a:rPr lang="en-US" dirty="0"/>
            </a:br>
            <a:r>
              <a:rPr lang="en-US" dirty="0"/>
              <a:t> 43 88%</a:t>
            </a:r>
            <a:br>
              <a:rPr lang="en-US" dirty="0"/>
            </a:br>
            <a:r>
              <a:rPr lang="en-US" dirty="0"/>
              <a:t> 44 84%</a:t>
            </a:r>
            <a:br>
              <a:rPr lang="en-US" dirty="0"/>
            </a:br>
            <a:r>
              <a:rPr lang="en-US" dirty="0"/>
              <a:t> 45 80%</a:t>
            </a:r>
            <a:br>
              <a:rPr lang="en-US" dirty="0"/>
            </a:br>
            <a:r>
              <a:rPr lang="en-US" dirty="0"/>
              <a:t> 47 76%</a:t>
            </a:r>
            <a:br>
              <a:rPr lang="en-US" dirty="0"/>
            </a:br>
            <a:r>
              <a:rPr lang="en-US" dirty="0"/>
              <a:t> 49 72%</a:t>
            </a:r>
            <a:br>
              <a:rPr lang="en-US" dirty="0"/>
            </a:br>
            <a:r>
              <a:rPr lang="en-US" dirty="0"/>
              <a:t> 54 68%</a:t>
            </a:r>
            <a:br>
              <a:rPr lang="en-US" dirty="0"/>
            </a:br>
            <a:r>
              <a:rPr lang="en-US" dirty="0"/>
              <a:t> 56 64%</a:t>
            </a:r>
            <a:br>
              <a:rPr lang="en-US" dirty="0"/>
            </a:br>
            <a:r>
              <a:rPr lang="en-US" dirty="0"/>
              <a:t> 58 60%</a:t>
            </a:r>
            <a:br>
              <a:rPr lang="en-US" dirty="0"/>
            </a:br>
            <a:r>
              <a:rPr lang="en-US" dirty="0"/>
              <a:t> 59 56%</a:t>
            </a:r>
            <a:br>
              <a:rPr lang="en-US" dirty="0"/>
            </a:br>
            <a:r>
              <a:rPr lang="en-US" dirty="0"/>
              <a:t> 60 52%</a:t>
            </a:r>
            <a:br>
              <a:rPr lang="en-US" dirty="0"/>
            </a:br>
            <a:r>
              <a:rPr lang="en-US" dirty="0"/>
              <a:t> 61 48%</a:t>
            </a:r>
            <a:br>
              <a:rPr lang="en-US" dirty="0"/>
            </a:br>
            <a:r>
              <a:rPr lang="en-US" dirty="0"/>
              <a:t> 62 44%</a:t>
            </a:r>
            <a:br>
              <a:rPr lang="en-US" dirty="0"/>
            </a:br>
            <a:r>
              <a:rPr lang="en-US" dirty="0"/>
              <a:t> 68 40%</a:t>
            </a:r>
            <a:br>
              <a:rPr lang="en-US" dirty="0"/>
            </a:br>
            <a:r>
              <a:rPr lang="en-US" dirty="0"/>
              <a:t> 70 36%</a:t>
            </a:r>
            <a:br>
              <a:rPr lang="en-US" dirty="0"/>
            </a:br>
            <a:r>
              <a:rPr lang="en-US" dirty="0"/>
              <a:t> 71 32%</a:t>
            </a:r>
            <a:br>
              <a:rPr lang="en-US" dirty="0"/>
            </a:br>
            <a:r>
              <a:rPr lang="en-US" dirty="0"/>
              <a:t> 72 28%</a:t>
            </a:r>
            <a:br>
              <a:rPr lang="en-US" dirty="0"/>
            </a:br>
            <a:r>
              <a:rPr lang="en-US" dirty="0"/>
              <a:t> 73 24%</a:t>
            </a:r>
            <a:br>
              <a:rPr lang="en-US" dirty="0"/>
            </a:br>
            <a:r>
              <a:rPr lang="en-US" dirty="0"/>
              <a:t> 75 20%</a:t>
            </a:r>
            <a:br>
              <a:rPr lang="en-US" dirty="0"/>
            </a:br>
            <a:r>
              <a:rPr lang="en-US" dirty="0"/>
              <a:t> 77 16%</a:t>
            </a:r>
            <a:br>
              <a:rPr lang="en-US" dirty="0"/>
            </a:br>
            <a:r>
              <a:rPr lang="en-US" dirty="0"/>
              <a:t> 79 12%</a:t>
            </a:r>
            <a:br>
              <a:rPr lang="en-US" dirty="0"/>
            </a:br>
            <a:r>
              <a:rPr lang="en-US" dirty="0"/>
              <a:t> 89  8%</a:t>
            </a:r>
            <a:br>
              <a:rPr lang="en-US" dirty="0"/>
            </a:br>
            <a:r>
              <a:rPr lang="en-US" dirty="0"/>
              <a:t> 94  4%</a:t>
            </a:r>
            <a:br>
              <a:rPr lang="en-US" dirty="0"/>
            </a:br>
            <a:r>
              <a:rPr lang="en-US" dirty="0"/>
              <a:t> 96  0%.</a:t>
            </a:r>
          </a:p>
          <a:p>
            <a:r>
              <a:rPr lang="en-US" dirty="0"/>
              <a:t>.</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a:t>
            </a:fld>
            <a:endParaRPr lang="en-US"/>
          </a:p>
        </p:txBody>
      </p:sp>
      <p:sp>
        <p:nvSpPr>
          <p:cNvPr id="6" name="Text Placeholder 5"/>
          <p:cNvSpPr>
            <a:spLocks noGrp="1"/>
          </p:cNvSpPr>
          <p:nvPr>
            <p:ph type="body" sz="quarter" idx="12"/>
          </p:nvPr>
        </p:nvSpPr>
        <p:spPr/>
        <p:txBody>
          <a:bodyPr/>
          <a:lstStyle/>
          <a:p>
            <a:r>
              <a:rPr lang="en-US" dirty="0"/>
              <a:t>At each date, the survival probability drops by 1/25.</a:t>
            </a:r>
          </a:p>
        </p:txBody>
      </p:sp>
    </p:spTree>
    <p:extLst>
      <p:ext uri="{BB962C8B-B14F-4D97-AF65-F5344CB8AC3E}">
        <p14:creationId xmlns:p14="http://schemas.microsoft.com/office/powerpoint/2010/main" val="39581865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Text Placeholder 2"/>
          <p:cNvSpPr>
            <a:spLocks noGrp="1"/>
          </p:cNvSpPr>
          <p:nvPr>
            <p:ph type="body" idx="1"/>
          </p:nvPr>
        </p:nvSpPr>
        <p:spPr/>
        <p:txBody>
          <a:bodyPr/>
          <a:lstStyle/>
          <a:p>
            <a:r>
              <a:rPr lang="en-US" dirty="0">
                <a:latin typeface="Courier New" panose="02070309020205020404" pitchFamily="49" charset="0"/>
                <a:cs typeface="Courier New" panose="02070309020205020404" pitchFamily="49" charset="0"/>
              </a:rPr>
              <a:t>literacy Min. 1st Qu.  Median    Mean 3rd Qu.   Max. </a:t>
            </a:r>
          </a:p>
          <a:p>
            <a:r>
              <a:rPr lang="en-US" dirty="0">
                <a:latin typeface="Courier New" panose="02070309020205020404" pitchFamily="49" charset="0"/>
                <a:cs typeface="Courier New" panose="02070309020205020404" pitchFamily="49" charset="0"/>
              </a:rPr>
              <a:t>            5      32      65   59.41   85    99   </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region   middle east          </a:t>
            </a:r>
            <a:r>
              <a:rPr lang="en-US" dirty="0" err="1">
                <a:latin typeface="Courier New" panose="02070309020205020404" pitchFamily="49" charset="0"/>
                <a:cs typeface="Courier New" panose="02070309020205020404" pitchFamily="49" charset="0"/>
              </a:rPr>
              <a:t>africa</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60             132</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asia</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latin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america</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91             155</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40</a:t>
            </a:fld>
            <a:endParaRPr lang="en-US"/>
          </a:p>
        </p:txBody>
      </p:sp>
      <p:sp>
        <p:nvSpPr>
          <p:cNvPr id="6" name="Text Placeholder 5"/>
          <p:cNvSpPr>
            <a:spLocks noGrp="1"/>
          </p:cNvSpPr>
          <p:nvPr>
            <p:ph type="body" sz="quarter" idx="12"/>
          </p:nvPr>
        </p:nvSpPr>
        <p:spPr/>
        <p:txBody>
          <a:bodyPr/>
          <a:lstStyle/>
          <a:p>
            <a:r>
              <a:rPr lang="en-US" dirty="0"/>
              <a:t>Variables</a:t>
            </a:r>
          </a:p>
        </p:txBody>
      </p:sp>
    </p:spTree>
    <p:extLst>
      <p:ext uri="{BB962C8B-B14F-4D97-AF65-F5344CB8AC3E}">
        <p14:creationId xmlns:p14="http://schemas.microsoft.com/office/powerpoint/2010/main" val="20349428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Text Placeholder 2"/>
          <p:cNvSpPr>
            <a:spLocks noGrp="1"/>
          </p:cNvSpPr>
          <p:nvPr>
            <p:ph type="body" idx="1"/>
          </p:nvPr>
        </p:nvSpPr>
        <p:spPr/>
        <p:txBody>
          <a:bodyPr/>
          <a:lstStyle/>
          <a:p>
            <a:r>
              <a:rPr lang="en-US" dirty="0">
                <a:latin typeface="Courier New" panose="02070309020205020404" pitchFamily="49" charset="0"/>
                <a:cs typeface="Courier New" panose="02070309020205020404" pitchFamily="49" charset="0"/>
              </a:rPr>
              <a:t>manner                       0   1</a:t>
            </a:r>
          </a:p>
          <a:p>
            <a:r>
              <a:rPr lang="en-US" dirty="0">
                <a:latin typeface="Courier New" panose="02070309020205020404" pitchFamily="49" charset="0"/>
                <a:cs typeface="Courier New" panose="02070309020205020404" pitchFamily="49" charset="0"/>
              </a:rPr>
              <a:t>  constitutional ascent     70 210</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nonconstitutional</a:t>
            </a:r>
            <a:r>
              <a:rPr lang="en-US" dirty="0">
                <a:latin typeface="Courier New" panose="02070309020205020404" pitchFamily="49" charset="0"/>
                <a:cs typeface="Courier New" panose="02070309020205020404" pitchFamily="49" charset="0"/>
              </a:rPr>
              <a:t> ascent  41 117</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military  0   1</a:t>
            </a:r>
          </a:p>
          <a:p>
            <a:r>
              <a:rPr lang="en-US" dirty="0">
                <a:latin typeface="Courier New" panose="02070309020205020404" pitchFamily="49" charset="0"/>
                <a:cs typeface="Courier New" panose="02070309020205020404" pitchFamily="49" charset="0"/>
              </a:rPr>
              <a:t>    no   70 224</a:t>
            </a:r>
          </a:p>
          <a:p>
            <a:r>
              <a:rPr lang="en-US" dirty="0">
                <a:latin typeface="Courier New" panose="02070309020205020404" pitchFamily="49" charset="0"/>
                <a:cs typeface="Courier New" panose="02070309020205020404" pitchFamily="49" charset="0"/>
              </a:rPr>
              <a:t>    yes  41 103</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41</a:t>
            </a:fld>
            <a:endParaRPr lang="en-US"/>
          </a:p>
        </p:txBody>
      </p:sp>
      <p:sp>
        <p:nvSpPr>
          <p:cNvPr id="6" name="Text Placeholder 5"/>
          <p:cNvSpPr>
            <a:spLocks noGrp="1"/>
          </p:cNvSpPr>
          <p:nvPr>
            <p:ph type="body" sz="quarter" idx="12"/>
          </p:nvPr>
        </p:nvSpPr>
        <p:spPr/>
        <p:txBody>
          <a:bodyPr/>
          <a:lstStyle/>
          <a:p>
            <a:r>
              <a:rPr lang="en-US" dirty="0"/>
              <a:t>Check for sufficient number of events in each group</a:t>
            </a:r>
          </a:p>
        </p:txBody>
      </p:sp>
    </p:spTree>
    <p:extLst>
      <p:ext uri="{BB962C8B-B14F-4D97-AF65-F5344CB8AC3E}">
        <p14:creationId xmlns:p14="http://schemas.microsoft.com/office/powerpoint/2010/main" val="22402354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Text Placeholder 2"/>
          <p:cNvSpPr>
            <a:spLocks noGrp="1"/>
          </p:cNvSpPr>
          <p:nvPr>
            <p:ph type="body" idx="1"/>
          </p:nvPr>
        </p:nvSpPr>
        <p:spPr/>
        <p:txBody>
          <a:bodyPr/>
          <a:lstStyle/>
          <a:p>
            <a:r>
              <a:rPr lang="en-US" dirty="0">
                <a:latin typeface="Courier New" panose="02070309020205020404" pitchFamily="49" charset="0"/>
                <a:cs typeface="Courier New" panose="02070309020205020404" pitchFamily="49" charset="0"/>
              </a:rPr>
              <a:t>conflict                 0   1</a:t>
            </a:r>
          </a:p>
          <a:p>
            <a:r>
              <a:rPr lang="en-US" dirty="0">
                <a:latin typeface="Courier New" panose="02070309020205020404" pitchFamily="49" charset="0"/>
                <a:cs typeface="Courier New" panose="02070309020205020404" pitchFamily="49" charset="0"/>
              </a:rPr>
              <a:t>  low conflict          42 124</a:t>
            </a:r>
          </a:p>
          <a:p>
            <a:r>
              <a:rPr lang="en-US" dirty="0">
                <a:latin typeface="Courier New" panose="02070309020205020404" pitchFamily="49" charset="0"/>
                <a:cs typeface="Courier New" panose="02070309020205020404" pitchFamily="49" charset="0"/>
              </a:rPr>
              <a:t>  medium/high conflict  69 203</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region            0   1</a:t>
            </a:r>
          </a:p>
          <a:p>
            <a:r>
              <a:rPr lang="en-US" dirty="0">
                <a:latin typeface="Courier New" panose="02070309020205020404" pitchFamily="49" charset="0"/>
                <a:cs typeface="Courier New" panose="02070309020205020404" pitchFamily="49" charset="0"/>
              </a:rPr>
              <a:t>  middle east    18  42</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africa</a:t>
            </a:r>
            <a:r>
              <a:rPr lang="en-US" dirty="0">
                <a:latin typeface="Courier New" panose="02070309020205020404" pitchFamily="49" charset="0"/>
                <a:cs typeface="Courier New" panose="02070309020205020404" pitchFamily="49" charset="0"/>
              </a:rPr>
              <a:t>         42  90</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asia</a:t>
            </a:r>
            <a:r>
              <a:rPr lang="en-US" dirty="0">
                <a:latin typeface="Courier New" panose="02070309020205020404" pitchFamily="49" charset="0"/>
                <a:cs typeface="Courier New" panose="02070309020205020404" pitchFamily="49" charset="0"/>
              </a:rPr>
              <a:t>           26  65</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latin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america</a:t>
            </a:r>
            <a:r>
              <a:rPr lang="en-US" dirty="0">
                <a:latin typeface="Courier New" panose="02070309020205020404" pitchFamily="49" charset="0"/>
                <a:cs typeface="Courier New" panose="02070309020205020404" pitchFamily="49" charset="0"/>
              </a:rPr>
              <a:t>  25 130</a:t>
            </a:r>
          </a:p>
          <a:p>
            <a:endParaRPr lang="en-US"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42</a:t>
            </a:fld>
            <a:endParaRPr lang="en-US"/>
          </a:p>
        </p:txBody>
      </p:sp>
      <p:sp>
        <p:nvSpPr>
          <p:cNvPr id="6" name="Text Placeholder 5"/>
          <p:cNvSpPr>
            <a:spLocks noGrp="1"/>
          </p:cNvSpPr>
          <p:nvPr>
            <p:ph type="body" sz="quarter" idx="12"/>
          </p:nvPr>
        </p:nvSpPr>
        <p:spPr/>
        <p:txBody>
          <a:bodyPr/>
          <a:lstStyle/>
          <a:p>
            <a:r>
              <a:rPr lang="en-US" dirty="0"/>
              <a:t>Check for sufficient number of events in each group</a:t>
            </a:r>
          </a:p>
        </p:txBody>
      </p:sp>
    </p:spTree>
    <p:extLst>
      <p:ext uri="{BB962C8B-B14F-4D97-AF65-F5344CB8AC3E}">
        <p14:creationId xmlns:p14="http://schemas.microsoft.com/office/powerpoint/2010/main" val="218309330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Text Placeholder 2"/>
          <p:cNvSpPr>
            <a:spLocks noGrp="1"/>
          </p:cNvSpPr>
          <p:nvPr>
            <p:ph type="body" idx="1"/>
          </p:nvPr>
        </p:nvSpPr>
        <p:spPr/>
        <p:txBody>
          <a:bodyPr/>
          <a:lstStyle/>
          <a:p>
            <a:r>
              <a:rPr lang="en-US" dirty="0" err="1">
                <a:latin typeface="Courier New" panose="02070309020205020404" pitchFamily="49" charset="0"/>
                <a:cs typeface="Courier New" panose="02070309020205020404" pitchFamily="49" charset="0"/>
              </a:rPr>
              <a:t>start_c</a:t>
            </a:r>
            <a:r>
              <a:rPr lang="en-US" dirty="0">
                <a:latin typeface="Courier New" panose="02070309020205020404" pitchFamily="49" charset="0"/>
                <a:cs typeface="Courier New" panose="02070309020205020404" pitchFamily="49" charset="0"/>
              </a:rPr>
              <a:t>  60s 70s 80s </a:t>
            </a:r>
          </a:p>
          <a:p>
            <a:r>
              <a:rPr lang="en-US" dirty="0">
                <a:latin typeface="Courier New" panose="02070309020205020404" pitchFamily="49" charset="0"/>
                <a:cs typeface="Courier New" panose="02070309020205020404" pitchFamily="49" charset="0"/>
              </a:rPr>
              <a:t>         176 159 103</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age_c</a:t>
            </a:r>
            <a:r>
              <a:rPr lang="en-US" dirty="0">
                <a:latin typeface="Courier New" panose="02070309020205020404" pitchFamily="49" charset="0"/>
                <a:cs typeface="Courier New" panose="02070309020205020404" pitchFamily="49" charset="0"/>
              </a:rPr>
              <a:t>  0-39 40-59   60+ </a:t>
            </a:r>
          </a:p>
          <a:p>
            <a:r>
              <a:rPr lang="en-US" dirty="0">
                <a:latin typeface="Courier New" panose="02070309020205020404" pitchFamily="49" charset="0"/>
                <a:cs typeface="Courier New" panose="02070309020205020404" pitchFamily="49" charset="0"/>
              </a:rPr>
              <a:t>         89   265    84</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loginc_c</a:t>
            </a:r>
            <a:r>
              <a:rPr lang="en-US" dirty="0">
                <a:latin typeface="Courier New" panose="02070309020205020404" pitchFamily="49" charset="0"/>
                <a:cs typeface="Courier New" panose="02070309020205020404" pitchFamily="49" charset="0"/>
              </a:rPr>
              <a:t>  $0-200 $200-500    $500+ </a:t>
            </a:r>
          </a:p>
          <a:p>
            <a:r>
              <a:rPr lang="en-US" dirty="0">
                <a:latin typeface="Courier New" panose="02070309020205020404" pitchFamily="49" charset="0"/>
                <a:cs typeface="Courier New" panose="02070309020205020404" pitchFamily="49" charset="0"/>
              </a:rPr>
              <a:t>             130      149      159</a:t>
            </a:r>
          </a:p>
          <a:p>
            <a:endParaRPr lang="en-US"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43</a:t>
            </a:fld>
            <a:endParaRPr lang="en-US"/>
          </a:p>
        </p:txBody>
      </p:sp>
      <p:sp>
        <p:nvSpPr>
          <p:cNvPr id="6" name="Text Placeholder 5"/>
          <p:cNvSpPr>
            <a:spLocks noGrp="1"/>
          </p:cNvSpPr>
          <p:nvPr>
            <p:ph type="body" sz="quarter" idx="12"/>
          </p:nvPr>
        </p:nvSpPr>
        <p:spPr/>
        <p:txBody>
          <a:bodyPr/>
          <a:lstStyle/>
          <a:p>
            <a:r>
              <a:rPr lang="en-US" dirty="0"/>
              <a:t>Create cut-points for continuous variables</a:t>
            </a:r>
          </a:p>
        </p:txBody>
      </p:sp>
    </p:spTree>
    <p:extLst>
      <p:ext uri="{BB962C8B-B14F-4D97-AF65-F5344CB8AC3E}">
        <p14:creationId xmlns:p14="http://schemas.microsoft.com/office/powerpoint/2010/main" val="13544103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Text Placeholder 2"/>
          <p:cNvSpPr>
            <a:spLocks noGrp="1"/>
          </p:cNvSpPr>
          <p:nvPr>
            <p:ph type="body" idx="1"/>
          </p:nvPr>
        </p:nvSpPr>
        <p:spPr/>
        <p:txBody>
          <a:bodyPr/>
          <a:lstStyle/>
          <a:p>
            <a:r>
              <a:rPr lang="en-US" dirty="0" err="1">
                <a:latin typeface="Courier New" panose="02070309020205020404" pitchFamily="49" charset="0"/>
                <a:cs typeface="Courier New" panose="02070309020205020404" pitchFamily="49" charset="0"/>
              </a:rPr>
              <a:t>growth_c</a:t>
            </a:r>
            <a:r>
              <a:rPr lang="en-US" dirty="0">
                <a:latin typeface="Courier New" panose="02070309020205020404" pitchFamily="49" charset="0"/>
                <a:cs typeface="Courier New" panose="02070309020205020404" pitchFamily="49" charset="0"/>
              </a:rPr>
              <a:t>   neg 0-3.9%    4%+ </a:t>
            </a:r>
          </a:p>
          <a:p>
            <a:r>
              <a:rPr lang="en-US" dirty="0">
                <a:latin typeface="Courier New" panose="02070309020205020404" pitchFamily="49" charset="0"/>
                <a:cs typeface="Courier New" panose="02070309020205020404" pitchFamily="49" charset="0"/>
              </a:rPr>
              <a:t>            85    275     78</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pop_c</a:t>
            </a:r>
            <a:r>
              <a:rPr lang="en-US" dirty="0">
                <a:latin typeface="Courier New" panose="02070309020205020404" pitchFamily="49" charset="0"/>
                <a:cs typeface="Courier New" panose="02070309020205020404" pitchFamily="49" charset="0"/>
              </a:rPr>
              <a:t>  under 1m    1-10m     10m+ </a:t>
            </a:r>
          </a:p>
          <a:p>
            <a:r>
              <a:rPr lang="en-US" dirty="0">
                <a:latin typeface="Courier New" panose="02070309020205020404" pitchFamily="49" charset="0"/>
                <a:cs typeface="Courier New" panose="02070309020205020404" pitchFamily="49" charset="0"/>
              </a:rPr>
              <a:t>             70      189      179</a:t>
            </a:r>
          </a:p>
          <a:p>
            <a:endParaRPr lang="en-US"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44</a:t>
            </a:fld>
            <a:endParaRPr lang="en-US"/>
          </a:p>
        </p:txBody>
      </p:sp>
      <p:sp>
        <p:nvSpPr>
          <p:cNvPr id="6" name="Text Placeholder 5"/>
          <p:cNvSpPr>
            <a:spLocks noGrp="1"/>
          </p:cNvSpPr>
          <p:nvPr>
            <p:ph type="body" sz="quarter" idx="12"/>
          </p:nvPr>
        </p:nvSpPr>
        <p:spPr/>
        <p:txBody>
          <a:bodyPr/>
          <a:lstStyle/>
          <a:p>
            <a:r>
              <a:rPr lang="en-US" dirty="0"/>
              <a:t>Create cut-points for continuous variables</a:t>
            </a:r>
          </a:p>
        </p:txBody>
      </p:sp>
    </p:spTree>
    <p:extLst>
      <p:ext uri="{BB962C8B-B14F-4D97-AF65-F5344CB8AC3E}">
        <p14:creationId xmlns:p14="http://schemas.microsoft.com/office/powerpoint/2010/main" val="21117379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Text Placeholder 2"/>
          <p:cNvSpPr>
            <a:spLocks noGrp="1"/>
          </p:cNvSpPr>
          <p:nvPr>
            <p:ph type="body" idx="1"/>
          </p:nvPr>
        </p:nvSpPr>
        <p:spPr/>
        <p:txBody>
          <a:bodyPr/>
          <a:lstStyle/>
          <a:p>
            <a:r>
              <a:rPr lang="en-US" dirty="0" err="1">
                <a:latin typeface="Courier New" panose="02070309020205020404" pitchFamily="49" charset="0"/>
                <a:cs typeface="Courier New" panose="02070309020205020404" pitchFamily="49" charset="0"/>
              </a:rPr>
              <a:t>land_c</a:t>
            </a:r>
            <a:r>
              <a:rPr lang="en-US" dirty="0">
                <a:latin typeface="Courier New" panose="02070309020205020404" pitchFamily="49" charset="0"/>
                <a:cs typeface="Courier New" panose="02070309020205020404" pitchFamily="49" charset="0"/>
              </a:rPr>
              <a:t>  under 100 </a:t>
            </a:r>
            <a:r>
              <a:rPr lang="en-US" dirty="0" err="1">
                <a:latin typeface="Courier New" panose="02070309020205020404" pitchFamily="49" charset="0"/>
                <a:cs typeface="Courier New" panose="02070309020205020404" pitchFamily="49" charset="0"/>
              </a:rPr>
              <a:t>sq</a:t>
            </a:r>
            <a:r>
              <a:rPr lang="en-US" dirty="0">
                <a:latin typeface="Courier New" panose="02070309020205020404" pitchFamily="49" charset="0"/>
                <a:cs typeface="Courier New" panose="02070309020205020404" pitchFamily="49" charset="0"/>
              </a:rPr>
              <a:t> km   98</a:t>
            </a:r>
          </a:p>
          <a:p>
            <a:r>
              <a:rPr lang="en-US" dirty="0">
                <a:latin typeface="Courier New" panose="02070309020205020404" pitchFamily="49" charset="0"/>
                <a:cs typeface="Courier New" panose="02070309020205020404" pitchFamily="49" charset="0"/>
              </a:rPr>
              <a:t>        100-1,000 </a:t>
            </a:r>
            <a:r>
              <a:rPr lang="en-US" dirty="0" err="1">
                <a:latin typeface="Courier New" panose="02070309020205020404" pitchFamily="49" charset="0"/>
                <a:cs typeface="Courier New" panose="02070309020205020404" pitchFamily="49" charset="0"/>
              </a:rPr>
              <a:t>sq</a:t>
            </a:r>
            <a:r>
              <a:rPr lang="en-US" dirty="0">
                <a:latin typeface="Courier New" panose="02070309020205020404" pitchFamily="49" charset="0"/>
                <a:cs typeface="Courier New" panose="02070309020205020404" pitchFamily="49" charset="0"/>
              </a:rPr>
              <a:t> km  142</a:t>
            </a:r>
          </a:p>
          <a:p>
            <a:r>
              <a:rPr lang="en-US" dirty="0">
                <a:latin typeface="Courier New" panose="02070309020205020404" pitchFamily="49" charset="0"/>
                <a:cs typeface="Courier New" panose="02070309020205020404" pitchFamily="49" charset="0"/>
              </a:rPr>
              <a:t>     1,000-10,000 </a:t>
            </a:r>
            <a:r>
              <a:rPr lang="en-US" dirty="0" err="1">
                <a:latin typeface="Courier New" panose="02070309020205020404" pitchFamily="49" charset="0"/>
                <a:cs typeface="Courier New" panose="02070309020205020404" pitchFamily="49" charset="0"/>
              </a:rPr>
              <a:t>sq</a:t>
            </a:r>
            <a:r>
              <a:rPr lang="en-US" dirty="0">
                <a:latin typeface="Courier New" panose="02070309020205020404" pitchFamily="49" charset="0"/>
                <a:cs typeface="Courier New" panose="02070309020205020404" pitchFamily="49" charset="0"/>
              </a:rPr>
              <a:t> km  198</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literacy_c</a:t>
            </a:r>
            <a:r>
              <a:rPr lang="en-US" dirty="0">
                <a:latin typeface="Courier New" panose="02070309020205020404" pitchFamily="49" charset="0"/>
                <a:cs typeface="Courier New" panose="02070309020205020404" pitchFamily="49" charset="0"/>
              </a:rPr>
              <a:t>  0-50%  50-75% 75-100% </a:t>
            </a:r>
          </a:p>
          <a:p>
            <a:r>
              <a:rPr lang="en-US" dirty="0">
                <a:latin typeface="Courier New" panose="02070309020205020404" pitchFamily="49" charset="0"/>
                <a:cs typeface="Courier New" panose="02070309020205020404" pitchFamily="49" charset="0"/>
              </a:rPr>
              <a:t>              163     103     172</a:t>
            </a:r>
          </a:p>
          <a:p>
            <a:endParaRPr lang="en-US"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45</a:t>
            </a:fld>
            <a:endParaRPr lang="en-US"/>
          </a:p>
        </p:txBody>
      </p:sp>
      <p:sp>
        <p:nvSpPr>
          <p:cNvPr id="6" name="Text Placeholder 5"/>
          <p:cNvSpPr>
            <a:spLocks noGrp="1"/>
          </p:cNvSpPr>
          <p:nvPr>
            <p:ph type="body" sz="quarter" idx="12"/>
          </p:nvPr>
        </p:nvSpPr>
        <p:spPr/>
        <p:txBody>
          <a:bodyPr/>
          <a:lstStyle/>
          <a:p>
            <a:r>
              <a:rPr lang="en-US" dirty="0"/>
              <a:t>Create cut-points for continuous variables</a:t>
            </a:r>
          </a:p>
        </p:txBody>
      </p:sp>
    </p:spTree>
    <p:extLst>
      <p:ext uri="{BB962C8B-B14F-4D97-AF65-F5344CB8AC3E}">
        <p14:creationId xmlns:p14="http://schemas.microsoft.com/office/powerpoint/2010/main" val="319482597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Kaplan-Meier curves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46</a:t>
            </a:fld>
            <a:endParaRPr lang="en-US"/>
          </a:p>
        </p:txBody>
      </p:sp>
      <p:pic>
        <p:nvPicPr>
          <p:cNvPr id="3" name="Picture 2">
            <a:extLst>
              <a:ext uri="{FF2B5EF4-FFF2-40B4-BE49-F238E27FC236}">
                <a16:creationId xmlns:a16="http://schemas.microsoft.com/office/drawing/2014/main" id="{8164A0F1-8E85-430F-869C-0DE998DDA631}"/>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306089884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Kaplan-Meier curves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47</a:t>
            </a:fld>
            <a:endParaRPr lang="en-US"/>
          </a:p>
        </p:txBody>
      </p:sp>
      <p:pic>
        <p:nvPicPr>
          <p:cNvPr id="6" name="Picture 5">
            <a:extLst>
              <a:ext uri="{FF2B5EF4-FFF2-40B4-BE49-F238E27FC236}">
                <a16:creationId xmlns:a16="http://schemas.microsoft.com/office/drawing/2014/main" id="{F527B51A-1129-4DB6-A410-324A793F4756}"/>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132726463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Kaplan-Meier curves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48</a:t>
            </a:fld>
            <a:endParaRPr lang="en-US"/>
          </a:p>
        </p:txBody>
      </p:sp>
      <p:pic>
        <p:nvPicPr>
          <p:cNvPr id="3" name="Picture 2">
            <a:extLst>
              <a:ext uri="{FF2B5EF4-FFF2-40B4-BE49-F238E27FC236}">
                <a16:creationId xmlns:a16="http://schemas.microsoft.com/office/drawing/2014/main" id="{E2089F60-5D02-4601-AC89-1AB3A76C4EA4}"/>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36435555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Kaplan-Meier curves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49</a:t>
            </a:fld>
            <a:endParaRPr lang="en-US"/>
          </a:p>
        </p:txBody>
      </p:sp>
      <p:pic>
        <p:nvPicPr>
          <p:cNvPr id="6" name="Picture 5">
            <a:extLst>
              <a:ext uri="{FF2B5EF4-FFF2-40B4-BE49-F238E27FC236}">
                <a16:creationId xmlns:a16="http://schemas.microsoft.com/office/drawing/2014/main" id="{9B6203ED-9C15-4727-BD78-FF3BE540DB83}"/>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38986027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1)</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a:t>
            </a:fld>
            <a:endParaRPr lang="en-US"/>
          </a:p>
        </p:txBody>
      </p:sp>
      <p:sp>
        <p:nvSpPr>
          <p:cNvPr id="6" name="Text Placeholder 5"/>
          <p:cNvSpPr>
            <a:spLocks noGrp="1"/>
          </p:cNvSpPr>
          <p:nvPr>
            <p:ph type="body" sz="quarter" idx="12"/>
          </p:nvPr>
        </p:nvSpPr>
        <p:spPr/>
        <p:txBody>
          <a:bodyPr/>
          <a:lstStyle/>
          <a:p>
            <a:r>
              <a:rPr lang="en-US" dirty="0"/>
              <a:t>A graphical depiction of the survival probability</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1" y="2355850"/>
            <a:ext cx="5181600" cy="3886200"/>
          </a:xfrm>
          <a:prstGeom prst="rect">
            <a:avLst/>
          </a:prstGeom>
        </p:spPr>
      </p:pic>
    </p:spTree>
    <p:extLst>
      <p:ext uri="{BB962C8B-B14F-4D97-AF65-F5344CB8AC3E}">
        <p14:creationId xmlns:p14="http://schemas.microsoft.com/office/powerpoint/2010/main" val="10012395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Kaplan-Meier curves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50</a:t>
            </a:fld>
            <a:endParaRPr lang="en-US"/>
          </a:p>
        </p:txBody>
      </p:sp>
      <p:pic>
        <p:nvPicPr>
          <p:cNvPr id="3" name="Picture 2">
            <a:extLst>
              <a:ext uri="{FF2B5EF4-FFF2-40B4-BE49-F238E27FC236}">
                <a16:creationId xmlns:a16="http://schemas.microsoft.com/office/drawing/2014/main" id="{CD628ECF-CD16-4FDD-A465-827BF1925E55}"/>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316423961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Kaplan-Meier curves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51</a:t>
            </a:fld>
            <a:endParaRPr lang="en-US"/>
          </a:p>
        </p:txBody>
      </p:sp>
      <p:pic>
        <p:nvPicPr>
          <p:cNvPr id="6" name="Picture 5">
            <a:extLst>
              <a:ext uri="{FF2B5EF4-FFF2-40B4-BE49-F238E27FC236}">
                <a16:creationId xmlns:a16="http://schemas.microsoft.com/office/drawing/2014/main" id="{C61AD8D9-4393-43C4-9617-249EA4DA2B2B}"/>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352260093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Kaplan-Meier curves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52</a:t>
            </a:fld>
            <a:endParaRPr lang="en-US"/>
          </a:p>
        </p:txBody>
      </p:sp>
      <p:pic>
        <p:nvPicPr>
          <p:cNvPr id="3" name="Picture 2">
            <a:extLst>
              <a:ext uri="{FF2B5EF4-FFF2-40B4-BE49-F238E27FC236}">
                <a16:creationId xmlns:a16="http://schemas.microsoft.com/office/drawing/2014/main" id="{B256F4EB-927C-4AF2-B9AE-C52A78ECC1E2}"/>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29534023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Kaplan-Meier curves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53</a:t>
            </a:fld>
            <a:endParaRPr lang="en-US"/>
          </a:p>
        </p:txBody>
      </p:sp>
      <p:pic>
        <p:nvPicPr>
          <p:cNvPr id="6" name="Picture 5">
            <a:extLst>
              <a:ext uri="{FF2B5EF4-FFF2-40B4-BE49-F238E27FC236}">
                <a16:creationId xmlns:a16="http://schemas.microsoft.com/office/drawing/2014/main" id="{BA686C76-6993-476B-9F80-84500E5414B4}"/>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410871083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Kaplan-Meier curves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54</a:t>
            </a:fld>
            <a:endParaRPr lang="en-US"/>
          </a:p>
        </p:txBody>
      </p:sp>
      <p:pic>
        <p:nvPicPr>
          <p:cNvPr id="3" name="Picture 2">
            <a:extLst>
              <a:ext uri="{FF2B5EF4-FFF2-40B4-BE49-F238E27FC236}">
                <a16:creationId xmlns:a16="http://schemas.microsoft.com/office/drawing/2014/main" id="{91102AAE-0C6F-45A5-A920-DA388D9D3F66}"/>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281362956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Kaplan-Meier curves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55</a:t>
            </a:fld>
            <a:endParaRPr lang="en-US"/>
          </a:p>
        </p:txBody>
      </p:sp>
      <p:pic>
        <p:nvPicPr>
          <p:cNvPr id="6" name="Picture 5">
            <a:extLst>
              <a:ext uri="{FF2B5EF4-FFF2-40B4-BE49-F238E27FC236}">
                <a16:creationId xmlns:a16="http://schemas.microsoft.com/office/drawing/2014/main" id="{3DA2C669-CD87-4C1D-8E41-634297F436D3}"/>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248403020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Kaplan-Meier curves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56</a:t>
            </a:fld>
            <a:endParaRPr lang="en-US"/>
          </a:p>
        </p:txBody>
      </p:sp>
      <p:pic>
        <p:nvPicPr>
          <p:cNvPr id="3" name="Picture 2">
            <a:extLst>
              <a:ext uri="{FF2B5EF4-FFF2-40B4-BE49-F238E27FC236}">
                <a16:creationId xmlns:a16="http://schemas.microsoft.com/office/drawing/2014/main" id="{ACD8EAA6-9CAC-4BA7-96BC-8DD5C5DFC018}"/>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44214253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Text Placeholder 2"/>
          <p:cNvSpPr>
            <a:spLocks noGrp="1"/>
          </p:cNvSpPr>
          <p:nvPr>
            <p:ph type="body" idx="1"/>
          </p:nvPr>
        </p:nvSpPr>
        <p:spPr/>
        <p:txBody>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coef</a:t>
            </a:r>
            <a:r>
              <a:rPr lang="en-US" dirty="0">
                <a:latin typeface="Courier New" panose="02070309020205020404" pitchFamily="49" charset="0"/>
                <a:cs typeface="Courier New" panose="02070309020205020404" pitchFamily="49" charset="0"/>
              </a:rPr>
              <a:t> exp(</a:t>
            </a:r>
            <a:r>
              <a:rPr lang="en-US" dirty="0" err="1">
                <a:latin typeface="Courier New" panose="02070309020205020404" pitchFamily="49" charset="0"/>
                <a:cs typeface="Courier New" panose="02070309020205020404" pitchFamily="49" charset="0"/>
              </a:rPr>
              <a:t>coef</a:t>
            </a:r>
            <a:r>
              <a:rPr lang="en-US" dirty="0">
                <a:latin typeface="Courier New" panose="02070309020205020404" pitchFamily="49" charset="0"/>
                <a:cs typeface="Courier New" panose="02070309020205020404" pitchFamily="49" charset="0"/>
              </a:rPr>
              <a:t>) se(</a:t>
            </a:r>
            <a:r>
              <a:rPr lang="en-US" dirty="0" err="1">
                <a:latin typeface="Courier New" panose="02070309020205020404" pitchFamily="49" charset="0"/>
                <a:cs typeface="Courier New" panose="02070309020205020404" pitchFamily="49" charset="0"/>
              </a:rPr>
              <a:t>coef</a:t>
            </a:r>
            <a:r>
              <a:rPr lang="en-US" dirty="0">
                <a:latin typeface="Courier New" panose="02070309020205020404" pitchFamily="49" charset="0"/>
                <a:cs typeface="Courier New" panose="02070309020205020404" pitchFamily="49" charset="0"/>
              </a:rPr>
              <a:t>)       z    p</a:t>
            </a:r>
          </a:p>
          <a:p>
            <a:r>
              <a:rPr lang="en-US" dirty="0">
                <a:latin typeface="Courier New" panose="02070309020205020404" pitchFamily="49" charset="0"/>
                <a:cs typeface="Courier New" panose="02070309020205020404" pitchFamily="49" charset="0"/>
              </a:rPr>
              <a:t>manner    0.138     1.148    0.116    1.19 0.23</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coef</a:t>
            </a:r>
            <a:r>
              <a:rPr lang="en-US" dirty="0">
                <a:latin typeface="Courier New" panose="02070309020205020404" pitchFamily="49" charset="0"/>
                <a:cs typeface="Courier New" panose="02070309020205020404" pitchFamily="49" charset="0"/>
              </a:rPr>
              <a:t> exp(</a:t>
            </a:r>
            <a:r>
              <a:rPr lang="en-US" dirty="0" err="1">
                <a:latin typeface="Courier New" panose="02070309020205020404" pitchFamily="49" charset="0"/>
                <a:cs typeface="Courier New" panose="02070309020205020404" pitchFamily="49" charset="0"/>
              </a:rPr>
              <a:t>coef</a:t>
            </a:r>
            <a:r>
              <a:rPr lang="en-US" dirty="0">
                <a:latin typeface="Courier New" panose="02070309020205020404" pitchFamily="49" charset="0"/>
                <a:cs typeface="Courier New" panose="02070309020205020404" pitchFamily="49" charset="0"/>
              </a:rPr>
              <a:t>) se(</a:t>
            </a:r>
            <a:r>
              <a:rPr lang="en-US" dirty="0" err="1">
                <a:latin typeface="Courier New" panose="02070309020205020404" pitchFamily="49" charset="0"/>
                <a:cs typeface="Courier New" panose="02070309020205020404" pitchFamily="49" charset="0"/>
              </a:rPr>
              <a:t>coef</a:t>
            </a:r>
            <a:r>
              <a:rPr lang="en-US" dirty="0">
                <a:latin typeface="Courier New" panose="02070309020205020404" pitchFamily="49" charset="0"/>
                <a:cs typeface="Courier New" panose="02070309020205020404" pitchFamily="49" charset="0"/>
              </a:rPr>
              <a:t>)     z    p</a:t>
            </a:r>
          </a:p>
          <a:p>
            <a:r>
              <a:rPr lang="en-US" dirty="0">
                <a:latin typeface="Courier New" panose="02070309020205020404" pitchFamily="49" charset="0"/>
                <a:cs typeface="Courier New" panose="02070309020205020404" pitchFamily="49" charset="0"/>
              </a:rPr>
              <a:t>military -0.00827   0.99176  0.11949 -0.07 0.94</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coef</a:t>
            </a:r>
            <a:r>
              <a:rPr lang="en-US" dirty="0">
                <a:latin typeface="Courier New" panose="02070309020205020404" pitchFamily="49" charset="0"/>
                <a:cs typeface="Courier New" panose="02070309020205020404" pitchFamily="49" charset="0"/>
              </a:rPr>
              <a:t> exp(</a:t>
            </a:r>
            <a:r>
              <a:rPr lang="en-US" dirty="0" err="1">
                <a:latin typeface="Courier New" panose="02070309020205020404" pitchFamily="49" charset="0"/>
                <a:cs typeface="Courier New" panose="02070309020205020404" pitchFamily="49" charset="0"/>
              </a:rPr>
              <a:t>coef</a:t>
            </a:r>
            <a:r>
              <a:rPr lang="en-US" dirty="0">
                <a:latin typeface="Courier New" panose="02070309020205020404" pitchFamily="49" charset="0"/>
                <a:cs typeface="Courier New" panose="02070309020205020404" pitchFamily="49" charset="0"/>
              </a:rPr>
              <a:t>) se(</a:t>
            </a:r>
            <a:r>
              <a:rPr lang="en-US" dirty="0" err="1">
                <a:latin typeface="Courier New" panose="02070309020205020404" pitchFamily="49" charset="0"/>
                <a:cs typeface="Courier New" panose="02070309020205020404" pitchFamily="49" charset="0"/>
              </a:rPr>
              <a:t>coef</a:t>
            </a:r>
            <a:r>
              <a:rPr lang="en-US" dirty="0">
                <a:latin typeface="Courier New" panose="02070309020205020404" pitchFamily="49" charset="0"/>
                <a:cs typeface="Courier New" panose="02070309020205020404" pitchFamily="49" charset="0"/>
              </a:rPr>
              <a:t>)     z       p</a:t>
            </a:r>
          </a:p>
          <a:p>
            <a:r>
              <a:rPr lang="en-US" dirty="0">
                <a:latin typeface="Courier New" panose="02070309020205020404" pitchFamily="49" charset="0"/>
                <a:cs typeface="Courier New" panose="02070309020205020404" pitchFamily="49" charset="0"/>
              </a:rPr>
              <a:t>age       0.02170   1.02194  0.00482  4.51 6.6e-06</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57</a:t>
            </a:fld>
            <a:endParaRPr lang="en-US"/>
          </a:p>
        </p:txBody>
      </p:sp>
      <p:sp>
        <p:nvSpPr>
          <p:cNvPr id="6" name="Text Placeholder 5"/>
          <p:cNvSpPr>
            <a:spLocks noGrp="1"/>
          </p:cNvSpPr>
          <p:nvPr>
            <p:ph type="body" sz="quarter" idx="12"/>
          </p:nvPr>
        </p:nvSpPr>
        <p:spPr/>
        <p:txBody>
          <a:bodyPr/>
          <a:lstStyle/>
          <a:p>
            <a:r>
              <a:rPr lang="en-US" dirty="0"/>
              <a:t>Run univariate Cox models</a:t>
            </a:r>
          </a:p>
        </p:txBody>
      </p:sp>
    </p:spTree>
    <p:extLst>
      <p:ext uri="{BB962C8B-B14F-4D97-AF65-F5344CB8AC3E}">
        <p14:creationId xmlns:p14="http://schemas.microsoft.com/office/powerpoint/2010/main" val="402985965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Text Placeholder 2"/>
          <p:cNvSpPr>
            <a:spLocks noGrp="1"/>
          </p:cNvSpPr>
          <p:nvPr>
            <p:ph type="body" idx="1"/>
          </p:nvPr>
        </p:nvSpPr>
        <p:spPr/>
        <p:txBody>
          <a:bodyPr/>
          <a:lstStyle/>
          <a:p>
            <a:r>
              <a:rPr lang="fr-FR" dirty="0">
                <a:latin typeface="Courier New" panose="02070309020205020404" pitchFamily="49" charset="0"/>
                <a:cs typeface="Courier New" panose="02070309020205020404" pitchFamily="49" charset="0"/>
              </a:rPr>
              <a:t>              coef </a:t>
            </a:r>
            <a:r>
              <a:rPr lang="fr-FR" dirty="0" err="1">
                <a:latin typeface="Courier New" panose="02070309020205020404" pitchFamily="49" charset="0"/>
                <a:cs typeface="Courier New" panose="02070309020205020404" pitchFamily="49" charset="0"/>
              </a:rPr>
              <a:t>exp</a:t>
            </a:r>
            <a:r>
              <a:rPr lang="fr-FR" dirty="0">
                <a:latin typeface="Courier New" panose="02070309020205020404" pitchFamily="49" charset="0"/>
                <a:cs typeface="Courier New" panose="02070309020205020404" pitchFamily="49" charset="0"/>
              </a:rPr>
              <a:t>(coef)  se(coef)      z    p-v</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manner    0.359963  1.433277  0.153237  2.349 0.0188</a:t>
            </a:r>
          </a:p>
          <a:p>
            <a:r>
              <a:rPr lang="en-US" dirty="0">
                <a:latin typeface="Courier New" panose="02070309020205020404" pitchFamily="49" charset="0"/>
                <a:cs typeface="Courier New" panose="02070309020205020404" pitchFamily="49" charset="0"/>
              </a:rPr>
              <a:t>military -0.128457  0.879451  0.157289 -0.817 0.4141</a:t>
            </a:r>
          </a:p>
          <a:p>
            <a:r>
              <a:rPr lang="en-US" dirty="0">
                <a:latin typeface="Courier New" panose="02070309020205020404" pitchFamily="49" charset="0"/>
                <a:cs typeface="Courier New" panose="02070309020205020404" pitchFamily="49" charset="0"/>
              </a:rPr>
              <a:t>age       0.024148  1.024442  0.004967  4.862 0.0001</a:t>
            </a:r>
          </a:p>
          <a:p>
            <a:endParaRPr lang="en-US"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58</a:t>
            </a:fld>
            <a:endParaRPr lang="en-US"/>
          </a:p>
        </p:txBody>
      </p:sp>
      <p:sp>
        <p:nvSpPr>
          <p:cNvPr id="6" name="Text Placeholder 5"/>
          <p:cNvSpPr>
            <a:spLocks noGrp="1"/>
          </p:cNvSpPr>
          <p:nvPr>
            <p:ph type="body" sz="quarter" idx="12"/>
          </p:nvPr>
        </p:nvSpPr>
        <p:spPr/>
        <p:txBody>
          <a:bodyPr/>
          <a:lstStyle/>
          <a:p>
            <a:r>
              <a:rPr lang="en-US" dirty="0"/>
              <a:t>Run a multivariate Cox model</a:t>
            </a:r>
          </a:p>
        </p:txBody>
      </p:sp>
    </p:spTree>
    <p:extLst>
      <p:ext uri="{BB962C8B-B14F-4D97-AF65-F5344CB8AC3E}">
        <p14:creationId xmlns:p14="http://schemas.microsoft.com/office/powerpoint/2010/main" val="1031865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Martingale residuals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59</a:t>
            </a:fld>
            <a:endParaRPr lang="en-US"/>
          </a:p>
        </p:txBody>
      </p:sp>
      <p:pic>
        <p:nvPicPr>
          <p:cNvPr id="7" name="Picture 6">
            <a:extLst>
              <a:ext uri="{FF2B5EF4-FFF2-40B4-BE49-F238E27FC236}">
                <a16:creationId xmlns:a16="http://schemas.microsoft.com/office/drawing/2014/main" id="{17277B5D-3970-4638-99F2-6A93186B5C09}"/>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9065892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2)</a:t>
            </a:r>
          </a:p>
        </p:txBody>
      </p:sp>
      <p:sp>
        <p:nvSpPr>
          <p:cNvPr id="3" name="Text Placeholder 2"/>
          <p:cNvSpPr>
            <a:spLocks noGrp="1"/>
          </p:cNvSpPr>
          <p:nvPr>
            <p:ph type="body" idx="1"/>
          </p:nvPr>
        </p:nvSpPr>
        <p:spPr/>
        <p:txBody>
          <a:bodyPr numCol="1"/>
          <a:lstStyle/>
          <a:p>
            <a:r>
              <a:rPr lang="en-US" dirty="0"/>
              <a:t>Now let's alter the experiment. Suppose that totally by accident, a technician leaves the screen cover open on day 70 and all the flies escape. You're probably worried that the whole experiment has been ruined. But don't be so pessimistic. You still have complete information on survival of the fruit flies up to their 70th day of life. Here's how you would present the data and estimate the survival probabilities.</a:t>
            </a:r>
          </a:p>
          <a:p>
            <a:endParaRPr lang="en-US" dirty="0"/>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6</a:t>
            </a:fld>
            <a:endParaRPr lang="en-US"/>
          </a:p>
        </p:txBody>
      </p:sp>
      <p:sp>
        <p:nvSpPr>
          <p:cNvPr id="6" name="Text Placeholder 5"/>
          <p:cNvSpPr>
            <a:spLocks noGrp="1"/>
          </p:cNvSpPr>
          <p:nvPr>
            <p:ph type="body" sz="quarter" idx="12"/>
          </p:nvPr>
        </p:nvSpPr>
        <p:spPr/>
        <p:txBody>
          <a:bodyPr/>
          <a:lstStyle/>
          <a:p>
            <a:r>
              <a:rPr lang="en-US" dirty="0"/>
              <a:t>Let’s alter the experiment</a:t>
            </a:r>
          </a:p>
        </p:txBody>
      </p:sp>
    </p:spTree>
    <p:extLst>
      <p:ext uri="{BB962C8B-B14F-4D97-AF65-F5344CB8AC3E}">
        <p14:creationId xmlns:p14="http://schemas.microsoft.com/office/powerpoint/2010/main" val="45829086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Martingale residuals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60</a:t>
            </a:fld>
            <a:endParaRPr lang="en-US"/>
          </a:p>
        </p:txBody>
      </p:sp>
      <p:pic>
        <p:nvPicPr>
          <p:cNvPr id="6" name="Picture 5">
            <a:extLst>
              <a:ext uri="{FF2B5EF4-FFF2-40B4-BE49-F238E27FC236}">
                <a16:creationId xmlns:a16="http://schemas.microsoft.com/office/drawing/2014/main" id="{E4674BCF-C202-4574-B6EC-ADE04C769E2E}"/>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177647027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Martingale residuals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61</a:t>
            </a:fld>
            <a:endParaRPr lang="en-US"/>
          </a:p>
        </p:txBody>
      </p:sp>
      <p:pic>
        <p:nvPicPr>
          <p:cNvPr id="3" name="Picture 2">
            <a:extLst>
              <a:ext uri="{FF2B5EF4-FFF2-40B4-BE49-F238E27FC236}">
                <a16:creationId xmlns:a16="http://schemas.microsoft.com/office/drawing/2014/main" id="{5830D3DF-F202-4648-8022-E596D7651EFB}"/>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167644352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Martingale residuals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62</a:t>
            </a:fld>
            <a:endParaRPr lang="en-US"/>
          </a:p>
        </p:txBody>
      </p:sp>
      <p:pic>
        <p:nvPicPr>
          <p:cNvPr id="3" name="Picture 2">
            <a:extLst>
              <a:ext uri="{FF2B5EF4-FFF2-40B4-BE49-F238E27FC236}">
                <a16:creationId xmlns:a16="http://schemas.microsoft.com/office/drawing/2014/main" id="{FBA8459B-9D9C-49F4-B499-EA2452C05F12}"/>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190718626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Martingale residuals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63</a:t>
            </a:fld>
            <a:endParaRPr lang="en-US"/>
          </a:p>
        </p:txBody>
      </p:sp>
      <p:pic>
        <p:nvPicPr>
          <p:cNvPr id="3" name="Picture 2">
            <a:extLst>
              <a:ext uri="{FF2B5EF4-FFF2-40B4-BE49-F238E27FC236}">
                <a16:creationId xmlns:a16="http://schemas.microsoft.com/office/drawing/2014/main" id="{AFE65B1F-EE42-4A51-A8ED-7AC7B4A70A9A}"/>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141471242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Martingale residuals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64</a:t>
            </a:fld>
            <a:endParaRPr lang="en-US"/>
          </a:p>
        </p:txBody>
      </p:sp>
      <p:pic>
        <p:nvPicPr>
          <p:cNvPr id="3" name="Picture 2">
            <a:extLst>
              <a:ext uri="{FF2B5EF4-FFF2-40B4-BE49-F238E27FC236}">
                <a16:creationId xmlns:a16="http://schemas.microsoft.com/office/drawing/2014/main" id="{3F184D0B-0591-47FE-B597-BD5F895F4218}"/>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39623508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Martingale residuals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65</a:t>
            </a:fld>
            <a:endParaRPr lang="en-US"/>
          </a:p>
        </p:txBody>
      </p:sp>
      <p:pic>
        <p:nvPicPr>
          <p:cNvPr id="3" name="Picture 2">
            <a:extLst>
              <a:ext uri="{FF2B5EF4-FFF2-40B4-BE49-F238E27FC236}">
                <a16:creationId xmlns:a16="http://schemas.microsoft.com/office/drawing/2014/main" id="{A1FD7139-116F-4436-B59B-F25C6A4FF179}"/>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216718525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Martingale residuals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66</a:t>
            </a:fld>
            <a:endParaRPr lang="en-US"/>
          </a:p>
        </p:txBody>
      </p:sp>
      <p:pic>
        <p:nvPicPr>
          <p:cNvPr id="3" name="Picture 2">
            <a:extLst>
              <a:ext uri="{FF2B5EF4-FFF2-40B4-BE49-F238E27FC236}">
                <a16:creationId xmlns:a16="http://schemas.microsoft.com/office/drawing/2014/main" id="{8C8FDB09-AB81-4E6A-8EA7-1320C36A6BBB}"/>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380271115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Martingale residuals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67</a:t>
            </a:fld>
            <a:endParaRPr lang="en-US"/>
          </a:p>
        </p:txBody>
      </p:sp>
      <p:pic>
        <p:nvPicPr>
          <p:cNvPr id="3" name="Picture 2">
            <a:extLst>
              <a:ext uri="{FF2B5EF4-FFF2-40B4-BE49-F238E27FC236}">
                <a16:creationId xmlns:a16="http://schemas.microsoft.com/office/drawing/2014/main" id="{1D02A177-FF45-498F-BFBD-A209D36EE3B3}"/>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37536984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Martingale residuals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68</a:t>
            </a:fld>
            <a:endParaRPr lang="en-US"/>
          </a:p>
        </p:txBody>
      </p:sp>
      <p:pic>
        <p:nvPicPr>
          <p:cNvPr id="3" name="Picture 2">
            <a:extLst>
              <a:ext uri="{FF2B5EF4-FFF2-40B4-BE49-F238E27FC236}">
                <a16:creationId xmlns:a16="http://schemas.microsoft.com/office/drawing/2014/main" id="{C5E0E4ED-736B-40E5-B654-E15340C4E338}"/>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285278335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Martingale residuals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69</a:t>
            </a:fld>
            <a:endParaRPr lang="en-US"/>
          </a:p>
        </p:txBody>
      </p:sp>
      <p:pic>
        <p:nvPicPr>
          <p:cNvPr id="6" name="Picture 5">
            <a:extLst>
              <a:ext uri="{FF2B5EF4-FFF2-40B4-BE49-F238E27FC236}">
                <a16:creationId xmlns:a16="http://schemas.microsoft.com/office/drawing/2014/main" id="{0BA62A34-C5DB-4540-BC20-5649470979A9}"/>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11125470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2)</a:t>
            </a:r>
          </a:p>
        </p:txBody>
      </p:sp>
      <p:sp>
        <p:nvSpPr>
          <p:cNvPr id="3" name="Text Placeholder 2"/>
          <p:cNvSpPr>
            <a:spLocks noGrp="1"/>
          </p:cNvSpPr>
          <p:nvPr>
            <p:ph type="body" idx="1"/>
          </p:nvPr>
        </p:nvSpPr>
        <p:spPr/>
        <p:txBody>
          <a:bodyPr numCol="4"/>
          <a:lstStyle/>
          <a:p>
            <a:r>
              <a:rPr lang="en-US" dirty="0"/>
              <a:t> 37 96%</a:t>
            </a:r>
            <a:br>
              <a:rPr lang="en-US" dirty="0"/>
            </a:br>
            <a:r>
              <a:rPr lang="en-US" dirty="0"/>
              <a:t> 40 92%</a:t>
            </a:r>
            <a:br>
              <a:rPr lang="en-US" dirty="0"/>
            </a:br>
            <a:r>
              <a:rPr lang="en-US" dirty="0"/>
              <a:t> 43 88%</a:t>
            </a:r>
            <a:br>
              <a:rPr lang="en-US" dirty="0"/>
            </a:br>
            <a:r>
              <a:rPr lang="en-US" dirty="0"/>
              <a:t> 44 84%</a:t>
            </a:r>
            <a:br>
              <a:rPr lang="en-US" dirty="0"/>
            </a:br>
            <a:r>
              <a:rPr lang="en-US" dirty="0"/>
              <a:t> 45 80%</a:t>
            </a:r>
            <a:br>
              <a:rPr lang="en-US" dirty="0"/>
            </a:br>
            <a:r>
              <a:rPr lang="en-US" dirty="0"/>
              <a:t> 47 76%</a:t>
            </a:r>
            <a:br>
              <a:rPr lang="en-US" dirty="0"/>
            </a:br>
            <a:r>
              <a:rPr lang="en-US" dirty="0"/>
              <a:t> 49 72%</a:t>
            </a:r>
            <a:br>
              <a:rPr lang="en-US" dirty="0"/>
            </a:br>
            <a:r>
              <a:rPr lang="en-US" dirty="0"/>
              <a:t> 54 68%</a:t>
            </a:r>
            <a:br>
              <a:rPr lang="en-US" dirty="0"/>
            </a:br>
            <a:r>
              <a:rPr lang="en-US" dirty="0"/>
              <a:t> 56 64%</a:t>
            </a:r>
            <a:br>
              <a:rPr lang="en-US" dirty="0"/>
            </a:br>
            <a:r>
              <a:rPr lang="en-US" dirty="0"/>
              <a:t> 58 60%</a:t>
            </a:r>
            <a:br>
              <a:rPr lang="en-US" dirty="0"/>
            </a:br>
            <a:r>
              <a:rPr lang="en-US" dirty="0"/>
              <a:t> 59 56%</a:t>
            </a:r>
            <a:br>
              <a:rPr lang="en-US" dirty="0"/>
            </a:br>
            <a:r>
              <a:rPr lang="en-US" dirty="0"/>
              <a:t> 60 52%</a:t>
            </a:r>
            <a:br>
              <a:rPr lang="en-US" dirty="0"/>
            </a:br>
            <a:r>
              <a:rPr lang="en-US" dirty="0"/>
              <a:t> 61 48%</a:t>
            </a:r>
            <a:br>
              <a:rPr lang="en-US" dirty="0"/>
            </a:br>
            <a:r>
              <a:rPr lang="en-US" dirty="0"/>
              <a:t> 62 44%</a:t>
            </a:r>
            <a:br>
              <a:rPr lang="en-US" dirty="0"/>
            </a:br>
            <a:r>
              <a:rPr lang="en-US" dirty="0"/>
              <a:t> 68 40%</a:t>
            </a:r>
            <a:br>
              <a:rPr lang="en-US" dirty="0"/>
            </a:br>
            <a:r>
              <a:rPr lang="en-US" dirty="0"/>
              <a:t> 70+ ?</a:t>
            </a:r>
            <a:br>
              <a:rPr lang="en-US" dirty="0"/>
            </a:br>
            <a:r>
              <a:rPr lang="en-US" dirty="0"/>
              <a:t> 70+ ?</a:t>
            </a:r>
            <a:br>
              <a:rPr lang="en-US" dirty="0"/>
            </a:br>
            <a:r>
              <a:rPr lang="en-US" dirty="0"/>
              <a:t> 70+ ?</a:t>
            </a:r>
            <a:br>
              <a:rPr lang="en-US" dirty="0"/>
            </a:br>
            <a:r>
              <a:rPr lang="en-US" dirty="0"/>
              <a:t> 70+ ?</a:t>
            </a:r>
            <a:br>
              <a:rPr lang="en-US" dirty="0"/>
            </a:br>
            <a:r>
              <a:rPr lang="en-US" dirty="0"/>
              <a:t> 70+ ?</a:t>
            </a:r>
            <a:br>
              <a:rPr lang="en-US" dirty="0"/>
            </a:br>
            <a:r>
              <a:rPr lang="en-US" dirty="0"/>
              <a:t> 70+ ?</a:t>
            </a:r>
            <a:br>
              <a:rPr lang="en-US" dirty="0"/>
            </a:br>
            <a:r>
              <a:rPr lang="en-US" dirty="0"/>
              <a:t>  70+ ?</a:t>
            </a:r>
            <a:br>
              <a:rPr lang="en-US" dirty="0"/>
            </a:br>
            <a:r>
              <a:rPr lang="en-US" dirty="0"/>
              <a:t>  70+ ?</a:t>
            </a:r>
            <a:br>
              <a:rPr lang="en-US" dirty="0"/>
            </a:br>
            <a:r>
              <a:rPr lang="en-US" dirty="0"/>
              <a:t>  70+ ?</a:t>
            </a:r>
            <a:br>
              <a:rPr lang="en-US" dirty="0"/>
            </a:br>
            <a:r>
              <a:rPr lang="en-US" dirty="0"/>
              <a:t>  70+ ?</a:t>
            </a:r>
          </a:p>
          <a:p>
            <a:r>
              <a:rPr lang="en-US" dirty="0"/>
              <a:t>.</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7</a:t>
            </a:fld>
            <a:endParaRPr lang="en-US"/>
          </a:p>
        </p:txBody>
      </p:sp>
      <p:sp>
        <p:nvSpPr>
          <p:cNvPr id="6" name="Text Placeholder 5"/>
          <p:cNvSpPr>
            <a:spLocks noGrp="1"/>
          </p:cNvSpPr>
          <p:nvPr>
            <p:ph type="body" sz="quarter" idx="12"/>
          </p:nvPr>
        </p:nvSpPr>
        <p:spPr/>
        <p:txBody>
          <a:bodyPr/>
          <a:lstStyle/>
          <a:p>
            <a:r>
              <a:rPr lang="en-US" dirty="0"/>
              <a:t>You can still estimate some survival probabilities</a:t>
            </a:r>
          </a:p>
        </p:txBody>
      </p:sp>
    </p:spTree>
    <p:extLst>
      <p:ext uri="{BB962C8B-B14F-4D97-AF65-F5344CB8AC3E}">
        <p14:creationId xmlns:p14="http://schemas.microsoft.com/office/powerpoint/2010/main" val="89123403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Martingale residuals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70</a:t>
            </a:fld>
            <a:endParaRPr lang="en-US"/>
          </a:p>
        </p:txBody>
      </p:sp>
      <p:pic>
        <p:nvPicPr>
          <p:cNvPr id="6" name="Picture 5">
            <a:extLst>
              <a:ext uri="{FF2B5EF4-FFF2-40B4-BE49-F238E27FC236}">
                <a16:creationId xmlns:a16="http://schemas.microsoft.com/office/drawing/2014/main" id="{EEC2D34A-C096-465D-84B6-E210A19A29F6}"/>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271190141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Text Placeholder 2"/>
          <p:cNvSpPr>
            <a:spLocks noGrp="1"/>
          </p:cNvSpPr>
          <p:nvPr>
            <p:ph type="body" idx="1"/>
          </p:nvPr>
        </p:nvSpPr>
        <p:spPr/>
        <p:txBody>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coef</a:t>
            </a:r>
            <a:r>
              <a:rPr lang="en-US" dirty="0">
                <a:latin typeface="Courier New" panose="02070309020205020404" pitchFamily="49" charset="0"/>
                <a:cs typeface="Courier New" panose="02070309020205020404" pitchFamily="49" charset="0"/>
              </a:rPr>
              <a:t> exp(</a:t>
            </a:r>
            <a:r>
              <a:rPr lang="en-US" dirty="0" err="1">
                <a:latin typeface="Courier New" panose="02070309020205020404" pitchFamily="49" charset="0"/>
                <a:cs typeface="Courier New" panose="02070309020205020404" pitchFamily="49" charset="0"/>
              </a:rPr>
              <a:t>coef</a:t>
            </a:r>
            <a:r>
              <a:rPr lang="en-US" dirty="0">
                <a:latin typeface="Courier New" panose="02070309020205020404" pitchFamily="49" charset="0"/>
                <a:cs typeface="Courier New" panose="02070309020205020404" pitchFamily="49" charset="0"/>
              </a:rPr>
              <a:t>) se(</a:t>
            </a:r>
            <a:r>
              <a:rPr lang="en-US" dirty="0" err="1">
                <a:latin typeface="Courier New" panose="02070309020205020404" pitchFamily="49" charset="0"/>
                <a:cs typeface="Courier New" panose="02070309020205020404" pitchFamily="49" charset="0"/>
              </a:rPr>
              <a:t>coef</a:t>
            </a:r>
            <a:r>
              <a:rPr lang="en-US" dirty="0">
                <a:latin typeface="Courier New" panose="02070309020205020404" pitchFamily="49" charset="0"/>
                <a:cs typeface="Courier New" panose="02070309020205020404" pitchFamily="49" charset="0"/>
              </a:rPr>
              <a:t>)      z </a:t>
            </a:r>
            <a:r>
              <a:rPr lang="en-US" dirty="0" err="1">
                <a:latin typeface="Courier New" panose="02070309020205020404" pitchFamily="49" charset="0"/>
                <a:cs typeface="Courier New" panose="02070309020205020404" pitchFamily="49" charset="0"/>
              </a:rPr>
              <a:t>Pr</a:t>
            </a:r>
            <a:r>
              <a:rPr lang="en-US" dirty="0">
                <a:latin typeface="Courier New" panose="02070309020205020404" pitchFamily="49" charset="0"/>
                <a:cs typeface="Courier New" panose="02070309020205020404" pitchFamily="49" charset="0"/>
              </a:rPr>
              <a:t>(&gt;|z|)</a:t>
            </a:r>
          </a:p>
          <a:p>
            <a:r>
              <a:rPr lang="en-US" dirty="0">
                <a:latin typeface="Courier New" panose="02070309020205020404" pitchFamily="49" charset="0"/>
                <a:cs typeface="Courier New" panose="02070309020205020404" pitchFamily="49" charset="0"/>
              </a:rPr>
              <a:t>manner    0.34961   1.41851  0.15279  2.288  0.02213</a:t>
            </a:r>
          </a:p>
          <a:p>
            <a:r>
              <a:rPr lang="en-US" dirty="0">
                <a:latin typeface="Courier New" panose="02070309020205020404" pitchFamily="49" charset="0"/>
                <a:cs typeface="Courier New" panose="02070309020205020404" pitchFamily="49" charset="0"/>
              </a:rPr>
              <a:t>military -0.20673   0.81324  0.15670 -1.319  0.18706</a:t>
            </a:r>
          </a:p>
          <a:p>
            <a:r>
              <a:rPr lang="en-US" dirty="0">
                <a:latin typeface="Courier New" panose="02070309020205020404" pitchFamily="49" charset="0"/>
                <a:cs typeface="Courier New" panose="02070309020205020404" pitchFamily="49" charset="0"/>
              </a:rPr>
              <a:t>age       0.02230   1.02255  0.00514  4.339 1.43e-05</a:t>
            </a:r>
          </a:p>
          <a:p>
            <a:r>
              <a:rPr lang="en-US" dirty="0" err="1">
                <a:latin typeface="Courier New" panose="02070309020205020404" pitchFamily="49" charset="0"/>
                <a:cs typeface="Courier New" panose="02070309020205020404" pitchFamily="49" charset="0"/>
              </a:rPr>
              <a:t>loginc</a:t>
            </a:r>
            <a:r>
              <a:rPr lang="en-US" dirty="0">
                <a:latin typeface="Courier New" panose="02070309020205020404" pitchFamily="49" charset="0"/>
                <a:cs typeface="Courier New" panose="02070309020205020404" pitchFamily="49" charset="0"/>
              </a:rPr>
              <a:t>   -0.18795   0.82866  0.07040 -2.670  0.00759</a:t>
            </a:r>
          </a:p>
          <a:p>
            <a:r>
              <a:rPr lang="en-US" dirty="0" err="1">
                <a:latin typeface="Courier New" panose="02070309020205020404" pitchFamily="49" charset="0"/>
                <a:cs typeface="Courier New" panose="02070309020205020404" pitchFamily="49" charset="0"/>
              </a:rPr>
              <a:t>i_africa</a:t>
            </a:r>
            <a:r>
              <a:rPr lang="en-US" dirty="0">
                <a:latin typeface="Courier New" panose="02070309020205020404" pitchFamily="49" charset="0"/>
                <a:cs typeface="Courier New" panose="02070309020205020404" pitchFamily="49" charset="0"/>
              </a:rPr>
              <a:t> -0.37780   0.68537  0.21571 -1.751  0.07986</a:t>
            </a:r>
          </a:p>
          <a:p>
            <a:r>
              <a:rPr lang="en-US" dirty="0" err="1">
                <a:latin typeface="Courier New" panose="02070309020205020404" pitchFamily="49" charset="0"/>
                <a:cs typeface="Courier New" panose="02070309020205020404" pitchFamily="49" charset="0"/>
              </a:rPr>
              <a:t>i_asia</a:t>
            </a:r>
            <a:r>
              <a:rPr lang="en-US" dirty="0">
                <a:latin typeface="Courier New" panose="02070309020205020404" pitchFamily="49" charset="0"/>
                <a:cs typeface="Courier New" panose="02070309020205020404" pitchFamily="49" charset="0"/>
              </a:rPr>
              <a:t>   -0.21214   0.80885  0.22368 -0.948  0.34292</a:t>
            </a:r>
          </a:p>
          <a:p>
            <a:r>
              <a:rPr lang="en-US" dirty="0" err="1">
                <a:latin typeface="Courier New" panose="02070309020205020404" pitchFamily="49" charset="0"/>
                <a:cs typeface="Courier New" panose="02070309020205020404" pitchFamily="49" charset="0"/>
              </a:rPr>
              <a:t>i_lat_am</a:t>
            </a:r>
            <a:r>
              <a:rPr lang="en-US" dirty="0">
                <a:latin typeface="Courier New" panose="02070309020205020404" pitchFamily="49" charset="0"/>
                <a:cs typeface="Courier New" panose="02070309020205020404" pitchFamily="49" charset="0"/>
              </a:rPr>
              <a:t>  0.51930   1.68085  0.18143  2.862  0.00421</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71</a:t>
            </a:fld>
            <a:endParaRPr lang="en-US"/>
          </a:p>
        </p:txBody>
      </p:sp>
      <p:sp>
        <p:nvSpPr>
          <p:cNvPr id="6" name="Text Placeholder 5"/>
          <p:cNvSpPr>
            <a:spLocks noGrp="1"/>
          </p:cNvSpPr>
          <p:nvPr>
            <p:ph type="body" sz="quarter" idx="12"/>
          </p:nvPr>
        </p:nvSpPr>
        <p:spPr/>
        <p:txBody>
          <a:bodyPr/>
          <a:lstStyle/>
          <a:p>
            <a:r>
              <a:rPr lang="en-US" dirty="0"/>
              <a:t>Revise your multivariate Cox model</a:t>
            </a:r>
          </a:p>
        </p:txBody>
      </p:sp>
    </p:spTree>
    <p:extLst>
      <p:ext uri="{BB962C8B-B14F-4D97-AF65-F5344CB8AC3E}">
        <p14:creationId xmlns:p14="http://schemas.microsoft.com/office/powerpoint/2010/main" val="198613288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Schoenfeld residuals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72</a:t>
            </a:fld>
            <a:endParaRPr lang="en-US"/>
          </a:p>
        </p:txBody>
      </p:sp>
      <p:pic>
        <p:nvPicPr>
          <p:cNvPr id="7" name="Picture 6">
            <a:extLst>
              <a:ext uri="{FF2B5EF4-FFF2-40B4-BE49-F238E27FC236}">
                <a16:creationId xmlns:a16="http://schemas.microsoft.com/office/drawing/2014/main" id="{7B14F3F4-03B3-44EA-8083-BC59C212FA84}"/>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271997770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Schoenfeld residuals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73</a:t>
            </a:fld>
            <a:endParaRPr lang="en-US"/>
          </a:p>
        </p:txBody>
      </p:sp>
      <p:pic>
        <p:nvPicPr>
          <p:cNvPr id="3" name="Picture 2">
            <a:extLst>
              <a:ext uri="{FF2B5EF4-FFF2-40B4-BE49-F238E27FC236}">
                <a16:creationId xmlns:a16="http://schemas.microsoft.com/office/drawing/2014/main" id="{549FF670-218B-45A6-80EE-99528BC1F42D}"/>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189147262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Schoenfeld residuals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74</a:t>
            </a:fld>
            <a:endParaRPr lang="en-US"/>
          </a:p>
        </p:txBody>
      </p:sp>
      <p:pic>
        <p:nvPicPr>
          <p:cNvPr id="6" name="Picture 5">
            <a:extLst>
              <a:ext uri="{FF2B5EF4-FFF2-40B4-BE49-F238E27FC236}">
                <a16:creationId xmlns:a16="http://schemas.microsoft.com/office/drawing/2014/main" id="{D406178B-2DB6-4C83-A48D-5C6675DD2D48}"/>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43433123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Schoenfeld residuals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75</a:t>
            </a:fld>
            <a:endParaRPr lang="en-US"/>
          </a:p>
        </p:txBody>
      </p:sp>
      <p:pic>
        <p:nvPicPr>
          <p:cNvPr id="3" name="Picture 2">
            <a:extLst>
              <a:ext uri="{FF2B5EF4-FFF2-40B4-BE49-F238E27FC236}">
                <a16:creationId xmlns:a16="http://schemas.microsoft.com/office/drawing/2014/main" id="{E750ED05-9D31-4E87-A292-2C8C532046B7}"/>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240117432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Schoenfeld residuals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76</a:t>
            </a:fld>
            <a:endParaRPr lang="en-US"/>
          </a:p>
        </p:txBody>
      </p:sp>
      <p:pic>
        <p:nvPicPr>
          <p:cNvPr id="3" name="Picture 2">
            <a:extLst>
              <a:ext uri="{FF2B5EF4-FFF2-40B4-BE49-F238E27FC236}">
                <a16:creationId xmlns:a16="http://schemas.microsoft.com/office/drawing/2014/main" id="{D9851A17-72B2-4474-8430-544A5DD7B16A}"/>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330857041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Schoenfeld residuals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77</a:t>
            </a:fld>
            <a:endParaRPr lang="en-US"/>
          </a:p>
        </p:txBody>
      </p:sp>
      <p:pic>
        <p:nvPicPr>
          <p:cNvPr id="3" name="Picture 2">
            <a:extLst>
              <a:ext uri="{FF2B5EF4-FFF2-40B4-BE49-F238E27FC236}">
                <a16:creationId xmlns:a16="http://schemas.microsoft.com/office/drawing/2014/main" id="{D4D7FD2D-E68C-44EE-AFEB-76528C6F2CD6}"/>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396586634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Schoenfeld residuals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78</a:t>
            </a:fld>
            <a:endParaRPr lang="en-US"/>
          </a:p>
        </p:txBody>
      </p:sp>
      <p:pic>
        <p:nvPicPr>
          <p:cNvPr id="3" name="Picture 2">
            <a:extLst>
              <a:ext uri="{FF2B5EF4-FFF2-40B4-BE49-F238E27FC236}">
                <a16:creationId xmlns:a16="http://schemas.microsoft.com/office/drawing/2014/main" id="{5F07DFEB-DCBA-46E6-90C4-E104224B50C9}"/>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126633926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competing risks model</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79</a:t>
            </a:fld>
            <a:endParaRPr lang="en-US"/>
          </a:p>
        </p:txBody>
      </p:sp>
      <p:pic>
        <p:nvPicPr>
          <p:cNvPr id="3" name="Picture 2">
            <a:extLst>
              <a:ext uri="{FF2B5EF4-FFF2-40B4-BE49-F238E27FC236}">
                <a16:creationId xmlns:a16="http://schemas.microsoft.com/office/drawing/2014/main" id="{E32B5531-E311-4305-BC6A-2EC9F7252340}"/>
              </a:ext>
            </a:extLst>
          </p:cNvPr>
          <p:cNvPicPr>
            <a:picLocks noChangeAspect="1"/>
          </p:cNvPicPr>
          <p:nvPr/>
        </p:nvPicPr>
        <p:blipFill>
          <a:blip r:embed="rId2"/>
          <a:stretch>
            <a:fillRect/>
          </a:stretch>
        </p:blipFill>
        <p:spPr>
          <a:xfrm>
            <a:off x="533400" y="1219200"/>
            <a:ext cx="8285714" cy="2961905"/>
          </a:xfrm>
          <a:prstGeom prst="rect">
            <a:avLst/>
          </a:prstGeom>
        </p:spPr>
      </p:pic>
    </p:spTree>
    <p:extLst>
      <p:ext uri="{BB962C8B-B14F-4D97-AF65-F5344CB8AC3E}">
        <p14:creationId xmlns:p14="http://schemas.microsoft.com/office/powerpoint/2010/main" val="4868852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2)</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8</a:t>
            </a:fld>
            <a:endParaRPr lang="en-US"/>
          </a:p>
        </p:txBody>
      </p:sp>
      <p:sp>
        <p:nvSpPr>
          <p:cNvPr id="6" name="Text Placeholder 5"/>
          <p:cNvSpPr>
            <a:spLocks noGrp="1"/>
          </p:cNvSpPr>
          <p:nvPr>
            <p:ph type="body" sz="quarter" idx="12"/>
          </p:nvPr>
        </p:nvSpPr>
        <p:spPr/>
        <p:txBody>
          <a:bodyPr/>
          <a:lstStyle/>
          <a:p>
            <a:r>
              <a:rPr lang="en-US" dirty="0"/>
              <a:t>Here is a graph of the survival probabilities</a:t>
            </a:r>
          </a:p>
        </p:txBody>
      </p:sp>
      <p:pic>
        <p:nvPicPr>
          <p:cNvPr id="3" name="Picture 2"/>
          <p:cNvPicPr>
            <a:picLocks noChangeAspect="1"/>
          </p:cNvPicPr>
          <p:nvPr/>
        </p:nvPicPr>
        <p:blipFill>
          <a:blip r:embed="rId2"/>
          <a:stretch>
            <a:fillRect/>
          </a:stretch>
        </p:blipFill>
        <p:spPr>
          <a:xfrm>
            <a:off x="457200" y="2286000"/>
            <a:ext cx="5029200" cy="3771900"/>
          </a:xfrm>
          <a:prstGeom prst="rect">
            <a:avLst/>
          </a:prstGeom>
        </p:spPr>
      </p:pic>
    </p:spTree>
    <p:extLst>
      <p:ext uri="{BB962C8B-B14F-4D97-AF65-F5344CB8AC3E}">
        <p14:creationId xmlns:p14="http://schemas.microsoft.com/office/powerpoint/2010/main" val="247253030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competing risks model</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80</a:t>
            </a:fld>
            <a:endParaRPr lang="en-US"/>
          </a:p>
        </p:txBody>
      </p:sp>
      <p:pic>
        <p:nvPicPr>
          <p:cNvPr id="6" name="Picture 5">
            <a:extLst>
              <a:ext uri="{FF2B5EF4-FFF2-40B4-BE49-F238E27FC236}">
                <a16:creationId xmlns:a16="http://schemas.microsoft.com/office/drawing/2014/main" id="{449423BB-9EFB-4CA8-81B0-F62DC81BB68B}"/>
              </a:ext>
            </a:extLst>
          </p:cNvPr>
          <p:cNvPicPr>
            <a:picLocks noChangeAspect="1"/>
          </p:cNvPicPr>
          <p:nvPr/>
        </p:nvPicPr>
        <p:blipFill>
          <a:blip r:embed="rId2"/>
          <a:stretch>
            <a:fillRect/>
          </a:stretch>
        </p:blipFill>
        <p:spPr>
          <a:xfrm>
            <a:off x="532016" y="1143000"/>
            <a:ext cx="8161905" cy="2819048"/>
          </a:xfrm>
          <a:prstGeom prst="rect">
            <a:avLst/>
          </a:prstGeom>
        </p:spPr>
      </p:pic>
    </p:spTree>
    <p:extLst>
      <p:ext uri="{BB962C8B-B14F-4D97-AF65-F5344CB8AC3E}">
        <p14:creationId xmlns:p14="http://schemas.microsoft.com/office/powerpoint/2010/main" val="157258900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competing risks model</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81</a:t>
            </a:fld>
            <a:endParaRPr lang="en-US"/>
          </a:p>
        </p:txBody>
      </p:sp>
      <p:pic>
        <p:nvPicPr>
          <p:cNvPr id="7" name="Picture 6">
            <a:extLst>
              <a:ext uri="{FF2B5EF4-FFF2-40B4-BE49-F238E27FC236}">
                <a16:creationId xmlns:a16="http://schemas.microsoft.com/office/drawing/2014/main" id="{1F18366F-0F43-4B55-B758-4448E29CA130}"/>
              </a:ext>
            </a:extLst>
          </p:cNvPr>
          <p:cNvPicPr>
            <a:picLocks noChangeAspect="1"/>
          </p:cNvPicPr>
          <p:nvPr/>
        </p:nvPicPr>
        <p:blipFill>
          <a:blip r:embed="rId2"/>
          <a:stretch>
            <a:fillRect/>
          </a:stretch>
        </p:blipFill>
        <p:spPr>
          <a:xfrm>
            <a:off x="500571" y="1197277"/>
            <a:ext cx="8142857" cy="2419048"/>
          </a:xfrm>
          <a:prstGeom prst="rect">
            <a:avLst/>
          </a:prstGeom>
        </p:spPr>
      </p:pic>
    </p:spTree>
    <p:extLst>
      <p:ext uri="{BB962C8B-B14F-4D97-AF65-F5344CB8AC3E}">
        <p14:creationId xmlns:p14="http://schemas.microsoft.com/office/powerpoint/2010/main" val="368071803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Competing risks, constitutional exit</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82</a:t>
            </a:fld>
            <a:endParaRPr lang="en-US"/>
          </a:p>
        </p:txBody>
      </p:sp>
      <p:pic>
        <p:nvPicPr>
          <p:cNvPr id="6" name="Picture 5">
            <a:extLst>
              <a:ext uri="{FF2B5EF4-FFF2-40B4-BE49-F238E27FC236}">
                <a16:creationId xmlns:a16="http://schemas.microsoft.com/office/drawing/2014/main" id="{F4AA2DD1-93D1-4A30-9486-509320EAEE9D}"/>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258403263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Competing risks, natural death</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83</a:t>
            </a:fld>
            <a:endParaRPr lang="en-US"/>
          </a:p>
        </p:txBody>
      </p:sp>
      <p:pic>
        <p:nvPicPr>
          <p:cNvPr id="3" name="Picture 2">
            <a:extLst>
              <a:ext uri="{FF2B5EF4-FFF2-40B4-BE49-F238E27FC236}">
                <a16:creationId xmlns:a16="http://schemas.microsoft.com/office/drawing/2014/main" id="{B7218409-D0AA-4CF0-917D-277D8C7376C0}"/>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320058441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Competing risks, </a:t>
            </a:r>
            <a:r>
              <a:rPr lang="en-US" dirty="0" err="1"/>
              <a:t>nonconstitutional</a:t>
            </a:r>
            <a:r>
              <a:rPr lang="en-US" dirty="0"/>
              <a:t> exit</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84</a:t>
            </a:fld>
            <a:endParaRPr lang="en-US"/>
          </a:p>
        </p:txBody>
      </p:sp>
      <p:pic>
        <p:nvPicPr>
          <p:cNvPr id="6" name="Picture 5">
            <a:extLst>
              <a:ext uri="{FF2B5EF4-FFF2-40B4-BE49-F238E27FC236}">
                <a16:creationId xmlns:a16="http://schemas.microsoft.com/office/drawing/2014/main" id="{555A9BFA-3138-4802-BD64-2549C38A4109}"/>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366392651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Competing risks, probability of no exit</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85</a:t>
            </a:fld>
            <a:endParaRPr lang="en-US"/>
          </a:p>
        </p:txBody>
      </p:sp>
      <p:pic>
        <p:nvPicPr>
          <p:cNvPr id="3" name="Picture 2">
            <a:extLst>
              <a:ext uri="{FF2B5EF4-FFF2-40B4-BE49-F238E27FC236}">
                <a16:creationId xmlns:a16="http://schemas.microsoft.com/office/drawing/2014/main" id="{BA5D0A12-594F-4B75-9CD9-D7B3F2016AFA}"/>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69791428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of no exit matches overall survival</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86</a:t>
            </a:fld>
            <a:endParaRPr lang="en-US"/>
          </a:p>
        </p:txBody>
      </p:sp>
      <p:pic>
        <p:nvPicPr>
          <p:cNvPr id="6" name="Picture 5">
            <a:extLst>
              <a:ext uri="{FF2B5EF4-FFF2-40B4-BE49-F238E27FC236}">
                <a16:creationId xmlns:a16="http://schemas.microsoft.com/office/drawing/2014/main" id="{4586BBFE-DDEC-4F8B-81BD-77DBC98DA4CD}"/>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23164543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competing risks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87</a:t>
            </a:fld>
            <a:endParaRPr lang="en-US"/>
          </a:p>
        </p:txBody>
      </p:sp>
      <p:pic>
        <p:nvPicPr>
          <p:cNvPr id="6" name="Picture 5">
            <a:extLst>
              <a:ext uri="{FF2B5EF4-FFF2-40B4-BE49-F238E27FC236}">
                <a16:creationId xmlns:a16="http://schemas.microsoft.com/office/drawing/2014/main" id="{ECCE54DF-4C6E-4A07-8F18-0E28E0E1DA3B}"/>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122946860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competing risks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88</a:t>
            </a:fld>
            <a:endParaRPr lang="en-US"/>
          </a:p>
        </p:txBody>
      </p:sp>
      <p:pic>
        <p:nvPicPr>
          <p:cNvPr id="6" name="Picture 5">
            <a:extLst>
              <a:ext uri="{FF2B5EF4-FFF2-40B4-BE49-F238E27FC236}">
                <a16:creationId xmlns:a16="http://schemas.microsoft.com/office/drawing/2014/main" id="{C6C00904-3DCC-44D5-A584-CFAC210CB3FB}"/>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14775869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Subgroup </a:t>
            </a:r>
            <a:r>
              <a:rPr lang="en-US" dirty="0" err="1"/>
              <a:t>nonconstitutional</a:t>
            </a:r>
            <a:r>
              <a:rPr lang="en-US" dirty="0"/>
              <a:t> ascent</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89</a:t>
            </a:fld>
            <a:endParaRPr lang="en-US"/>
          </a:p>
        </p:txBody>
      </p:sp>
      <p:pic>
        <p:nvPicPr>
          <p:cNvPr id="3" name="Picture 2">
            <a:extLst>
              <a:ext uri="{FF2B5EF4-FFF2-40B4-BE49-F238E27FC236}">
                <a16:creationId xmlns:a16="http://schemas.microsoft.com/office/drawing/2014/main" id="{202D81FF-1DAF-4475-8D72-CE7056EECC6E}"/>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28516123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2)</a:t>
            </a:r>
          </a:p>
        </p:txBody>
      </p:sp>
      <p:sp>
        <p:nvSpPr>
          <p:cNvPr id="3" name="Text Placeholder 2"/>
          <p:cNvSpPr>
            <a:spLocks noGrp="1"/>
          </p:cNvSpPr>
          <p:nvPr>
            <p:ph type="body" idx="1"/>
          </p:nvPr>
        </p:nvSpPr>
        <p:spPr/>
        <p:txBody>
          <a:bodyPr numCol="1"/>
          <a:lstStyle/>
          <a:p>
            <a:r>
              <a:rPr lang="en-US" dirty="0"/>
              <a:t>We clearly have enough data to make several important statements about survival probability. For example, the median survival time is 61 days because roughly half of the flies had died before this day.</a:t>
            </a:r>
          </a:p>
          <a:p>
            <a:endParaRPr lang="en-US" dirty="0"/>
          </a:p>
          <a:p>
            <a:r>
              <a:rPr lang="en-US" dirty="0"/>
              <a:t>By the way, you might be tempted to ignore the ten flies who escaped. But that would seriously bias your results. The median survival time, for example, of the 15 flies who did not escape, for example, is only 54 days which is much smaller than the actual median.</a:t>
            </a:r>
          </a:p>
        </p:txBody>
      </p:sp>
      <p:sp>
        <p:nvSpPr>
          <p:cNvPr id="4" name="Footer Placeholder 3"/>
          <p:cNvSpPr>
            <a:spLocks noGrp="1"/>
          </p:cNvSpPr>
          <p:nvPr>
            <p:ph type="ftr" sz="quarter" idx="10"/>
          </p:nvPr>
        </p:nvSpPr>
        <p:spPr/>
        <p:txBody>
          <a:bodyPr/>
          <a:lstStyle/>
          <a:p>
            <a:pPr>
              <a:defRPr/>
            </a:pPr>
            <a:r>
              <a:rPr lang="en-US" altLang="en-US" dirty="0"/>
              <a:t>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9</a:t>
            </a:fld>
            <a:endParaRPr lang="en-US"/>
          </a:p>
        </p:txBody>
      </p:sp>
      <p:sp>
        <p:nvSpPr>
          <p:cNvPr id="6" name="Text Placeholder 5"/>
          <p:cNvSpPr>
            <a:spLocks noGrp="1"/>
          </p:cNvSpPr>
          <p:nvPr>
            <p:ph type="body" sz="quarter" idx="12"/>
          </p:nvPr>
        </p:nvSpPr>
        <p:spPr/>
        <p:txBody>
          <a:bodyPr/>
          <a:lstStyle/>
          <a:p>
            <a:r>
              <a:rPr lang="en-US" dirty="0"/>
              <a:t>What you can still estimate</a:t>
            </a:r>
          </a:p>
        </p:txBody>
      </p:sp>
    </p:spTree>
    <p:extLst>
      <p:ext uri="{BB962C8B-B14F-4D97-AF65-F5344CB8AC3E}">
        <p14:creationId xmlns:p14="http://schemas.microsoft.com/office/powerpoint/2010/main" val="18699747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Text Placeholder 2"/>
          <p:cNvSpPr>
            <a:spLocks noGrp="1"/>
          </p:cNvSpPr>
          <p:nvPr>
            <p:ph type="body" idx="1"/>
          </p:nvPr>
        </p:nvSpPr>
        <p:spPr/>
        <p:txBody>
          <a:bodyPr/>
          <a:lstStyle/>
          <a:p>
            <a:pPr marL="457200" indent="-457200">
              <a:buFont typeface="+mj-lt"/>
              <a:buAutoNum type="arabicPeriod"/>
            </a:pPr>
            <a:r>
              <a:rPr lang="en-US" dirty="0">
                <a:latin typeface="+mj-lt"/>
              </a:rPr>
              <a:t>Steps in a typical survival model</a:t>
            </a:r>
          </a:p>
          <a:p>
            <a:pPr marL="914400" lvl="1" indent="-457200">
              <a:buFont typeface="+mj-lt"/>
              <a:buAutoNum type="alphaLcPeriod"/>
            </a:pPr>
            <a:r>
              <a:rPr lang="en-US" dirty="0">
                <a:latin typeface="+mj-lt"/>
              </a:rPr>
              <a:t>Descriptive statistics</a:t>
            </a:r>
          </a:p>
          <a:p>
            <a:pPr marL="914400" lvl="1" indent="-457200">
              <a:buFont typeface="+mj-lt"/>
              <a:buAutoNum type="alphaLcPeriod"/>
            </a:pPr>
            <a:r>
              <a:rPr lang="en-US" dirty="0">
                <a:latin typeface="+mj-lt"/>
              </a:rPr>
              <a:t>Counts</a:t>
            </a:r>
          </a:p>
          <a:p>
            <a:pPr marL="914400" lvl="1" indent="-457200">
              <a:buFont typeface="+mj-lt"/>
              <a:buAutoNum type="alphaLcPeriod"/>
            </a:pPr>
            <a:r>
              <a:rPr lang="en-US" dirty="0">
                <a:latin typeface="+mj-lt"/>
              </a:rPr>
              <a:t>Simple Kaplan-Meier curves</a:t>
            </a:r>
          </a:p>
          <a:p>
            <a:pPr marL="914400" lvl="1" indent="-457200">
              <a:buFont typeface="+mj-lt"/>
              <a:buAutoNum type="alphaLcPeriod"/>
            </a:pPr>
            <a:r>
              <a:rPr lang="en-US" dirty="0">
                <a:latin typeface="+mj-lt"/>
              </a:rPr>
              <a:t>Univariate Cox models</a:t>
            </a:r>
          </a:p>
          <a:p>
            <a:pPr marL="914400" lvl="1" indent="-457200">
              <a:buFont typeface="+mj-lt"/>
              <a:buAutoNum type="alphaLcPeriod"/>
            </a:pPr>
            <a:r>
              <a:rPr lang="en-US" dirty="0">
                <a:latin typeface="+mj-lt"/>
              </a:rPr>
              <a:t>Multivariate Cox models</a:t>
            </a:r>
          </a:p>
          <a:p>
            <a:pPr marL="914400" lvl="1" indent="-457200">
              <a:buFont typeface="+mj-lt"/>
              <a:buAutoNum type="alphaLcPeriod"/>
            </a:pPr>
            <a:r>
              <a:rPr lang="en-US" dirty="0">
                <a:latin typeface="+mj-lt"/>
              </a:rPr>
              <a:t>Martingale residuals</a:t>
            </a:r>
          </a:p>
          <a:p>
            <a:pPr marL="914400" lvl="1" indent="-457200">
              <a:buFont typeface="+mj-lt"/>
              <a:buAutoNum type="alphaLcPeriod"/>
            </a:pPr>
            <a:r>
              <a:rPr lang="en-US" dirty="0">
                <a:latin typeface="+mj-lt"/>
              </a:rPr>
              <a:t>Schoenfeld residuals</a:t>
            </a:r>
          </a:p>
          <a:p>
            <a:pPr marL="457200" indent="-457200">
              <a:buFont typeface="+mj-lt"/>
              <a:buAutoNum type="arabicPeriod"/>
            </a:pPr>
            <a:r>
              <a:rPr lang="en-US" dirty="0">
                <a:latin typeface="+mj-lt"/>
              </a:rPr>
              <a:t>Competing </a:t>
            </a:r>
            <a:r>
              <a:rPr lang="en-US">
                <a:latin typeface="+mj-lt"/>
              </a:rPr>
              <a:t>risk analysis</a:t>
            </a:r>
            <a:endParaRPr lang="en-US" dirty="0">
              <a:latin typeface="+mj-lt"/>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90</a:t>
            </a:fld>
            <a:endParaRPr lang="en-US"/>
          </a:p>
        </p:txBody>
      </p:sp>
      <p:sp>
        <p:nvSpPr>
          <p:cNvPr id="6" name="Text Placeholder 5"/>
          <p:cNvSpPr>
            <a:spLocks noGrp="1"/>
          </p:cNvSpPr>
          <p:nvPr>
            <p:ph type="body" sz="quarter" idx="12"/>
          </p:nvPr>
        </p:nvSpPr>
        <p:spPr/>
        <p:txBody>
          <a:bodyPr/>
          <a:lstStyle/>
          <a:p>
            <a:r>
              <a:rPr lang="en-US" dirty="0"/>
              <a:t>What have you learned today?</a:t>
            </a:r>
          </a:p>
        </p:txBody>
      </p:sp>
    </p:spTree>
    <p:extLst>
      <p:ext uri="{BB962C8B-B14F-4D97-AF65-F5344CB8AC3E}">
        <p14:creationId xmlns:p14="http://schemas.microsoft.com/office/powerpoint/2010/main" val="1691035053"/>
      </p:ext>
    </p:extLst>
  </p:cSld>
  <p:clrMapOvr>
    <a:masterClrMapping/>
  </p:clrMapOvr>
  <p:timing>
    <p:tnLst>
      <p:par>
        <p:cTn id="1" dur="indefinite" restart="never" nodeType="tmRoot"/>
      </p:par>
    </p:tnLst>
  </p:timing>
</p:sld>
</file>

<file path=ppt/theme/theme1.xml><?xml version="1.0" encoding="utf-8"?>
<a:theme xmlns:a="http://schemas.openxmlformats.org/drawingml/2006/main" name="4_Default Design">
  <a:themeElements>
    <a:clrScheme name="Default Design 14">
      <a:dk1>
        <a:srgbClr val="0066FF"/>
      </a:dk1>
      <a:lt1>
        <a:srgbClr val="FFFFFF"/>
      </a:lt1>
      <a:dk2>
        <a:srgbClr val="000000"/>
      </a:dk2>
      <a:lt2>
        <a:srgbClr val="808080"/>
      </a:lt2>
      <a:accent1>
        <a:srgbClr val="BBE0E3"/>
      </a:accent1>
      <a:accent2>
        <a:srgbClr val="333399"/>
      </a:accent2>
      <a:accent3>
        <a:srgbClr val="FFFFFF"/>
      </a:accent3>
      <a:accent4>
        <a:srgbClr val="0056DA"/>
      </a:accent4>
      <a:accent5>
        <a:srgbClr val="DAEDEF"/>
      </a:accent5>
      <a:accent6>
        <a:srgbClr val="2D2D8A"/>
      </a:accent6>
      <a:hlink>
        <a:srgbClr val="009999"/>
      </a:hlink>
      <a:folHlink>
        <a:srgbClr val="99CC00"/>
      </a:folHlink>
    </a:clrScheme>
    <a:fontScheme name="4_Default 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33CC"/>
        </a:dk1>
        <a:lt1>
          <a:srgbClr val="FFFFFF"/>
        </a:lt1>
        <a:dk2>
          <a:srgbClr val="000000"/>
        </a:dk2>
        <a:lt2>
          <a:srgbClr val="808080"/>
        </a:lt2>
        <a:accent1>
          <a:srgbClr val="BBE0E3"/>
        </a:accent1>
        <a:accent2>
          <a:srgbClr val="333399"/>
        </a:accent2>
        <a:accent3>
          <a:srgbClr val="FFFFFF"/>
        </a:accent3>
        <a:accent4>
          <a:srgbClr val="002AAE"/>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66FF"/>
        </a:dk1>
        <a:lt1>
          <a:srgbClr val="FFFFFF"/>
        </a:lt1>
        <a:dk2>
          <a:srgbClr val="000000"/>
        </a:dk2>
        <a:lt2>
          <a:srgbClr val="808080"/>
        </a:lt2>
        <a:accent1>
          <a:srgbClr val="BBE0E3"/>
        </a:accent1>
        <a:accent2>
          <a:srgbClr val="333399"/>
        </a:accent2>
        <a:accent3>
          <a:srgbClr val="FFFFFF"/>
        </a:accent3>
        <a:accent4>
          <a:srgbClr val="0056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Default Design 13">
        <a:dk1>
          <a:srgbClr val="0033CC"/>
        </a:dk1>
        <a:lt1>
          <a:srgbClr val="FFFFFF"/>
        </a:lt1>
        <a:dk2>
          <a:srgbClr val="000000"/>
        </a:dk2>
        <a:lt2>
          <a:srgbClr val="808080"/>
        </a:lt2>
        <a:accent1>
          <a:srgbClr val="BBE0E3"/>
        </a:accent1>
        <a:accent2>
          <a:srgbClr val="333399"/>
        </a:accent2>
        <a:accent3>
          <a:srgbClr val="FFFFFF"/>
        </a:accent3>
        <a:accent4>
          <a:srgbClr val="002AAE"/>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14">
        <a:dk1>
          <a:srgbClr val="0066FF"/>
        </a:dk1>
        <a:lt1>
          <a:srgbClr val="FFFFFF"/>
        </a:lt1>
        <a:dk2>
          <a:srgbClr val="000000"/>
        </a:dk2>
        <a:lt2>
          <a:srgbClr val="808080"/>
        </a:lt2>
        <a:accent1>
          <a:srgbClr val="BBE0E3"/>
        </a:accent1>
        <a:accent2>
          <a:srgbClr val="333399"/>
        </a:accent2>
        <a:accent3>
          <a:srgbClr val="FFFFFF"/>
        </a:accent3>
        <a:accent4>
          <a:srgbClr val="0056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15">
        <a:dk1>
          <a:srgbClr val="2361A1"/>
        </a:dk1>
        <a:lt1>
          <a:srgbClr val="FFFFFF"/>
        </a:lt1>
        <a:dk2>
          <a:srgbClr val="000000"/>
        </a:dk2>
        <a:lt2>
          <a:srgbClr val="808080"/>
        </a:lt2>
        <a:accent1>
          <a:srgbClr val="BBE0E3"/>
        </a:accent1>
        <a:accent2>
          <a:srgbClr val="333399"/>
        </a:accent2>
        <a:accent3>
          <a:srgbClr val="FFFFFF"/>
        </a:accent3>
        <a:accent4>
          <a:srgbClr val="1C5289"/>
        </a:accent4>
        <a:accent5>
          <a:srgbClr val="DAEDEF"/>
        </a:accent5>
        <a:accent6>
          <a:srgbClr val="2D2D8A"/>
        </a:accent6>
        <a:hlink>
          <a:srgbClr val="009999"/>
        </a:hlink>
        <a:folHlink>
          <a:srgbClr val="A2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1_Default Design 15">
    <a:dk1>
      <a:srgbClr val="2361A1"/>
    </a:dk1>
    <a:lt1>
      <a:srgbClr val="FFFFFF"/>
    </a:lt1>
    <a:dk2>
      <a:srgbClr val="000000"/>
    </a:dk2>
    <a:lt2>
      <a:srgbClr val="808080"/>
    </a:lt2>
    <a:accent1>
      <a:srgbClr val="BBE0E3"/>
    </a:accent1>
    <a:accent2>
      <a:srgbClr val="333399"/>
    </a:accent2>
    <a:accent3>
      <a:srgbClr val="FFFFFF"/>
    </a:accent3>
    <a:accent4>
      <a:srgbClr val="1C5289"/>
    </a:accent4>
    <a:accent5>
      <a:srgbClr val="DAEDEF"/>
    </a:accent5>
    <a:accent6>
      <a:srgbClr val="2D2D8A"/>
    </a:accent6>
    <a:hlink>
      <a:srgbClr val="009999"/>
    </a:hlink>
    <a:folHlink>
      <a:srgbClr val="A2B525"/>
    </a:folHlink>
  </a:clrScheme>
</a:themeOverride>
</file>

<file path=docProps/app.xml><?xml version="1.0" encoding="utf-8"?>
<Properties xmlns="http://schemas.openxmlformats.org/officeDocument/2006/extended-properties" xmlns:vt="http://schemas.openxmlformats.org/officeDocument/2006/docPropsVTypes">
  <Template/>
  <TotalTime>42862</TotalTime>
  <Words>2472</Words>
  <Application>Microsoft Office PowerPoint</Application>
  <PresentationFormat>On-screen Show (4:3)</PresentationFormat>
  <Paragraphs>484</Paragraphs>
  <Slides>90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90</vt:i4>
      </vt:variant>
    </vt:vector>
  </HeadingPairs>
  <TitlesOfParts>
    <vt:vector size="94" baseType="lpstr">
      <vt:lpstr>Arial</vt:lpstr>
      <vt:lpstr>Calibri</vt:lpstr>
      <vt:lpstr>Courier New</vt:lpstr>
      <vt:lpstr>4_Default Design</vt:lpstr>
      <vt:lpstr>  Craft of Statistical Analysis</vt:lpstr>
      <vt:lpstr>Abstract</vt:lpstr>
      <vt:lpstr>Fruit fly data (round 1)</vt:lpstr>
      <vt:lpstr>Fruit fly data (round 1)</vt:lpstr>
      <vt:lpstr>Fruit fly data (round 1)</vt:lpstr>
      <vt:lpstr>Fruit fly data (round 2)</vt:lpstr>
      <vt:lpstr>Fruit fly data (round 2)</vt:lpstr>
      <vt:lpstr>Fruit fly data (round 2)</vt:lpstr>
      <vt:lpstr>Fruit fly data (round 2)</vt:lpstr>
      <vt:lpstr>Fruit fly data (round 3)</vt:lpstr>
      <vt:lpstr>Fruit fly data (round 3)</vt:lpstr>
      <vt:lpstr>Fruit fly data (round 3)</vt:lpstr>
      <vt:lpstr>An Introduction to Kaplan-Meier Curves</vt:lpstr>
      <vt:lpstr>Fruit fly data (round 3)</vt:lpstr>
      <vt:lpstr>Fruit fly data (round 3)</vt:lpstr>
      <vt:lpstr>Fruit fly data (round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leader data set</vt:lpstr>
      <vt:lpstr>The leader data set</vt:lpstr>
      <vt:lpstr>The leader data set</vt:lpstr>
      <vt:lpstr>The leader data set</vt:lpstr>
      <vt:lpstr>The leader data set</vt:lpstr>
      <vt:lpstr>The leader data set</vt:lpstr>
      <vt:lpstr>The leader data set</vt:lpstr>
      <vt:lpstr>The leader data set</vt:lpstr>
      <vt:lpstr>The leader data set</vt:lpstr>
      <vt:lpstr>The leader data set</vt:lpstr>
      <vt:lpstr>The leader data set</vt:lpstr>
      <vt:lpstr>The leader data set, Kaplan-Meier curves</vt:lpstr>
      <vt:lpstr>The leader data set, Kaplan-Meier curves</vt:lpstr>
      <vt:lpstr>The leader data set, Kaplan-Meier curves</vt:lpstr>
      <vt:lpstr>The leader data set, Kaplan-Meier curves</vt:lpstr>
      <vt:lpstr>The leader data set, Kaplan-Meier curves</vt:lpstr>
      <vt:lpstr>The leader data set, Kaplan-Meier curves</vt:lpstr>
      <vt:lpstr>The leader data set, Kaplan-Meier curves</vt:lpstr>
      <vt:lpstr>The leader data set, Kaplan-Meier curves</vt:lpstr>
      <vt:lpstr>The leader data set, Kaplan-Meier curves</vt:lpstr>
      <vt:lpstr>The leader data set, Kaplan-Meier curves</vt:lpstr>
      <vt:lpstr>The leader data set, Kaplan-Meier curves</vt:lpstr>
      <vt:lpstr>The leader data set</vt:lpstr>
      <vt:lpstr>The leader data set</vt:lpstr>
      <vt:lpstr>The leader data set, Martingale residuals</vt:lpstr>
      <vt:lpstr>The leader data set, Martingale residuals</vt:lpstr>
      <vt:lpstr>The leader data set, Martingale residuals</vt:lpstr>
      <vt:lpstr>The leader data set, Martingale residuals</vt:lpstr>
      <vt:lpstr>The leader data set, Martingale residuals</vt:lpstr>
      <vt:lpstr>The leader data set, Martingale residuals</vt:lpstr>
      <vt:lpstr>The leader data set, Martingale residuals</vt:lpstr>
      <vt:lpstr>The leader data set, Martingale residuals</vt:lpstr>
      <vt:lpstr>The leader data set, Martingale residuals</vt:lpstr>
      <vt:lpstr>The leader data set, Martingale residuals</vt:lpstr>
      <vt:lpstr>The leader data set, Martingale residuals</vt:lpstr>
      <vt:lpstr>The leader data set, Martingale residuals</vt:lpstr>
      <vt:lpstr>The leader data set</vt:lpstr>
      <vt:lpstr>The leader data set, Schoenfeld residuals</vt:lpstr>
      <vt:lpstr>The leader data set, Schoenfeld residuals</vt:lpstr>
      <vt:lpstr>The leader data set, Schoenfeld residuals</vt:lpstr>
      <vt:lpstr>The leader data set, Schoenfeld residuals</vt:lpstr>
      <vt:lpstr>The leader data set, Schoenfeld residuals</vt:lpstr>
      <vt:lpstr>The leader data set, Schoenfeld residuals</vt:lpstr>
      <vt:lpstr>The leader data set, Schoenfeld residuals</vt:lpstr>
      <vt:lpstr>The competing risks model</vt:lpstr>
      <vt:lpstr>The competing risks model</vt:lpstr>
      <vt:lpstr>The competing risks model</vt:lpstr>
      <vt:lpstr>Competing risks, constitutional exit</vt:lpstr>
      <vt:lpstr>Competing risks, natural death</vt:lpstr>
      <vt:lpstr>Competing risks, nonconstitutional exit</vt:lpstr>
      <vt:lpstr>Competing risks, probability of no exit</vt:lpstr>
      <vt:lpstr>Probability of no exit matches overall survival</vt:lpstr>
      <vt:lpstr>The leader data set, competing risks</vt:lpstr>
      <vt:lpstr>The leader data set, competing risks</vt:lpstr>
      <vt:lpstr>Subgroup nonconstitutional ascent</vt:lpstr>
      <vt:lpstr>Conclusion</vt:lpstr>
    </vt:vector>
  </TitlesOfParts>
  <Company>The Analysis Factor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Repeated Measures Data</dc:title>
  <dc:creator>Karen Grace-Martin</dc:creator>
  <cp:lastModifiedBy>Simon, Stephen D.</cp:lastModifiedBy>
  <cp:revision>471</cp:revision>
  <cp:lastPrinted>2018-07-10T21:16:17Z</cp:lastPrinted>
  <dcterms:created xsi:type="dcterms:W3CDTF">2011-03-02T17:54:20Z</dcterms:created>
  <dcterms:modified xsi:type="dcterms:W3CDTF">2018-07-13T17:45:39Z</dcterms:modified>
</cp:coreProperties>
</file>