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4"/>
  </p:notesMasterIdLst>
  <p:handoutMasterIdLst>
    <p:handoutMasterId r:id="rId65"/>
  </p:handoutMasterIdLst>
  <p:sldIdLst>
    <p:sldId id="256" r:id="rId2"/>
    <p:sldId id="258" r:id="rId3"/>
    <p:sldId id="259" r:id="rId4"/>
    <p:sldId id="260" r:id="rId5"/>
    <p:sldId id="261" r:id="rId6"/>
    <p:sldId id="266" r:id="rId7"/>
    <p:sldId id="283" r:id="rId8"/>
    <p:sldId id="264" r:id="rId9"/>
    <p:sldId id="265" r:id="rId10"/>
    <p:sldId id="267" r:id="rId11"/>
    <p:sldId id="268" r:id="rId12"/>
    <p:sldId id="269" r:id="rId13"/>
    <p:sldId id="270" r:id="rId14"/>
    <p:sldId id="271" r:id="rId15"/>
    <p:sldId id="272" r:id="rId16"/>
    <p:sldId id="274" r:id="rId17"/>
    <p:sldId id="275" r:id="rId18"/>
    <p:sldId id="276" r:id="rId19"/>
    <p:sldId id="277" r:id="rId20"/>
    <p:sldId id="290" r:id="rId21"/>
    <p:sldId id="289" r:id="rId22"/>
    <p:sldId id="281" r:id="rId23"/>
    <p:sldId id="285" r:id="rId24"/>
    <p:sldId id="295" r:id="rId25"/>
    <p:sldId id="294" r:id="rId26"/>
    <p:sldId id="297" r:id="rId27"/>
    <p:sldId id="293" r:id="rId28"/>
    <p:sldId id="298" r:id="rId29"/>
    <p:sldId id="296" r:id="rId30"/>
    <p:sldId id="310" r:id="rId31"/>
    <p:sldId id="292" r:id="rId32"/>
    <p:sldId id="317" r:id="rId33"/>
    <p:sldId id="291" r:id="rId34"/>
    <p:sldId id="286" r:id="rId35"/>
    <p:sldId id="287" r:id="rId36"/>
    <p:sldId id="288" r:id="rId37"/>
    <p:sldId id="301" r:id="rId38"/>
    <p:sldId id="320" r:id="rId39"/>
    <p:sldId id="302" r:id="rId40"/>
    <p:sldId id="324" r:id="rId41"/>
    <p:sldId id="325" r:id="rId42"/>
    <p:sldId id="305" r:id="rId43"/>
    <p:sldId id="303" r:id="rId44"/>
    <p:sldId id="263" r:id="rId45"/>
    <p:sldId id="284" r:id="rId46"/>
    <p:sldId id="308" r:id="rId47"/>
    <p:sldId id="309" r:id="rId48"/>
    <p:sldId id="313" r:id="rId49"/>
    <p:sldId id="311" r:id="rId50"/>
    <p:sldId id="314" r:id="rId51"/>
    <p:sldId id="315" r:id="rId52"/>
    <p:sldId id="312" r:id="rId53"/>
    <p:sldId id="318" r:id="rId54"/>
    <p:sldId id="316" r:id="rId55"/>
    <p:sldId id="319" r:id="rId56"/>
    <p:sldId id="300" r:id="rId57"/>
    <p:sldId id="306" r:id="rId58"/>
    <p:sldId id="321" r:id="rId59"/>
    <p:sldId id="322" r:id="rId60"/>
    <p:sldId id="307" r:id="rId61"/>
    <p:sldId id="304" r:id="rId62"/>
    <p:sldId id="323" r:id="rId63"/>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8721" autoAdjust="0"/>
    <p:restoredTop sz="80995" autoAdjust="0"/>
  </p:normalViewPr>
  <p:slideViewPr>
    <p:cSldViewPr>
      <p:cViewPr varScale="1">
        <p:scale>
          <a:sx n="93" d="100"/>
          <a:sy n="93" d="100"/>
        </p:scale>
        <p:origin x="172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266"/>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4/23/2018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2016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4/23/2018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a:t>©2016 [Instructor Name]    http://TheAnalysisFactor.com</a:t>
            </a:r>
            <a:endParaRPr lang="en-US" altLang="en-US" dirty="0"/>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dirty="0"/>
              <a:t>An Introduction to Kaplan-Meier Curves</a:t>
            </a:r>
            <a:br>
              <a:rPr lang="en-US" altLang="en-US" dirty="0">
                <a:latin typeface="Calibri" pitchFamily="34" charset="0"/>
                <a:cs typeface="Arial" charset="0"/>
              </a:rPr>
            </a:b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cs typeface="Arial" charset="0"/>
              </a:rPr>
              <a:t>Steve Simon</a:t>
            </a:r>
            <a:r>
              <a:rPr lang="en-US" altLang="en-US" sz="2400" dirty="0">
                <a:solidFill>
                  <a:srgbClr val="A2B525"/>
                </a:solidFill>
                <a:latin typeface="Calibri" pitchFamily="34" charset="0"/>
                <a:cs typeface="Arial" charset="0"/>
              </a:rPr>
              <a:t>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What you can still estimate</a:t>
            </a:r>
          </a:p>
        </p:txBody>
      </p:sp>
    </p:spTree>
    <p:extLst>
      <p:ext uri="{BB962C8B-B14F-4D97-AF65-F5344CB8AC3E}">
        <p14:creationId xmlns:p14="http://schemas.microsoft.com/office/powerpoint/2010/main" val="163559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Another change to the data</a:t>
            </a:r>
          </a:p>
        </p:txBody>
      </p:sp>
    </p:spTree>
    <p:extLst>
      <p:ext uri="{BB962C8B-B14F-4D97-AF65-F5344CB8AC3E}">
        <p14:creationId xmlns:p14="http://schemas.microsoft.com/office/powerpoint/2010/main" val="350080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Here are the estimated survival probabilities</a:t>
            </a:r>
          </a:p>
        </p:txBody>
      </p:sp>
    </p:spTree>
    <p:extLst>
      <p:ext uri="{BB962C8B-B14F-4D97-AF65-F5344CB8AC3E}">
        <p14:creationId xmlns:p14="http://schemas.microsoft.com/office/powerpoint/2010/main" val="57506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074" name="Picture 2" descr="http://www.pmean.com/08/images/Simpl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427" y="2425921"/>
            <a:ext cx="4947745" cy="352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5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numCol="1"/>
          <a:lstStyle/>
          <a:p>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Fruit fly data (round 3)</a:t>
            </a:r>
          </a:p>
        </p:txBody>
      </p:sp>
    </p:spTree>
    <p:extLst>
      <p:ext uri="{BB962C8B-B14F-4D97-AF65-F5344CB8AC3E}">
        <p14:creationId xmlns:p14="http://schemas.microsoft.com/office/powerpoint/2010/main" val="177023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Informative censoring</a:t>
            </a:r>
          </a:p>
        </p:txBody>
      </p:sp>
    </p:spTree>
    <p:extLst>
      <p:ext uri="{BB962C8B-B14F-4D97-AF65-F5344CB8AC3E}">
        <p14:creationId xmlns:p14="http://schemas.microsoft.com/office/powerpoint/2010/main" val="200865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Interpretation: 50th percentile = 61</a:t>
            </a:r>
          </a:p>
        </p:txBody>
      </p:sp>
      <p:pic>
        <p:nvPicPr>
          <p:cNvPr id="4098"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2569"/>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462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Interpretation: 80 week survival probability = 20%</a:t>
            </a:r>
          </a:p>
        </p:txBody>
      </p:sp>
      <p:pic>
        <p:nvPicPr>
          <p:cNvPr id="5122"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39941"/>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3" name="Text Placeholder 2"/>
          <p:cNvSpPr>
            <a:spLocks noGrp="1"/>
          </p:cNvSpPr>
          <p:nvPr>
            <p:ph type="body" idx="1"/>
          </p:nvPr>
        </p:nvSpPr>
        <p:spPr/>
        <p:txBody>
          <a:bodyPr numCol="1"/>
          <a:lstStyle/>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Table 2.1 of Hosmer, </a:t>
            </a:r>
            <a:r>
              <a:rPr lang="en-US" dirty="0" err="1"/>
              <a:t>Lemeshow</a:t>
            </a:r>
            <a:r>
              <a:rPr lang="en-US" dirty="0"/>
              <a:t>, and May</a:t>
            </a:r>
          </a:p>
        </p:txBody>
      </p:sp>
      <p:pic>
        <p:nvPicPr>
          <p:cNvPr id="8" name="Picture 7">
            <a:extLst>
              <a:ext uri="{FF2B5EF4-FFF2-40B4-BE49-F238E27FC236}">
                <a16:creationId xmlns:a16="http://schemas.microsoft.com/office/drawing/2014/main" id="{148AF32C-92B2-4BB1-9F06-73AC1F9D7E28}"/>
              </a:ext>
            </a:extLst>
          </p:cNvPr>
          <p:cNvPicPr>
            <a:picLocks noChangeAspect="1"/>
          </p:cNvPicPr>
          <p:nvPr/>
        </p:nvPicPr>
        <p:blipFill>
          <a:blip r:embed="rId2"/>
          <a:stretch>
            <a:fillRect/>
          </a:stretch>
        </p:blipFill>
        <p:spPr>
          <a:xfrm>
            <a:off x="488879" y="2514600"/>
            <a:ext cx="2552700" cy="2667000"/>
          </a:xfrm>
          <a:prstGeom prst="rect">
            <a:avLst/>
          </a:prstGeom>
        </p:spPr>
      </p:pic>
    </p:spTree>
    <p:extLst>
      <p:ext uri="{BB962C8B-B14F-4D97-AF65-F5344CB8AC3E}">
        <p14:creationId xmlns:p14="http://schemas.microsoft.com/office/powerpoint/2010/main" val="92049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t>Calculate number at risk (</a:t>
            </a:r>
            <a:r>
              <a:rPr lang="en-US" dirty="0" err="1"/>
              <a:t>ni</a:t>
            </a:r>
            <a:r>
              <a:rPr lang="en-US" dirty="0"/>
              <a:t>) and deaths (di) at time=</a:t>
            </a:r>
            <a:r>
              <a:rPr lang="en-US" dirty="0" err="1"/>
              <a:t>i</a:t>
            </a:r>
            <a:r>
              <a:rPr lang="en-US" dirty="0"/>
              <a:t>. </a:t>
            </a:r>
          </a:p>
        </p:txBody>
      </p:sp>
      <p:pic>
        <p:nvPicPr>
          <p:cNvPr id="8" name="Picture 7">
            <a:extLst>
              <a:ext uri="{FF2B5EF4-FFF2-40B4-BE49-F238E27FC236}">
                <a16:creationId xmlns:a16="http://schemas.microsoft.com/office/drawing/2014/main" id="{997F2816-8DDE-4679-9177-6ADBB26C9F6C}"/>
              </a:ext>
            </a:extLst>
          </p:cNvPr>
          <p:cNvPicPr>
            <a:picLocks noChangeAspect="1"/>
          </p:cNvPicPr>
          <p:nvPr/>
        </p:nvPicPr>
        <p:blipFill>
          <a:blip r:embed="rId2"/>
          <a:stretch>
            <a:fillRect/>
          </a:stretch>
        </p:blipFill>
        <p:spPr>
          <a:xfrm>
            <a:off x="477748" y="2505075"/>
            <a:ext cx="4000500" cy="2752725"/>
          </a:xfrm>
          <a:prstGeom prst="rect">
            <a:avLst/>
          </a:prstGeom>
        </p:spPr>
      </p:pic>
    </p:spTree>
    <p:extLst>
      <p:ext uri="{BB962C8B-B14F-4D97-AF65-F5344CB8AC3E}">
        <p14:creationId xmlns:p14="http://schemas.microsoft.com/office/powerpoint/2010/main" val="297384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Survival data models provide interpretation of data representing the time until an event occurs. In many situations, the event is death, but it can also represent the time to other bad events such as cancer relapse or failure of a medical device. It can also be used to denote time to positive events such as pregnancy. Often patients are lost to follow-up prior to death, but you can still use the information about them while they were in your study to better estimate the survival probability over time.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Abstract</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Calculate the conditional probability of survival. </a:t>
            </a:r>
          </a:p>
        </p:txBody>
      </p:sp>
      <p:pic>
        <p:nvPicPr>
          <p:cNvPr id="3" name="Picture 2">
            <a:extLst>
              <a:ext uri="{FF2B5EF4-FFF2-40B4-BE49-F238E27FC236}">
                <a16:creationId xmlns:a16="http://schemas.microsoft.com/office/drawing/2014/main" id="{7B71AA63-BB8F-42DF-BFD7-2A6C4B265B1A}"/>
              </a:ext>
            </a:extLst>
          </p:cNvPr>
          <p:cNvPicPr>
            <a:picLocks noChangeAspect="1"/>
          </p:cNvPicPr>
          <p:nvPr/>
        </p:nvPicPr>
        <p:blipFill>
          <a:blip r:embed="rId2"/>
          <a:stretch>
            <a:fillRect/>
          </a:stretch>
        </p:blipFill>
        <p:spPr>
          <a:xfrm>
            <a:off x="457200" y="2476500"/>
            <a:ext cx="5372100" cy="2781300"/>
          </a:xfrm>
          <a:prstGeom prst="rect">
            <a:avLst/>
          </a:prstGeom>
        </p:spPr>
      </p:pic>
    </p:spTree>
    <p:extLst>
      <p:ext uri="{BB962C8B-B14F-4D97-AF65-F5344CB8AC3E}">
        <p14:creationId xmlns:p14="http://schemas.microsoft.com/office/powerpoint/2010/main" val="203986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Compute the cumulative product. </a:t>
            </a:r>
          </a:p>
        </p:txBody>
      </p:sp>
      <p:pic>
        <p:nvPicPr>
          <p:cNvPr id="11" name="Picture 10">
            <a:extLst>
              <a:ext uri="{FF2B5EF4-FFF2-40B4-BE49-F238E27FC236}">
                <a16:creationId xmlns:a16="http://schemas.microsoft.com/office/drawing/2014/main" id="{9E885AC8-7B7E-4DB5-B014-D4E7136ABB96}"/>
              </a:ext>
            </a:extLst>
          </p:cNvPr>
          <p:cNvPicPr>
            <a:picLocks noChangeAspect="1"/>
          </p:cNvPicPr>
          <p:nvPr/>
        </p:nvPicPr>
        <p:blipFill>
          <a:blip r:embed="rId2"/>
          <a:stretch>
            <a:fillRect/>
          </a:stretch>
        </p:blipFill>
        <p:spPr>
          <a:xfrm>
            <a:off x="533400" y="2494480"/>
            <a:ext cx="8248650" cy="2781300"/>
          </a:xfrm>
          <a:prstGeom prst="rect">
            <a:avLst/>
          </a:prstGeom>
        </p:spPr>
      </p:pic>
    </p:spTree>
    <p:extLst>
      <p:ext uri="{BB962C8B-B14F-4D97-AF65-F5344CB8AC3E}">
        <p14:creationId xmlns:p14="http://schemas.microsoft.com/office/powerpoint/2010/main" val="17182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Here’s a Kaplan-Meier graph, similar to Figure 2.2</a:t>
            </a:r>
          </a:p>
        </p:txBody>
      </p:sp>
      <p:sp>
        <p:nvSpPr>
          <p:cNvPr id="3" name="AutoShape 2" descr="data:image/png;base64,iVBORw0KGgoAAAANSUhEUgAABUAAAAPACAMAAADDuCPrAAAAwFBMVEUAAAAAADoAAGYAOjoAOmYAOpAAZrY6AAA6OgA6Ojo6OmY6ZmY6ZpA6ZrY6kLY6kNtmAABmOgBmOjpmZjpmZmZmZpBmkLZmkNtmtttmtv+QOgCQOjqQZjqQZmaQkDqQkLaQtraQttuQtv+Q2/+2ZgC2Zjq2kDq2kGa2tpC2tra2ttu227a229u22/+2///bkDrbkGbbtmbbtpDbtrbb25Db27bb29vb2//b////tmb/25D/27b/29v//7b//9v///9BX8b9AAAACXBIWXMAAB2HAAAdhwGP5fFlAAAgAElEQVR4nO3dfXsT172oYTklOLT0AK1KIZueQ06cEmVDXMLGwRik7/+t9ozkl7HNeDILrZn1ct//gHXFmt9Slh8kayQtNgAEWcw9AECu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SjugC4C92X+i9n6NezT3rQ2UZe+N2vcV3rQ+ebdarX45+RDwvRH+wQCqlVtA37/otP/h67HfLqDA/uQV0LMnN+4+3/tx3BUIKLA/WQX09LCN5oPlznftFwfPR12DgAL7k1NAPz9ugvlD54LfmqB+8+uYqxBQYH9yCujxrVy2SX005ioEFNifjAK6/n6xuPmA/XSx+HbMs/ECCuxPRgFt7m7eerz+pcvuIqDA/ggoQKCMAto8hD+4edaSh/DAfDIK6OboVi3bX4veH3MVAgrsT04B/XjYFPRN54Kzpp+37pTeSUCB/ckpoO15TE0xly9XrZ93Z9KPOotJQIE9yiqgm7eHN17KefBs3BUIKLA/eQV0s37VTejB07HvyCSgwP5kFtDG+v3q1XK5fLp6HfB+dgIK7E9+Af0qAgrsj4ACBBJQgEACChAo84De/Vr4/X541CgT3gbAXARUQIFARQf0tonKJqBQhcwDuvl08vuY/1xAgf3JPaAjCSiwPwKa8WGAeQloxocB5iWgGR8GmJeAZnwYYF4CmvFhgHkJaMaHAeYloBkfBphXRgH9/PiLL5r0SiRgJgIag4BCFTIK6ObsiYACCckpoJv192M/xvgmAQX2J6uAbgv6/GuuQECB/ckroKPfvu4mAQX2J7OAbk6/7kG8gAL7k1tAmwfxX3MXVECB/cktoJuPy+X/D/9uAQX2J7uAfh0BBfZH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PKN6Dr97/8PvqbBBTYn9wC+m61etP+efZk0Tj458hvF1Bgf/IK6NvDNpvffticbv+y+/sYAgrsT1YBPT6v5v3Pj5t7n8vld+3fR12DgAL7k1NAPzZ3O++9/Ll58P73xeJRe0lb1OdjrkJAgf3JKaBHu0fs6++v7ngejbwLKqDA/mQU0Dac27ubp83j9x93lzV3Skf9FlRAgf3JKKCfHy+++fXaX6799Q8RUGB/BDQGAYUqZBTQ5iH87pF787jdQ3hgfhkF9PIZo+bP3ZPw26fhPYkEzCSngJ424fzryclPi8WDq/uiTmMC5pJTQLd3PbcvP/qfJpwPV6sXo1+KJKDA/mQV0PVP23429z4vXpM07ikkAQX2KauAbjbv//Xgz0/b+5z/2b0Y/uG4l8ILKLBHmQX0yvrdv5YvR7+fnYAC+5NtQMMIKLA/AprxYYB5CWjGhwHmJaAZHwaYV+YBvfu18IsvmGSsLx14JpOsFyoloDFMXck7TLJeqFTRAb2ttqDUtl6YVuYB3Xw6GXUuaG1BqW29MK3cAzpSbUGpbb0wLQEtWm3rhWkJaNFqWy9MK8OArk/erVarX05Gvo/IVm1BqW29MK3cAvr+RecUnYevx357bUGpbb0wrbwCevbkxlmO934cdwW1BaW29cK0sgro6fZNQB8sd75rvzgY9Yke1QWltvXCtHIK6OfHTTB/6Fzw2+HYt6SvLSi1rRemlVNAj2/lsk3qozFXUVtQalsvTCujgK6/v/0RnKcjP1WutqDUtl6YVkYB/dLr3r0W/m61rRemJaBFq229MK2MAto8hD+4edaSh/B3q229MK2MAro5ulXL9tei98dcRW1BqW29MK2cAvrxsCnom84FZ00/b90pvVNtQaltvTCtnALansfUFHP5ctX6eXcm/aizmKoLSm3rhWllFdDN28MbL+U8eDbuCmoLSm3rhWnlFdDN+lU3oQdPx74jU21BqW29MK3MAtpYv1+9Wi6XT1evA97Prrag1LZemFZ+Af0qtQWl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CvbgH56t3r9YfR31RaU2tYL08osoO//9s2vzR/rV4eL1r0fRn5/bUGpbb0wrawCun6xWLQBXX+/uPDXcfdCawtKbeuFaeUU0G03m4Bu/zxYLpft3dD7o66itqDUtl6YVk4BPW16+X8+7P581F6w/ncT0h/HXEVtQaltvTCtnAJ6dN7No6v7nUcj74LWFpTa1gvTyiignx/v7m5e/Nn6eLj4dsxvQWsLSm3rhWnlFdDtU/AXf25u/P2PqC0ota0XppVhQNffC+gfVdt6YVoZBbR98v15+5ejq4fwpwsP4e9S23phWhkFdHO8Owu0/cXn+TNHbVMfjbmK2oJS23phWjkFtHm8vrj3ZrMt6e40pp+cxnS32tYL08opoJvT9sz5P788Ofl3U9KnP784XIy8A1pdUGpbL0wrq4C2D95vGNfP6oJS23phWnkF9PJdRM55M5EBta0XppVZQBuffl7+7UHjz/946e3shtS2XphWfgH9KrUFpbb1wrQEtGi1rRemJaBFq229MC0BLVpt64VpZR7Qu18Lf/Ocp9aEwyXgS7cAlZl7ExZNQIs29c8qCZp7Exat6IDeZjdRGVs+qswDuvl08vuY/9xuojK2fFS5B3Qku4nK2PJRCSiUzJaPSkChZLZ8VBkGdH3ybrVa/XIy/pXwdhPVseWjyi2g7190zs94+Hrst9tNVMaWjyqvgJ49uXGK271R70dvN1EdWz6qrAK6fUf6xYPlznftFwfPR12D3URlbPmocgpo+5lIB923UP7tcDHuPHq7idrY8lHlFNDjW7lsk+pTOaGfLR9VRgG9/Fz4Dp8LD3ey5aPKKKBfet2718LDnWz5qAQUSmbLR5VRQJuH8Ac3z1ryEB7uZMtHlVFAN0e3atn+WvT+mKuwm6iMLR9VTgH9eNgU9E3ngrOmn7fulN7JbqIytnxUOQW0PY+pKeby5ar18+5M+lFnMdlN1MaWjyqrgG7eHt54KefBs3FXYDdRGVs+qrwCulm/6ib04OnYd2Sym6iMLR9VZgFtrN+vXi2Xy6er1wHvZ2c3URlbPqr8AvpV7CYqY8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T5BnT9bvXLh7HfZDdRGVs+qnwD+vnx4ptfx36T3URlbPmoBBRKZstHlVNAP510vW8C+rr58/cxV2E3URlbPqqMAtrc5fySUXdD7SYqY8tHJaBQMls+qowCunl7uFgcLC/8/XBx8Jfmz3+MeSrebqIytnxUOQV0c/b9YnHvzfkXnkSCYbZ8VFkFdLP5T3O385+7vwooDLPlo8osoJuzJ4vFt9s7oQIKw2z5qHIL6Gb978Xi4NlGQOGPsOWjyi6gm83H5k7oww8CCn+ALR9VhgHdrH9q7oT+IKAwzJaPKseA7k5o+suhgMIQWz6qPAO6PaFp5Dn0W3YTlbHlo8o0oNsTmgQUhtjyUWUb0M3Zv8a9CGnLbqIytnxU+QY0iN1EZWz5qAQUSmbLRyWgUDJbPqrMA3r3yaBfeve7CYeD+dnyUQkolMyWj6rogN5mN1EZWz6qzAO6+eQzkeAOtnxUuQd0JLuJytjyUQkolMyWj0pAoWS2fFQZBnR98m61Wv1yMvp1nBu7ierY8lHlFtD3LzqnJD18Pfbb7SYqY8tHlVdA209Euubej+OuwG6iMrZ8VFkF9PSwjeaD8w+G/6794uD5qGuwm6iMLR9VTgH9/Lj9KI/OBb+Nfk9Qu4nK2PJR5RTQ41u5bJP6aMxV2E1UxpaPKqOArr9fLG4+YD9dLL4d82y83URlbPmoMgrol1737rXwcCdbPioBhZLZ8lFlFNDmIfzBzbOWPISHO9nyUWUU0M3RrVq2vxa9P+Yq7CYqY8tHlVNAPx42BX3TuaD9dPhbd0rvZDdRGVs+qpwC2p7H1BRz+XLV+nl3Jv2os5jsJmpjy0eVVUA3bw9vvJTz4Nm4K7CbqIwtH1VeAd2sX3UTevB07Dsy2U1UxpaPKrOANtbvV6+Wy+XT1euA97Ozm6iMLR9VfgH9KnYTlbHloxJQKJktH5WAQsls+agEFEpmy0cloFAyWz4qAYWS2fJRCSiUzJaPSkChZLZ8VAIKJbPloxJQKJktH5WAQsls+agEFEpmy0cloFAyWz4qAYWS2fJRCSiUzJaPSkChZLZ8VAIKJbPloxJQKJktH5WAQsls+agEFEpmy0cloFAyWz4qAYWS2fJRCSiUzJaPSkChZLZ8VAIKJbPloxJQKJktH5WAQsls+agEFEpmy0cloFAyWz4qAYWS2fJRCSiUzJaPSkChZLZ8VAIKJbPloxJQKJktH5WAQskWBBhx8+79f9i+r3CfBJTKzJ2iPI24eff+P2zfV7hPAgoMENA+AgoMENA+AgoMENA+AgoMENA+AgoMENA+AgoMENA+AgoMENA+AgoMENA+AgoMENA+AgoMENA+AgoMENA+AgoMENA+AgoMENA+AgoMENA+AgoMENA+AgoMENA+AgoMENA+AgoMENA+AgoMENA+AgoMENA+AgoMENA+AgoMENA+AgoMENA+AgoMENA+AgoMENA+AgoMENA+AgoMENA+AgoMENA+AgoMENA+AgoMENA+AgoMENA+AgoMENA+AgoMENA+AgoMENA+AgoMKDeg61d/e/CX//fh8uvPjxff/Dri+wUUGFBsQP9zuGgdPL1IqIACe1ZqQI8XF749L6iAAntWaEA/Nvc/7/1wcvJT++cumwIK7FmhAT2+uOd59uSioAIK7FmZAV1/v1g8v/rrtqUCCuxZmQHtxrIt6P2NgAJ7V35A2y8WjwQU2LsKAto+o3Two4AC+1ZmQDu/A22dLhbfvBFQYM/KDGj7LPz9619+898CCuxXoQFtzwN9+PvV10fbc+oFFNinQgO6fSVSt5c/CSiwb6UGdPP28Hovm68FFNirYgO6Wf/2jw/Xvv7pUECBfSo3oF9LQIEBAtpHQIEBAtpHQIEBAtpHQIEB9QT07lciLb5gwuGAHAnojoACowloHwEFBtQT0M2nk9+H/6MrAgoMqCigIwkoMEBA+wgoMEBA+wgoMKDsgK5P3q1Wq19OPgz/p7cIKDCg4IC+f9E5Jenh67HfLqDAgGID2n4g/DX3fhx3BQIKDCg1oKeHbTQfLHe+a784eD78bR0CCgwoNKDtRxkf/NC54Lex76csoMCQQgN6fCuX558O/8cJKDCgzIDe+FjjrdPF4tsxz8YLKDCgzIB+6XXvXgsP7JmA9hFQYECZAW0ewh/cPGvJQ3hgz8oM6OboVi3bX4veH3MVAgoMKDSgHw+bgr7pXHDW9PPWndI7CSgwoNCAtucxNcVcvly1ft6dST/qLCYBBYaUGtDN28MbL+U8eDbuCgQUGFBsQDfrV92EHjwd+45MAgoMKDegjfX71avlcvl09Trg/ewEFBhQdEC/io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8oO6Prk3Wq1+uXkQ8D3CigwoOCAvn+xuPLw9dhvF1BgQLEBPXuyuO7ej+OuQECBAaUG9PSwjeaD5c537RcHz0ddg4ACAwoN6OfHTTB/6FzwWxPUb34dcxUCCgwoNKDHt3LZJvXRmKsQUGBAmQFdf79Y3HzAfrpYfDvm2XgBBQaUGdDm7uatx+tfuuwuAgoMENA+AgoMKDOgzUP4g5tnLXkID+xZmQHdHN2qZftr0ftjrkJAgQGFBvTjYVPQN50Lzpp+3rpTeicBBQYUGtD2PKammMuXq9bPuzPpR53FJKDAkFIDunl7eOOlnAfPxl2BgAIDig3oZv2qm9CDp2PfkUlAgQHlBrSxfr96tVwun65eB7yfnYACA4oO6FcRUGCAgPYRUGCAgPYRUGCAgPYRUGBAPQG9+7Xwiy+YcDggRwK6I6DAaALaR0CB/ck8oJtPJ7+P+c8FFNif3AM6koAC+yOgAIEEFCBQhgFdn7xbrVa/nAS8FF5AgT3KLaDvX3ROSXr4euy3CyiwP3kF9OzJjbM67416P3oBBfYpq4Cebt8M9MFyZ/uG9Ac3Pyn+bgIK7E9OAf38uAnmD50LfmuCOuo8egEF9iingB7fymWb1FEfiiSgwP5kFND2M4xvPmD3ufDAfDIK6Jde9+618MB8BBQgUEYBbR7CH9w8a8lDeGA+GQV0c3Srlu2vRe+PuQoBBfYnp4B+PGwK+qZzwVnTz1t3Su8koMD+5BTQ9jymppjLl6vWz7sz6UedxSSgwB5lFdDN28MbL+U8eDbuCgQU2J+8ArpZv+om9ODp2HdkElBgfzILaGP9fvVquVw+Xb0OeD87AQX2J7+AfpUvfU4nQKi9N2rfV7hPc9/YQFn23qh9X+E+ZfQQPqNRc5o1o1HNGkfioyY9XeK3XVdGo+Y0a0ajmjWOxEdNerrEb7uujEbNadaMRjVrHImPmvR0id92XRmNmtOsGY1q1jgSHzXp6RK/7boyGjWnWTMa1axxJD5q0tMlftt1ZTRqTrNmNKpZ40h81KSnS/y268po1JxmzWhUs8aR+KhJT5f4bdeV0ag5zZrRqGaNI/FRk54u8duuK6NRc5o1o1HNGkfioyY9XeK3XVdGo+Y0a0ajmjWOxEdNerrEb7uujEbNadaMRjVrHImPmvR0id92XRmNmtOsGY1q1jgSHzXp6RK/7boyGjWnWTMa1axxJD5q0tMlftt1ZTRqTrNmNKpZ40h81KSnS/y268po1JxmzWhUs8aR+KhJT5f4bdeV0ag5zZrRqGaNI/FRk54u8duuK6NRc5o1o1HNGkfioyY9XeK3XVdGo+Y0a0ajmjWOxEdNerrEb7uujEbNadaMRjVrHImPmvZ0AAkTUIBAAgoQSEABAgkoQCABBQgkoACBBBQgkIACBBJQgEACChBIQAECCShAIAEFCCSgAIEEFCCQgAIEElCAQAIKEEhAAQIJKEAgAQUIJKAAgQQUIJCAAgQSUIBAAgoQKN2Anr04XCwOHr6Ze467fX78za9XXyU78/rVg8Vi8afuZMnO+tvf2lGffri6JNlRdz4eLp5ffpHqrOvvF5cupk111s36bbtdHzy72gPJjppsQN8e7v5nH/xz7knu0mzLTkCTnflisMXirzcvSm3Wyx/0g8sopTrquc+Pr5KU7qztlDcCmuysHy+2672Ln61kR002oKe3/71M0Ppo0QlosjN3Blvcv3VRUrN+4Y5SqqNeOOoMlu6s3T3w/OYlac162c/F4tvdfdBkR002oO2/l/ea++vvn3QLlZrtT/vleMnOvB3s9WY32cGPlxelOOtxM2H76P1/nlz89CQ76rnTzo91wrMe32xPsrO2gx08a3/t1IT00cUlSY66STagxxc/Pm2jHs09TY/ftv9SXv4fTXbm08v7ne1k27+mOmszzq7w7Q/N7m+pjnpu99D4vE0Jz3p0Mz3Jznp8+TN1ej5isqNuUg3o1c9Re3/+2w93/9fzOGv+OVw8fHK5L9Od+ejqzsf5ZMnO2kxz3vqLu0zJjrrT/hL8/17cvgnP2ox2fZ5kZ+0Mdv7XZEdtpRnQ5p/1i9upc+ulpX2w+azzJFIOM18MmcOs59lPfNQ285ePjhOetRnt/s0L0py182/ouWRHbaUZ0KsHndfuPyXl+OCvH7rPwucw88VezGDWZtLtLZv2qM1P+6OrXy8mPGsz2vOz9vywP/9weUGas57eepSe7KitZAN6eSPe+u13Ij61/yheD2jyM1/sxeRn3T6BsB0r6VF3D4y7AU111uPFwd/Pn8d+uL03l+ys22G2p33+6dnukmRHbaUZ0O7NdPtfpIR0AprDzBfPzCQ+69H2lL/dj0/Sox5tb87LEROe9ahzFtPFEzNpztrepsfXzgNNdtSWgH6VvALanrZ68SR8yrNuf9r/tHsdSsqjns+TQUDbp6+3p4edvVjcGHqT2KxHV/eVz5+OT3bUloB+lawCenXaf9qzrv/rwd8Ok7+ndPXkRgYBvTwp7PIsoVRn3b2Son3N5qefzl/3keqoWwL6VXIK6PZeyO6nKPlZd2eJJf7Tc3Tzn3UgCPsAAAPfSURBVKOEZ73SboPn6c66Dej5NKeL678i2aQ16paAfpWMAnp2+TKk9Gdtnd9pSnfU291Md9au4+1kyc56tLg61fMo6dZvpRnQpJ9368rnWfj27Rgu35sh8Vl3dj/oyY56db5iDs/Cd5ymfbsedQZLfNRWsgFN98yvrmzOA22f1/zr5Ws40p713OVPT5qjHi+uS3nWa9K/XW8HNM1RW2kGNOnXHnTl8kqknxbXHvokPeuF3U9PsqN+IaDJznrN7k5csrN2c3mc/s2aZkCTfvVrVyegKc98vLi+75KdtXv3Y3dnI+VRbwY02Vm7t+v575aTnbWZ5vJtTxLfAq00A5r0+690dd9QOd2Zm3/Uv7n+Xt6pztr8gNw43SbZUa9c/V4u2VmvqtQ9FzjNWdsBd5F8m8EWSDSgF29hmeI7AHZ1A5rszJ2TADsXJTnr9lSrZ90TvpMd9cpVQJOd9fJ2vfGWsCnO2r6fcjvYp59y2AKJBjTl96DuuvaRHqnOfP3B5u7HJ9VZzzqfPJH4m+df6jwznOysnXd575xlmeasnf3qHemD/SfZT0Hpuv6ZSGnO3P2UjMuAJjrr+dusbl2eNJDqqBe6p9YkO+vHi9v1arJkZ70Y7Px9TzYJj5puQNP9HL6u6wFNc+bux4ldBTTNWVu7T+XM4gNEd66dm5jsrOvzTzv9/eqiZGf99Oq7ZrA/v766JNlR0w0oQOI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L9L6VEyS9hppU1AAAAAElFTkSuQmCC">
            <a:extLst>
              <a:ext uri="{FF2B5EF4-FFF2-40B4-BE49-F238E27FC236}">
                <a16:creationId xmlns:a16="http://schemas.microsoft.com/office/drawing/2014/main" id="{3EDB870F-4CF5-4028-8001-943E0DEF12DC}"/>
              </a:ext>
            </a:extLst>
          </p:cNvPr>
          <p:cNvSpPr>
            <a:spLocks noChangeAspect="1" noChangeArrowheads="1"/>
          </p:cNvSpPr>
          <p:nvPr/>
        </p:nvSpPr>
        <p:spPr bwMode="auto">
          <a:xfrm>
            <a:off x="1371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7A55E7F-30F9-428C-82BE-459076D117D9}"/>
              </a:ext>
            </a:extLst>
          </p:cNvPr>
          <p:cNvPicPr>
            <a:picLocks noChangeAspect="1"/>
          </p:cNvPicPr>
          <p:nvPr/>
        </p:nvPicPr>
        <p:blipFill>
          <a:blip r:embed="rId2"/>
          <a:stretch>
            <a:fillRect/>
          </a:stretch>
        </p:blipFill>
        <p:spPr>
          <a:xfrm>
            <a:off x="838200" y="2122712"/>
            <a:ext cx="5562600" cy="3973287"/>
          </a:xfrm>
          <a:prstGeom prst="rect">
            <a:avLst/>
          </a:prstGeom>
        </p:spPr>
      </p:pic>
    </p:spTree>
    <p:extLst>
      <p:ext uri="{BB962C8B-B14F-4D97-AF65-F5344CB8AC3E}">
        <p14:creationId xmlns:p14="http://schemas.microsoft.com/office/powerpoint/2010/main" val="11902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WHAS100 data, first six rows</a:t>
            </a:r>
          </a:p>
        </p:txBody>
      </p:sp>
      <p:sp>
        <p:nvSpPr>
          <p:cNvPr id="7" name="Rectangle 1">
            <a:extLst>
              <a:ext uri="{FF2B5EF4-FFF2-40B4-BE49-F238E27FC236}">
                <a16:creationId xmlns:a16="http://schemas.microsoft.com/office/drawing/2014/main" id="{400B2F56-8097-4823-8EF9-08861A6E262D}"/>
              </a:ext>
            </a:extLst>
          </p:cNvPr>
          <p:cNvSpPr>
            <a:spLocks noGrp="1" noChangeArrowheads="1"/>
          </p:cNvSpPr>
          <p:nvPr>
            <p:ph type="body" idx="1"/>
          </p:nvPr>
        </p:nvSpPr>
        <p:spPr bwMode="auto">
          <a:xfrm>
            <a:off x="457200" y="2801878"/>
            <a:ext cx="765273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id  </a:t>
            </a:r>
            <a:r>
              <a:rPr kumimoji="0" lang="en-US" altLang="en-US" sz="1600" b="0" i="0" u="none" strike="noStrike" cap="none" normalizeH="0" baseline="0" dirty="0" err="1">
                <a:ln>
                  <a:noFill/>
                </a:ln>
                <a:solidFill>
                  <a:srgbClr val="333333"/>
                </a:solidFill>
                <a:effectLst/>
                <a:latin typeface="Courier New" panose="02070309020205020404" pitchFamily="49" charset="0"/>
              </a:rPr>
              <a:t>admitdate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foldate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los</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lenfol</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fstat</a:t>
            </a:r>
            <a:r>
              <a:rPr kumimoji="0" lang="en-US" altLang="en-US" sz="1600" b="0" i="0" u="none" strike="noStrike" cap="none" normalizeH="0" baseline="0" dirty="0">
                <a:ln>
                  <a:noFill/>
                </a:ln>
                <a:solidFill>
                  <a:srgbClr val="333333"/>
                </a:solidFill>
                <a:effectLst/>
                <a:latin typeface="Courier New" panose="02070309020205020404" pitchFamily="49" charset="0"/>
              </a:rPr>
              <a:t> age gender      </a:t>
            </a:r>
            <a:r>
              <a:rPr kumimoji="0" lang="en-US" altLang="en-US" sz="1600" b="0" i="0" u="none" strike="noStrike" cap="none" normalizeH="0" baseline="0" dirty="0" err="1">
                <a:ln>
                  <a:noFill/>
                </a:ln>
                <a:solidFill>
                  <a:srgbClr val="333333"/>
                </a:solidFill>
                <a:effectLst/>
                <a:latin typeface="Courier New" panose="02070309020205020404" pitchFamily="49" charset="0"/>
              </a:rPr>
              <a:t>bmi</a:t>
            </a:r>
            <a:endParaRPr kumimoji="0" lang="en-US" altLang="en-US" sz="1600" b="0" i="0" u="none" strike="noStrike" cap="none" normalizeH="0" baseline="0" dirty="0">
              <a:ln>
                <a:noFill/>
              </a:ln>
              <a:solidFill>
                <a:srgbClr val="333333"/>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1 03/13/1995 03/19/1995   4      6     1  65      0 31.38134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2 01/14/1995 01/23/1996   5    374     1  88      1 22.65790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3 02/17/1995 10/04/2001   5   2421     1  77      0 27.87892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4 04/07/1995 07/14/1995   9     98     1  81      1 21.47878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5 02/09/1995 05/29/1998   4   1205     1  78      0 30.70601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6 01/16/1995 09/11/2000   7   2065     1  82      1 26.45294</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5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6" name="Text Placeholder 5"/>
          <p:cNvSpPr>
            <a:spLocks noGrp="1"/>
          </p:cNvSpPr>
          <p:nvPr>
            <p:ph type="body" sz="quarter" idx="12"/>
          </p:nvPr>
        </p:nvSpPr>
        <p:spPr/>
        <p:txBody>
          <a:bodyPr/>
          <a:lstStyle/>
          <a:p>
            <a:r>
              <a:rPr lang="en-US" dirty="0"/>
              <a:t>Data dictionary for WHAS100</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This is a tab delimited file with 100 rows and 9 columns of data.</a:t>
            </a:r>
          </a:p>
          <a:p>
            <a:endParaRPr lang="en-US" dirty="0"/>
          </a:p>
          <a:p>
            <a:r>
              <a:rPr lang="en-US" dirty="0"/>
              <a:t>id, a sequential code from 1 to 100</a:t>
            </a:r>
          </a:p>
          <a:p>
            <a:r>
              <a:rPr lang="en-US" dirty="0" err="1"/>
              <a:t>admitdate</a:t>
            </a:r>
            <a:r>
              <a:rPr lang="en-US" dirty="0"/>
              <a:t>, Admission Date, formatted as mm/</a:t>
            </a:r>
            <a:r>
              <a:rPr lang="en-US" dirty="0" err="1"/>
              <a:t>dd</a:t>
            </a:r>
            <a:r>
              <a:rPr lang="en-US" dirty="0"/>
              <a:t>/</a:t>
            </a:r>
            <a:r>
              <a:rPr lang="en-US" dirty="0" err="1"/>
              <a:t>yyyy</a:t>
            </a:r>
            <a:endParaRPr lang="en-US" dirty="0"/>
          </a:p>
          <a:p>
            <a:r>
              <a:rPr lang="en-US" dirty="0" err="1"/>
              <a:t>foldate</a:t>
            </a:r>
            <a:r>
              <a:rPr lang="en-US" dirty="0"/>
              <a:t>, Follow Up Date, formatted as mm/</a:t>
            </a:r>
            <a:r>
              <a:rPr lang="en-US" dirty="0" err="1"/>
              <a:t>dd</a:t>
            </a:r>
            <a:r>
              <a:rPr lang="en-US" dirty="0"/>
              <a:t>/</a:t>
            </a:r>
            <a:r>
              <a:rPr lang="en-US" dirty="0" err="1"/>
              <a:t>yyyy</a:t>
            </a:r>
            <a:endParaRPr lang="en-US" dirty="0"/>
          </a:p>
          <a:p>
            <a:r>
              <a:rPr lang="en-US" dirty="0" err="1"/>
              <a:t>los</a:t>
            </a:r>
            <a:r>
              <a:rPr lang="en-US" dirty="0"/>
              <a:t>, Length of Hospital Stay in Days</a:t>
            </a:r>
          </a:p>
          <a:p>
            <a:r>
              <a:rPr lang="en-US" dirty="0" err="1"/>
              <a:t>lenfol</a:t>
            </a:r>
            <a:r>
              <a:rPr lang="en-US" dirty="0"/>
              <a:t>, Follow Up Time in Days</a:t>
            </a:r>
          </a:p>
          <a:p>
            <a:r>
              <a:rPr lang="en-US" dirty="0" err="1"/>
              <a:t>fstat</a:t>
            </a:r>
            <a:r>
              <a:rPr lang="en-US" dirty="0"/>
              <a:t>, Vital </a:t>
            </a:r>
            <a:r>
              <a:rPr lang="en-US" dirty="0" err="1"/>
              <a:t>Satus</a:t>
            </a:r>
            <a:r>
              <a:rPr lang="en-US" dirty="0"/>
              <a:t>, 1 = Dead, 0 = Alive</a:t>
            </a:r>
          </a:p>
          <a:p>
            <a:r>
              <a:rPr lang="en-US" dirty="0"/>
              <a:t>age, Age at Admission in years</a:t>
            </a:r>
          </a:p>
          <a:p>
            <a:r>
              <a:rPr lang="en-US" dirty="0"/>
              <a:t>gender, 0 = Male, 1 = Female</a:t>
            </a:r>
          </a:p>
          <a:p>
            <a:r>
              <a:rPr lang="en-US" dirty="0" err="1"/>
              <a:t>bmi</a:t>
            </a:r>
            <a:r>
              <a:rPr lang="en-US" dirty="0"/>
              <a:t>, Body Mass Index, kg/m^2</a:t>
            </a:r>
          </a:p>
        </p:txBody>
      </p:sp>
    </p:spTree>
    <p:extLst>
      <p:ext uri="{BB962C8B-B14F-4D97-AF65-F5344CB8AC3E}">
        <p14:creationId xmlns:p14="http://schemas.microsoft.com/office/powerpoint/2010/main" val="418989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r>
              <a:rPr lang="en-US" dirty="0"/>
              <a:t>The overall Kaplan-Meier curve (SAS)</a:t>
            </a:r>
          </a:p>
        </p:txBody>
      </p:sp>
      <p:pic>
        <p:nvPicPr>
          <p:cNvPr id="8" name="Picture 7">
            <a:extLst>
              <a:ext uri="{FF2B5EF4-FFF2-40B4-BE49-F238E27FC236}">
                <a16:creationId xmlns:a16="http://schemas.microsoft.com/office/drawing/2014/main" id="{612D5714-FCF6-4FA2-969E-CC1F863CF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12375"/>
            <a:ext cx="4648200" cy="3486150"/>
          </a:xfrm>
          <a:prstGeom prst="rect">
            <a:avLst/>
          </a:prstGeom>
        </p:spPr>
      </p:pic>
    </p:spTree>
    <p:extLst>
      <p:ext uri="{BB962C8B-B14F-4D97-AF65-F5344CB8AC3E}">
        <p14:creationId xmlns:p14="http://schemas.microsoft.com/office/powerpoint/2010/main" val="10018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r>
              <a:rPr lang="en-US" dirty="0"/>
              <a:t>Formula for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Since the Kaplan-Meier curve is a product of conditional probabilities, you can, with relative ease, compute the variance on a log scale and then transform back to the original scale.</a:t>
            </a:r>
          </a:p>
          <a:p>
            <a:endParaRPr lang="en-US" dirty="0"/>
          </a:p>
          <a:p>
            <a:endParaRPr lang="en-US" dirty="0"/>
          </a:p>
          <a:p>
            <a:endParaRPr lang="en-US" dirty="0"/>
          </a:p>
          <a:p>
            <a:endParaRPr lang="en-US" dirty="0"/>
          </a:p>
          <a:p>
            <a:r>
              <a:rPr lang="en-US" dirty="0"/>
              <a:t>The full derivation requires knowledge of change of variable methods that you might have learned in your mathematical statistics class. Details are on pages 28-29 of Hosmer, </a:t>
            </a:r>
            <a:r>
              <a:rPr lang="en-US" dirty="0" err="1"/>
              <a:t>Lemeshow</a:t>
            </a:r>
            <a:r>
              <a:rPr lang="en-US" dirty="0"/>
              <a:t>, and May. There are other formulas for calculating confidence limits, but the limits based on the variance shown above works well in practice.</a:t>
            </a:r>
          </a:p>
        </p:txBody>
      </p:sp>
      <p:pic>
        <p:nvPicPr>
          <p:cNvPr id="3" name="Picture 2">
            <a:extLst>
              <a:ext uri="{FF2B5EF4-FFF2-40B4-BE49-F238E27FC236}">
                <a16:creationId xmlns:a16="http://schemas.microsoft.com/office/drawing/2014/main" id="{7511FA4E-228A-46F6-9E4A-7736453C73FB}"/>
              </a:ext>
            </a:extLst>
          </p:cNvPr>
          <p:cNvPicPr>
            <a:picLocks noChangeAspect="1"/>
          </p:cNvPicPr>
          <p:nvPr/>
        </p:nvPicPr>
        <p:blipFill>
          <a:blip r:embed="rId2"/>
          <a:stretch>
            <a:fillRect/>
          </a:stretch>
        </p:blipFill>
        <p:spPr>
          <a:xfrm>
            <a:off x="457200" y="3733800"/>
            <a:ext cx="2447925" cy="409575"/>
          </a:xfrm>
          <a:prstGeom prst="rect">
            <a:avLst/>
          </a:prstGeom>
        </p:spPr>
      </p:pic>
    </p:spTree>
    <p:extLst>
      <p:ext uri="{BB962C8B-B14F-4D97-AF65-F5344CB8AC3E}">
        <p14:creationId xmlns:p14="http://schemas.microsoft.com/office/powerpoint/2010/main" val="1226969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sp>
        <p:nvSpPr>
          <p:cNvPr id="6" name="Text Placeholder 5"/>
          <p:cNvSpPr>
            <a:spLocks noGrp="1"/>
          </p:cNvSpPr>
          <p:nvPr>
            <p:ph type="body" sz="quarter" idx="12"/>
          </p:nvPr>
        </p:nvSpPr>
        <p:spPr/>
        <p:txBody>
          <a:bodyPr/>
          <a:lstStyle/>
          <a:p>
            <a:r>
              <a:rPr lang="en-US" dirty="0"/>
              <a:t>Confidence limits (R)</a:t>
            </a:r>
          </a:p>
        </p:txBody>
      </p:sp>
      <p:pic>
        <p:nvPicPr>
          <p:cNvPr id="11" name="Picture 10">
            <a:extLst>
              <a:ext uri="{FF2B5EF4-FFF2-40B4-BE49-F238E27FC236}">
                <a16:creationId xmlns:a16="http://schemas.microsoft.com/office/drawing/2014/main" id="{E4B40CE2-2359-4851-8581-483BBC471B35}"/>
              </a:ext>
            </a:extLst>
          </p:cNvPr>
          <p:cNvPicPr>
            <a:picLocks noChangeAspect="1"/>
          </p:cNvPicPr>
          <p:nvPr/>
        </p:nvPicPr>
        <p:blipFill>
          <a:blip r:embed="rId2"/>
          <a:stretch>
            <a:fillRect/>
          </a:stretch>
        </p:blipFill>
        <p:spPr>
          <a:xfrm>
            <a:off x="457200" y="2359025"/>
            <a:ext cx="8229600" cy="3657600"/>
          </a:xfrm>
          <a:prstGeom prst="rect">
            <a:avLst/>
          </a:prstGeom>
        </p:spPr>
      </p:pic>
    </p:spTree>
    <p:extLst>
      <p:ext uri="{BB962C8B-B14F-4D97-AF65-F5344CB8AC3E}">
        <p14:creationId xmlns:p14="http://schemas.microsoft.com/office/powerpoint/2010/main" val="3906627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r>
              <a:rPr lang="en-US" dirty="0"/>
              <a:t>Quartile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1754326"/>
          </a:xfrm>
          <a:prstGeom prst="rect">
            <a:avLst/>
          </a:prstGeom>
        </p:spPr>
        <p:txBody>
          <a:bodyPr wrap="square">
            <a:spAutoFit/>
          </a:bodyPr>
          <a:lstStyle/>
          <a:p>
            <a:r>
              <a:rPr lang="en-US" dirty="0"/>
              <a:t>You can get confidence limits for the median survival time, the quartiles or any other survival percentile by extrapolating horizontally along the confidence limits of the Kaplan-Meier curve.</a:t>
            </a:r>
          </a:p>
          <a:p>
            <a:endParaRPr lang="en-US" dirty="0"/>
          </a:p>
          <a:p>
            <a:r>
              <a:rPr lang="en-US" dirty="0"/>
              <a:t>For some percentiles, the horizontal line may not ever cross the upper confidence limit. In that case, you can set the upper confidence limit to plus infinity.</a:t>
            </a:r>
          </a:p>
        </p:txBody>
      </p:sp>
    </p:spTree>
    <p:extLst>
      <p:ext uri="{BB962C8B-B14F-4D97-AF65-F5344CB8AC3E}">
        <p14:creationId xmlns:p14="http://schemas.microsoft.com/office/powerpoint/2010/main" val="142758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How you can visualize quartile confidence limits.</a:t>
            </a:r>
          </a:p>
        </p:txBody>
      </p:sp>
      <p:pic>
        <p:nvPicPr>
          <p:cNvPr id="9" name="Picture 8">
            <a:extLst>
              <a:ext uri="{FF2B5EF4-FFF2-40B4-BE49-F238E27FC236}">
                <a16:creationId xmlns:a16="http://schemas.microsoft.com/office/drawing/2014/main" id="{47766570-B06A-4366-BFA1-9616339ADCE7}"/>
              </a:ext>
            </a:extLst>
          </p:cNvPr>
          <p:cNvPicPr>
            <a:picLocks noChangeAspect="1"/>
          </p:cNvPicPr>
          <p:nvPr/>
        </p:nvPicPr>
        <p:blipFill>
          <a:blip r:embed="rId2"/>
          <a:stretch>
            <a:fillRect/>
          </a:stretch>
        </p:blipFill>
        <p:spPr>
          <a:xfrm>
            <a:off x="477748" y="2286000"/>
            <a:ext cx="8229600" cy="3657600"/>
          </a:xfrm>
          <a:prstGeom prst="rect">
            <a:avLst/>
          </a:prstGeom>
        </p:spPr>
      </p:pic>
    </p:spTree>
    <p:extLst>
      <p:ext uri="{BB962C8B-B14F-4D97-AF65-F5344CB8AC3E}">
        <p14:creationId xmlns:p14="http://schemas.microsoft.com/office/powerpoint/2010/main" val="9872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This is done using the Kaplan-Meier curve, an approach developed by Edward Kaplan and Paul Meier in 1958. In this talk, you will see a simple example using fruit fly data and learn how to interpret the Kaplan-Meier curve to estimate survival probabilities and survival percentiles.</a:t>
            </a:r>
          </a:p>
          <a:p>
            <a:endParaRPr lang="en-US" dirty="0"/>
          </a:p>
          <a:p>
            <a:r>
              <a:rPr lang="en-US" dirty="0"/>
              <a:t>Most of this talk is based on a web page I wrote in 2008: </a:t>
            </a:r>
            <a:br>
              <a:rPr lang="en-US" dirty="0"/>
            </a:br>
            <a:r>
              <a:rPr lang="en-US" dirty="0"/>
              <a:t>    http://www.pmean.com/08/SimpleKm.html</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Abstract (continued)</a:t>
            </a:r>
          </a:p>
        </p:txBody>
      </p:sp>
    </p:spTree>
    <p:extLst>
      <p:ext uri="{BB962C8B-B14F-4D97-AF65-F5344CB8AC3E}">
        <p14:creationId xmlns:p14="http://schemas.microsoft.com/office/powerpoint/2010/main" val="320696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t>Quartile confidence limits (SAS)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646331"/>
          </a:xfrm>
          <a:prstGeom prst="rect">
            <a:avLst/>
          </a:prstGeom>
        </p:spPr>
        <p:txBody>
          <a:bodyPr wrap="square">
            <a:spAutoFit/>
          </a:bodyPr>
          <a:lstStyle/>
          <a:p>
            <a:r>
              <a:rPr lang="en-US" dirty="0"/>
              <a:t>SAS produces quartile confidence limits and estimated mean by default. The mean estimate is biased if the last observation is censored.</a:t>
            </a:r>
          </a:p>
        </p:txBody>
      </p:sp>
      <p:pic>
        <p:nvPicPr>
          <p:cNvPr id="3" name="Picture 2">
            <a:extLst>
              <a:ext uri="{FF2B5EF4-FFF2-40B4-BE49-F238E27FC236}">
                <a16:creationId xmlns:a16="http://schemas.microsoft.com/office/drawing/2014/main" id="{7792EF6A-678D-4BD8-8E21-A7BB52A2CEA3}"/>
              </a:ext>
            </a:extLst>
          </p:cNvPr>
          <p:cNvPicPr>
            <a:picLocks noChangeAspect="1"/>
          </p:cNvPicPr>
          <p:nvPr/>
        </p:nvPicPr>
        <p:blipFill>
          <a:blip r:embed="rId2"/>
          <a:stretch>
            <a:fillRect/>
          </a:stretch>
        </p:blipFill>
        <p:spPr>
          <a:xfrm>
            <a:off x="446926" y="3364051"/>
            <a:ext cx="3019425" cy="2571750"/>
          </a:xfrm>
          <a:prstGeom prst="rect">
            <a:avLst/>
          </a:prstGeom>
        </p:spPr>
      </p:pic>
    </p:spTree>
    <p:extLst>
      <p:ext uri="{BB962C8B-B14F-4D97-AF65-F5344CB8AC3E}">
        <p14:creationId xmlns:p14="http://schemas.microsoft.com/office/powerpoint/2010/main" val="2785267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t>If you want to compare the survival curves for two subgroups, you should first draw the two subgroup Kaplan-Meier curves on the same graph.</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spTree>
    <p:extLst>
      <p:ext uri="{BB962C8B-B14F-4D97-AF65-F5344CB8AC3E}">
        <p14:creationId xmlns:p14="http://schemas.microsoft.com/office/powerpoint/2010/main" val="1472225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pic>
        <p:nvPicPr>
          <p:cNvPr id="8" name="Picture 7">
            <a:extLst>
              <a:ext uri="{FF2B5EF4-FFF2-40B4-BE49-F238E27FC236}">
                <a16:creationId xmlns:a16="http://schemas.microsoft.com/office/drawing/2014/main" id="{370049FB-F9D0-42EB-97A6-05338D3E3151}"/>
              </a:ext>
            </a:extLst>
          </p:cNvPr>
          <p:cNvPicPr>
            <a:picLocks noChangeAspect="1"/>
          </p:cNvPicPr>
          <p:nvPr/>
        </p:nvPicPr>
        <p:blipFill>
          <a:blip r:embed="rId2"/>
          <a:stretch>
            <a:fillRect/>
          </a:stretch>
        </p:blipFill>
        <p:spPr>
          <a:xfrm>
            <a:off x="457200" y="2133600"/>
            <a:ext cx="8229600" cy="3657600"/>
          </a:xfrm>
          <a:prstGeom prst="rect">
            <a:avLst/>
          </a:prstGeom>
        </p:spPr>
      </p:pic>
    </p:spTree>
    <p:extLst>
      <p:ext uri="{BB962C8B-B14F-4D97-AF65-F5344CB8AC3E}">
        <p14:creationId xmlns:p14="http://schemas.microsoft.com/office/powerpoint/2010/main" val="3132991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The formulation of the log-rank test, as described in Hosmer, </a:t>
            </a:r>
            <a:r>
              <a:rPr lang="en-US" dirty="0" err="1"/>
              <a:t>Lemeshow</a:t>
            </a:r>
            <a:r>
              <a:rPr lang="en-US" dirty="0"/>
              <a:t>, and May is a bit opaque.</a:t>
            </a:r>
          </a:p>
          <a:p>
            <a:endParaRPr lang="en-US" dirty="0"/>
          </a:p>
          <a:p>
            <a:r>
              <a:rPr lang="en-US" dirty="0" err="1"/>
              <a:t>d</a:t>
            </a:r>
            <a:r>
              <a:rPr lang="en-US" baseline="-25000" dirty="0" err="1"/>
              <a:t>ij</a:t>
            </a:r>
            <a:r>
              <a:rPr lang="en-US" dirty="0"/>
              <a:t> is the number of events in the </a:t>
            </a:r>
            <a:r>
              <a:rPr lang="en-US" dirty="0" err="1"/>
              <a:t>i</a:t>
            </a:r>
            <a:r>
              <a:rPr lang="en-US" baseline="30000" dirty="0" err="1"/>
              <a:t>th</a:t>
            </a:r>
            <a:r>
              <a:rPr lang="en-US" dirty="0"/>
              <a:t> group at time </a:t>
            </a:r>
            <a:r>
              <a:rPr lang="en-US" dirty="0" err="1"/>
              <a:t>t</a:t>
            </a:r>
            <a:r>
              <a:rPr lang="en-US" baseline="-25000" dirty="0" err="1"/>
              <a:t>j</a:t>
            </a:r>
            <a:r>
              <a:rPr lang="en-US" dirty="0"/>
              <a:t> (</a:t>
            </a:r>
            <a:r>
              <a:rPr lang="en-US" dirty="0" err="1"/>
              <a:t>i</a:t>
            </a:r>
            <a:r>
              <a:rPr lang="en-US" dirty="0"/>
              <a:t>=1,2)</a:t>
            </a:r>
          </a:p>
          <a:p>
            <a:r>
              <a:rPr lang="en-US" dirty="0" err="1"/>
              <a:t>n</a:t>
            </a:r>
            <a:r>
              <a:rPr lang="en-US" baseline="-25000" dirty="0" err="1"/>
              <a:t>ij</a:t>
            </a:r>
            <a:r>
              <a:rPr lang="en-US" dirty="0"/>
              <a:t> is the number of patients at risk in the </a:t>
            </a:r>
            <a:r>
              <a:rPr lang="en-US" dirty="0" err="1"/>
              <a:t>i</a:t>
            </a:r>
            <a:r>
              <a:rPr lang="en-US" baseline="30000" dirty="0" err="1"/>
              <a:t>th</a:t>
            </a:r>
            <a:r>
              <a:rPr lang="en-US" dirty="0"/>
              <a:t> group at time </a:t>
            </a:r>
            <a:r>
              <a:rPr lang="en-US" dirty="0" err="1"/>
              <a:t>t</a:t>
            </a:r>
            <a:r>
              <a:rPr lang="en-US" baseline="-25000" dirty="0" err="1"/>
              <a:t>j</a:t>
            </a:r>
            <a:endParaRPr lang="en-US" baseline="-25000" dirty="0"/>
          </a:p>
          <a:p>
            <a:r>
              <a:rPr lang="en-US" dirty="0" err="1"/>
              <a:t>d</a:t>
            </a:r>
            <a:r>
              <a:rPr lang="en-US" baseline="-25000" dirty="0" err="1"/>
              <a:t>j</a:t>
            </a:r>
            <a:r>
              <a:rPr lang="en-US" dirty="0"/>
              <a:t> = d</a:t>
            </a:r>
            <a:r>
              <a:rPr lang="en-US" baseline="-25000" dirty="0"/>
              <a:t>1j</a:t>
            </a:r>
            <a:r>
              <a:rPr lang="en-US" dirty="0"/>
              <a:t> + d</a:t>
            </a:r>
            <a:r>
              <a:rPr lang="en-US" baseline="-25000" dirty="0"/>
              <a:t>2j</a:t>
            </a:r>
            <a:r>
              <a:rPr lang="en-US" dirty="0"/>
              <a:t>;  </a:t>
            </a:r>
            <a:r>
              <a:rPr lang="en-US" dirty="0" err="1"/>
              <a:t>n</a:t>
            </a:r>
            <a:r>
              <a:rPr lang="en-US" baseline="-25000" dirty="0" err="1"/>
              <a:t>j</a:t>
            </a:r>
            <a:r>
              <a:rPr lang="en-US" dirty="0"/>
              <a:t> = n</a:t>
            </a:r>
            <a:r>
              <a:rPr lang="en-US" baseline="-25000" dirty="0"/>
              <a:t>1j</a:t>
            </a:r>
            <a:r>
              <a:rPr lang="en-US" dirty="0"/>
              <a:t> + n</a:t>
            </a:r>
            <a:r>
              <a:rPr lang="en-US" baseline="-25000" dirty="0"/>
              <a:t>2j</a:t>
            </a:r>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6" name="Text Placeholder 5"/>
          <p:cNvSpPr>
            <a:spLocks noGrp="1"/>
          </p:cNvSpPr>
          <p:nvPr>
            <p:ph type="body" sz="quarter" idx="12"/>
          </p:nvPr>
        </p:nvSpPr>
        <p:spPr/>
        <p:txBody>
          <a:bodyPr/>
          <a:lstStyle/>
          <a:p>
            <a:r>
              <a:rPr lang="en-US" dirty="0"/>
              <a:t>Formulation</a:t>
            </a:r>
          </a:p>
        </p:txBody>
      </p:sp>
    </p:spTree>
    <p:extLst>
      <p:ext uri="{BB962C8B-B14F-4D97-AF65-F5344CB8AC3E}">
        <p14:creationId xmlns:p14="http://schemas.microsoft.com/office/powerpoint/2010/main" val="202066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6" name="Text Placeholder 5"/>
          <p:cNvSpPr>
            <a:spLocks noGrp="1"/>
          </p:cNvSpPr>
          <p:nvPr>
            <p:ph type="body" sz="quarter" idx="12"/>
          </p:nvPr>
        </p:nvSpPr>
        <p:spPr/>
        <p:txBody>
          <a:bodyPr/>
          <a:lstStyle/>
          <a:p>
            <a:r>
              <a:rPr lang="en-US" dirty="0"/>
              <a:t>Formulation found in Hosmer, </a:t>
            </a:r>
            <a:r>
              <a:rPr lang="en-US" dirty="0" err="1"/>
              <a:t>Lemeshow</a:t>
            </a:r>
            <a:r>
              <a:rPr lang="en-US" dirty="0"/>
              <a:t>, and May</a:t>
            </a:r>
          </a:p>
        </p:txBody>
      </p:sp>
      <p:pic>
        <p:nvPicPr>
          <p:cNvPr id="9" name="Picture 8">
            <a:extLst>
              <a:ext uri="{FF2B5EF4-FFF2-40B4-BE49-F238E27FC236}">
                <a16:creationId xmlns:a16="http://schemas.microsoft.com/office/drawing/2014/main" id="{CB61B82B-693B-4AA9-9F93-25D0D753C9CA}"/>
              </a:ext>
            </a:extLst>
          </p:cNvPr>
          <p:cNvPicPr>
            <a:picLocks noChangeAspect="1"/>
          </p:cNvPicPr>
          <p:nvPr/>
        </p:nvPicPr>
        <p:blipFill>
          <a:blip r:embed="rId2"/>
          <a:stretch>
            <a:fillRect/>
          </a:stretch>
        </p:blipFill>
        <p:spPr>
          <a:xfrm>
            <a:off x="533400" y="2569610"/>
            <a:ext cx="2571950" cy="2307190"/>
          </a:xfrm>
          <a:prstGeom prst="rect">
            <a:avLst/>
          </a:prstGeom>
        </p:spPr>
      </p:pic>
    </p:spTree>
    <p:extLst>
      <p:ext uri="{BB962C8B-B14F-4D97-AF65-F5344CB8AC3E}">
        <p14:creationId xmlns:p14="http://schemas.microsoft.com/office/powerpoint/2010/main" val="108855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This looks a bit mystifying, but if you define</a:t>
            </a:r>
          </a:p>
          <a:p>
            <a:endParaRPr lang="en-US" dirty="0"/>
          </a:p>
          <a:p>
            <a:r>
              <a:rPr lang="en-US" dirty="0"/>
              <a:t>then e</a:t>
            </a:r>
            <a:r>
              <a:rPr lang="en-US" baseline="-25000" dirty="0"/>
              <a:t>1i</a:t>
            </a:r>
            <a:r>
              <a:rPr lang="en-US" dirty="0"/>
              <a:t> and v</a:t>
            </a:r>
            <a:r>
              <a:rPr lang="en-US" baseline="-25000" dirty="0"/>
              <a:t>1i</a:t>
            </a:r>
            <a:r>
              <a:rPr lang="en-US" dirty="0"/>
              <a:t> </a:t>
            </a:r>
          </a:p>
          <a:p>
            <a:endParaRPr lang="en-US" dirty="0"/>
          </a:p>
          <a:p>
            <a:endParaRPr lang="en-US" dirty="0"/>
          </a:p>
          <a:p>
            <a:endParaRPr lang="en-US" dirty="0"/>
          </a:p>
          <a:p>
            <a:r>
              <a:rPr lang="en-US" dirty="0"/>
              <a:t>are just the mean of a binomial distribution and the variance of a binomial distribution with a finite population correction factor. Equivalently, the latter is the variance of a hypergeometric distribution.</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A simpler formulation</a:t>
            </a:r>
          </a:p>
        </p:txBody>
      </p:sp>
      <p:pic>
        <p:nvPicPr>
          <p:cNvPr id="7" name="Picture 6">
            <a:extLst>
              <a:ext uri="{FF2B5EF4-FFF2-40B4-BE49-F238E27FC236}">
                <a16:creationId xmlns:a16="http://schemas.microsoft.com/office/drawing/2014/main" id="{3C6873B9-79DF-4F22-AFAF-4AF48B50C47F}"/>
              </a:ext>
            </a:extLst>
          </p:cNvPr>
          <p:cNvPicPr>
            <a:picLocks noChangeAspect="1"/>
          </p:cNvPicPr>
          <p:nvPr/>
        </p:nvPicPr>
        <p:blipFill>
          <a:blip r:embed="rId2"/>
          <a:stretch>
            <a:fillRect/>
          </a:stretch>
        </p:blipFill>
        <p:spPr>
          <a:xfrm>
            <a:off x="457200" y="2838253"/>
            <a:ext cx="1037859" cy="495694"/>
          </a:xfrm>
          <a:prstGeom prst="rect">
            <a:avLst/>
          </a:prstGeom>
        </p:spPr>
      </p:pic>
      <p:pic>
        <p:nvPicPr>
          <p:cNvPr id="8" name="Picture 7">
            <a:extLst>
              <a:ext uri="{FF2B5EF4-FFF2-40B4-BE49-F238E27FC236}">
                <a16:creationId xmlns:a16="http://schemas.microsoft.com/office/drawing/2014/main" id="{0EDCC60E-A183-42AA-A57D-29A64D4B6F76}"/>
              </a:ext>
            </a:extLst>
          </p:cNvPr>
          <p:cNvPicPr>
            <a:picLocks noChangeAspect="1"/>
          </p:cNvPicPr>
          <p:nvPr/>
        </p:nvPicPr>
        <p:blipFill>
          <a:blip r:embed="rId3"/>
          <a:stretch>
            <a:fillRect/>
          </a:stretch>
        </p:blipFill>
        <p:spPr>
          <a:xfrm>
            <a:off x="457199" y="3657599"/>
            <a:ext cx="1370445" cy="495693"/>
          </a:xfrm>
          <a:prstGeom prst="rect">
            <a:avLst/>
          </a:prstGeom>
        </p:spPr>
      </p:pic>
      <p:pic>
        <p:nvPicPr>
          <p:cNvPr id="9" name="Picture 8">
            <a:extLst>
              <a:ext uri="{FF2B5EF4-FFF2-40B4-BE49-F238E27FC236}">
                <a16:creationId xmlns:a16="http://schemas.microsoft.com/office/drawing/2014/main" id="{47088DC1-A114-4939-B529-23688CC53B78}"/>
              </a:ext>
            </a:extLst>
          </p:cNvPr>
          <p:cNvPicPr>
            <a:picLocks noChangeAspect="1"/>
          </p:cNvPicPr>
          <p:nvPr/>
        </p:nvPicPr>
        <p:blipFill>
          <a:blip r:embed="rId4"/>
          <a:stretch>
            <a:fillRect/>
          </a:stretch>
        </p:blipFill>
        <p:spPr>
          <a:xfrm>
            <a:off x="449492" y="4208463"/>
            <a:ext cx="2815167" cy="533400"/>
          </a:xfrm>
          <a:prstGeom prst="rect">
            <a:avLst/>
          </a:prstGeom>
        </p:spPr>
      </p:pic>
    </p:spTree>
    <p:extLst>
      <p:ext uri="{BB962C8B-B14F-4D97-AF65-F5344CB8AC3E}">
        <p14:creationId xmlns:p14="http://schemas.microsoft.com/office/powerpoint/2010/main" val="3481645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0A7995AE-5C83-4EF0-9C9F-A69B872F09AA}"/>
              </a:ext>
            </a:extLst>
          </p:cNvPr>
          <p:cNvPicPr>
            <a:picLocks noChangeAspect="1"/>
          </p:cNvPicPr>
          <p:nvPr/>
        </p:nvPicPr>
        <p:blipFill>
          <a:blip r:embed="rId2"/>
          <a:stretch>
            <a:fillRect/>
          </a:stretch>
        </p:blipFill>
        <p:spPr>
          <a:xfrm>
            <a:off x="457200" y="3108325"/>
            <a:ext cx="3343275" cy="2409825"/>
          </a:xfrm>
          <a:prstGeom prst="rect">
            <a:avLst/>
          </a:prstGeom>
        </p:spPr>
      </p:pic>
      <p:sp>
        <p:nvSpPr>
          <p:cNvPr id="3" name="Text Placeholder 2"/>
          <p:cNvSpPr>
            <a:spLocks noGrp="1"/>
          </p:cNvSpPr>
          <p:nvPr>
            <p:ph type="body" idx="1"/>
          </p:nvPr>
        </p:nvSpPr>
        <p:spPr/>
        <p:txBody>
          <a:bodyPr/>
          <a:lstStyle/>
          <a:p>
            <a:r>
              <a:rPr lang="en-US" dirty="0"/>
              <a:t>Calculate the number of deaths and the number at risk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Hand calculation on a small data set</a:t>
            </a:r>
          </a:p>
        </p:txBody>
      </p:sp>
    </p:spTree>
    <p:extLst>
      <p:ext uri="{BB962C8B-B14F-4D97-AF65-F5344CB8AC3E}">
        <p14:creationId xmlns:p14="http://schemas.microsoft.com/office/powerpoint/2010/main" val="2823954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Compute the expected value and variance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Hand calculation on a small data set</a:t>
            </a:r>
          </a:p>
        </p:txBody>
      </p:sp>
      <p:pic>
        <p:nvPicPr>
          <p:cNvPr id="10" name="Picture 9">
            <a:extLst>
              <a:ext uri="{FF2B5EF4-FFF2-40B4-BE49-F238E27FC236}">
                <a16:creationId xmlns:a16="http://schemas.microsoft.com/office/drawing/2014/main" id="{7D2A59DB-99EA-49CC-A5C9-3A0F57967019}"/>
              </a:ext>
            </a:extLst>
          </p:cNvPr>
          <p:cNvPicPr>
            <a:picLocks noChangeAspect="1"/>
          </p:cNvPicPr>
          <p:nvPr/>
        </p:nvPicPr>
        <p:blipFill>
          <a:blip r:embed="rId2"/>
          <a:stretch>
            <a:fillRect/>
          </a:stretch>
        </p:blipFill>
        <p:spPr>
          <a:xfrm>
            <a:off x="457200" y="3124200"/>
            <a:ext cx="6600825" cy="2295525"/>
          </a:xfrm>
          <a:prstGeom prst="rect">
            <a:avLst/>
          </a:prstGeom>
        </p:spPr>
      </p:pic>
    </p:spTree>
    <p:extLst>
      <p:ext uri="{BB962C8B-B14F-4D97-AF65-F5344CB8AC3E}">
        <p14:creationId xmlns:p14="http://schemas.microsoft.com/office/powerpoint/2010/main" val="234397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C63A2173-ACB1-46A4-AB7A-DA16D43E546D}"/>
              </a:ext>
            </a:extLst>
          </p:cNvPr>
          <p:cNvPicPr>
            <a:picLocks noChangeAspect="1"/>
          </p:cNvPicPr>
          <p:nvPr/>
        </p:nvPicPr>
        <p:blipFill>
          <a:blip r:embed="rId2"/>
          <a:stretch>
            <a:fillRect/>
          </a:stretch>
        </p:blipFill>
        <p:spPr>
          <a:xfrm>
            <a:off x="3348037" y="3324225"/>
            <a:ext cx="2447925" cy="1504950"/>
          </a:xfrm>
          <a:prstGeom prst="rect">
            <a:avLst/>
          </a:prstGeom>
        </p:spPr>
      </p:pic>
      <p:sp>
        <p:nvSpPr>
          <p:cNvPr id="3" name="Text Placeholder 2"/>
          <p:cNvSpPr>
            <a:spLocks noGrp="1"/>
          </p:cNvSpPr>
          <p:nvPr>
            <p:ph type="body" idx="1"/>
          </p:nvPr>
        </p:nvSpPr>
        <p:spPr>
          <a:xfrm>
            <a:off x="457200" y="2514600"/>
            <a:ext cx="8229600" cy="1177925"/>
          </a:xfrm>
        </p:spPr>
        <p:txBody>
          <a:bodyPr/>
          <a:lstStyle/>
          <a:p>
            <a:r>
              <a:rPr lang="en-US" sz="1600" dirty="0">
                <a:latin typeface="+mn-lt"/>
                <a:cs typeface="Courier New" panose="02070309020205020404" pitchFamily="49" charset="0"/>
              </a:rPr>
              <a:t>Ignore the covariance statistics that SAS produces. They are of limited relevance for more complex settings, but are totally useless for a two group test.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Log rank test (SAS)</a:t>
            </a:r>
          </a:p>
        </p:txBody>
      </p:sp>
      <p:pic>
        <p:nvPicPr>
          <p:cNvPr id="8" name="Picture 7">
            <a:extLst>
              <a:ext uri="{FF2B5EF4-FFF2-40B4-BE49-F238E27FC236}">
                <a16:creationId xmlns:a16="http://schemas.microsoft.com/office/drawing/2014/main" id="{19AD255D-322E-46D7-B530-7DE865BBA701}"/>
              </a:ext>
            </a:extLst>
          </p:cNvPr>
          <p:cNvPicPr>
            <a:picLocks noChangeAspect="1"/>
          </p:cNvPicPr>
          <p:nvPr/>
        </p:nvPicPr>
        <p:blipFill>
          <a:blip r:embed="rId3"/>
          <a:stretch>
            <a:fillRect/>
          </a:stretch>
        </p:blipFill>
        <p:spPr>
          <a:xfrm>
            <a:off x="978694" y="3695700"/>
            <a:ext cx="1847850" cy="1133475"/>
          </a:xfrm>
          <a:prstGeom prst="rect">
            <a:avLst/>
          </a:prstGeom>
        </p:spPr>
      </p:pic>
    </p:spTree>
    <p:extLst>
      <p:ext uri="{BB962C8B-B14F-4D97-AF65-F5344CB8AC3E}">
        <p14:creationId xmlns:p14="http://schemas.microsoft.com/office/powerpoint/2010/main" val="3414071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 cannot easily handle continuous predictor variables. For these variables, you should really consider a more sophisticated model like a Cox proportional hazards model (coming up in the next lecture). But you can get a rough preliminary idea of what is going on with a continuous predictor by categorizing it using one or more cut-points. Here’s an example using age.</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How to handle continuous outcomes	</a:t>
            </a:r>
          </a:p>
        </p:txBody>
      </p:sp>
    </p:spTree>
    <p:extLst>
      <p:ext uri="{BB962C8B-B14F-4D97-AF65-F5344CB8AC3E}">
        <p14:creationId xmlns:p14="http://schemas.microsoft.com/office/powerpoint/2010/main" val="180643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a:lstStyle/>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Where does this data come from?</a:t>
            </a:r>
          </a:p>
        </p:txBody>
      </p:sp>
    </p:spTree>
    <p:extLst>
      <p:ext uri="{BB962C8B-B14F-4D97-AF65-F5344CB8AC3E}">
        <p14:creationId xmlns:p14="http://schemas.microsoft.com/office/powerpoint/2010/main" val="3945308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7C56BD73-B8C4-4E39-9605-59F5D48B5239}"/>
              </a:ext>
            </a:extLst>
          </p:cNvPr>
          <p:cNvPicPr>
            <a:picLocks noChangeAspect="1"/>
          </p:cNvPicPr>
          <p:nvPr/>
        </p:nvPicPr>
        <p:blipFill>
          <a:blip r:embed="rId2"/>
          <a:stretch>
            <a:fillRect/>
          </a:stretch>
        </p:blipFill>
        <p:spPr>
          <a:xfrm>
            <a:off x="457200" y="2505182"/>
            <a:ext cx="4572000" cy="3429000"/>
          </a:xfrm>
          <a:prstGeom prst="rect">
            <a:avLst/>
          </a:prstGeom>
        </p:spPr>
      </p:pic>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6" name="Text Placeholder 5"/>
          <p:cNvSpPr>
            <a:spLocks noGrp="1"/>
          </p:cNvSpPr>
          <p:nvPr>
            <p:ph type="body" sz="quarter" idx="12"/>
          </p:nvPr>
        </p:nvSpPr>
        <p:spPr/>
        <p:txBody>
          <a:bodyPr/>
          <a:lstStyle/>
          <a:p>
            <a:r>
              <a:rPr lang="en-US" dirty="0"/>
              <a:t>How to handle continuous outcomes (SAS)	</a:t>
            </a:r>
          </a:p>
        </p:txBody>
      </p:sp>
    </p:spTree>
    <p:extLst>
      <p:ext uri="{BB962C8B-B14F-4D97-AF65-F5344CB8AC3E}">
        <p14:creationId xmlns:p14="http://schemas.microsoft.com/office/powerpoint/2010/main" val="162051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6" name="Text Placeholder 5"/>
          <p:cNvSpPr>
            <a:spLocks noGrp="1"/>
          </p:cNvSpPr>
          <p:nvPr>
            <p:ph type="body" sz="quarter" idx="12"/>
          </p:nvPr>
        </p:nvSpPr>
        <p:spPr/>
        <p:txBody>
          <a:bodyPr/>
          <a:lstStyle/>
          <a:p>
            <a:r>
              <a:rPr lang="en-US" dirty="0"/>
              <a:t>How to handle continuous outcomes (SAS)	</a:t>
            </a:r>
          </a:p>
        </p:txBody>
      </p:sp>
      <p:pic>
        <p:nvPicPr>
          <p:cNvPr id="7" name="Picture 6">
            <a:extLst>
              <a:ext uri="{FF2B5EF4-FFF2-40B4-BE49-F238E27FC236}">
                <a16:creationId xmlns:a16="http://schemas.microsoft.com/office/drawing/2014/main" id="{F36A92A4-86B2-40FC-B43A-18407992FF14}"/>
              </a:ext>
            </a:extLst>
          </p:cNvPr>
          <p:cNvPicPr>
            <a:picLocks noChangeAspect="1"/>
          </p:cNvPicPr>
          <p:nvPr/>
        </p:nvPicPr>
        <p:blipFill>
          <a:blip r:embed="rId2"/>
          <a:stretch>
            <a:fillRect/>
          </a:stretch>
        </p:blipFill>
        <p:spPr>
          <a:xfrm>
            <a:off x="1143000" y="3258468"/>
            <a:ext cx="1628775" cy="1600200"/>
          </a:xfrm>
          <a:prstGeom prst="rect">
            <a:avLst/>
          </a:prstGeom>
        </p:spPr>
      </p:pic>
      <p:pic>
        <p:nvPicPr>
          <p:cNvPr id="8" name="Picture 7">
            <a:extLst>
              <a:ext uri="{FF2B5EF4-FFF2-40B4-BE49-F238E27FC236}">
                <a16:creationId xmlns:a16="http://schemas.microsoft.com/office/drawing/2014/main" id="{FF11DC20-BFC8-4D13-92DA-9290A2EFC0C0}"/>
              </a:ext>
            </a:extLst>
          </p:cNvPr>
          <p:cNvPicPr>
            <a:picLocks noChangeAspect="1"/>
          </p:cNvPicPr>
          <p:nvPr/>
        </p:nvPicPr>
        <p:blipFill>
          <a:blip r:embed="rId3"/>
          <a:stretch>
            <a:fillRect/>
          </a:stretch>
        </p:blipFill>
        <p:spPr>
          <a:xfrm>
            <a:off x="3386137" y="3267075"/>
            <a:ext cx="2371725" cy="1533525"/>
          </a:xfrm>
          <a:prstGeom prst="rect">
            <a:avLst/>
          </a:prstGeom>
        </p:spPr>
      </p:pic>
    </p:spTree>
    <p:extLst>
      <p:ext uri="{BB962C8B-B14F-4D97-AF65-F5344CB8AC3E}">
        <p14:creationId xmlns:p14="http://schemas.microsoft.com/office/powerpoint/2010/main" val="504698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 for more than two groups treats the groups in a nominal fashion—order is not important. For this particular data set, and many others, you might prefer a test for trend. This is available in most statistical packages, but we will not show the details here.</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6" name="Text Placeholder 5"/>
          <p:cNvSpPr>
            <a:spLocks noGrp="1"/>
          </p:cNvSpPr>
          <p:nvPr>
            <p:ph type="body" sz="quarter" idx="12"/>
          </p:nvPr>
        </p:nvSpPr>
        <p:spPr/>
        <p:txBody>
          <a:bodyPr/>
          <a:lstStyle/>
          <a:p>
            <a:r>
              <a:rPr lang="en-US" dirty="0"/>
              <a:t>Test for trend</a:t>
            </a:r>
          </a:p>
        </p:txBody>
      </p:sp>
    </p:spTree>
    <p:extLst>
      <p:ext uri="{BB962C8B-B14F-4D97-AF65-F5344CB8AC3E}">
        <p14:creationId xmlns:p14="http://schemas.microsoft.com/office/powerpoint/2010/main" val="4232911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a:t>
            </a:r>
          </a:p>
          <a:p>
            <a:pPr lvl="1"/>
            <a:r>
              <a:rPr lang="en-US" dirty="0"/>
              <a:t> works well when you’re comparing a treatment group to a control group</a:t>
            </a:r>
          </a:p>
          <a:p>
            <a:pPr lvl="1"/>
            <a:r>
              <a:rPr lang="en-US" dirty="0"/>
              <a:t>you can also use it when you have three or more groups.</a:t>
            </a:r>
          </a:p>
          <a:p>
            <a:r>
              <a:rPr lang="en-US" dirty="0"/>
              <a:t> But the log rank test does not extend beyond this:</a:t>
            </a:r>
          </a:p>
          <a:p>
            <a:pPr lvl="1"/>
            <a:r>
              <a:rPr lang="en-US" dirty="0"/>
              <a:t>you cannot include a continuous predictor,</a:t>
            </a:r>
          </a:p>
          <a:p>
            <a:pPr lvl="1"/>
            <a:r>
              <a:rPr lang="en-US" dirty="0"/>
              <a:t>you cannot analyze data with multiple predictors, and</a:t>
            </a:r>
          </a:p>
          <a:p>
            <a:pPr lvl="1"/>
            <a:r>
              <a:rPr lang="en-US" dirty="0"/>
              <a:t>you cannot do risk adjustment.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t>Limitations</a:t>
            </a:r>
          </a:p>
        </p:txBody>
      </p:sp>
    </p:spTree>
    <p:extLst>
      <p:ext uri="{BB962C8B-B14F-4D97-AF65-F5344CB8AC3E}">
        <p14:creationId xmlns:p14="http://schemas.microsoft.com/office/powerpoint/2010/main" val="221147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numCol="1"/>
          <a:lstStyle/>
          <a:p>
            <a:r>
              <a:rPr lang="en-US" dirty="0">
                <a:latin typeface="Courier New" panose="02070309020205020404" pitchFamily="49" charset="0"/>
                <a:cs typeface="Courier New" panose="02070309020205020404" pitchFamily="49" charset="0"/>
              </a:rPr>
              <a:t>proc </a:t>
            </a:r>
            <a:r>
              <a:rPr lang="en-US" dirty="0" err="1">
                <a:latin typeface="Courier New" panose="02070309020205020404" pitchFamily="49" charset="0"/>
                <a:cs typeface="Courier New" panose="02070309020205020404" pitchFamily="49" charset="0"/>
              </a:rPr>
              <a:t>lifetest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plots=survival</a:t>
            </a:r>
          </a:p>
          <a:p>
            <a:r>
              <a:rPr lang="en-US" dirty="0">
                <a:latin typeface="Courier New" panose="02070309020205020404" pitchFamily="49" charset="0"/>
                <a:cs typeface="Courier New" panose="02070309020205020404" pitchFamily="49" charset="0"/>
              </a:rPr>
              <a:t>  data=survival.fly1;</a:t>
            </a:r>
          </a:p>
          <a:p>
            <a:r>
              <a:rPr lang="en-US" dirty="0">
                <a:latin typeface="Courier New" panose="02070309020205020404" pitchFamily="49" charset="0"/>
                <a:cs typeface="Courier New" panose="02070309020205020404" pitchFamily="49" charset="0"/>
              </a:rPr>
              <a:t>  time time*censor(0);</a:t>
            </a:r>
          </a:p>
          <a:p>
            <a:r>
              <a:rPr lang="en-US" dirty="0">
                <a:latin typeface="Courier New" panose="02070309020205020404" pitchFamily="49" charset="0"/>
                <a:cs typeface="Courier New" panose="02070309020205020404" pitchFamily="49" charset="0"/>
              </a:rPr>
              <a:t>run;</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sp>
        <p:nvSpPr>
          <p:cNvPr id="6" name="Text Placeholder 5"/>
          <p:cNvSpPr>
            <a:spLocks noGrp="1"/>
          </p:cNvSpPr>
          <p:nvPr>
            <p:ph type="body" sz="quarter" idx="12"/>
          </p:nvPr>
        </p:nvSpPr>
        <p:spPr/>
        <p:txBody>
          <a:bodyPr/>
          <a:lstStyle/>
          <a:p>
            <a:r>
              <a:rPr lang="en-US" dirty="0"/>
              <a:t>SAS code</a:t>
            </a:r>
          </a:p>
        </p:txBody>
      </p:sp>
    </p:spTree>
    <p:extLst>
      <p:ext uri="{BB962C8B-B14F-4D97-AF65-F5344CB8AC3E}">
        <p14:creationId xmlns:p14="http://schemas.microsoft.com/office/powerpoint/2010/main" val="204256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numCol="1"/>
          <a:lstStyle/>
          <a:p>
            <a:r>
              <a:rPr lang="en-US" dirty="0">
                <a:latin typeface="Courier New" panose="02070309020205020404" pitchFamily="49" charset="0"/>
                <a:cs typeface="Courier New" panose="02070309020205020404" pitchFamily="49" charset="0"/>
              </a:rPr>
              <a:t>fly1_surv &lt;- </a:t>
            </a:r>
            <a:r>
              <a:rPr lang="en-US" dirty="0" err="1">
                <a:latin typeface="Courier New" panose="02070309020205020404" pitchFamily="49" charset="0"/>
                <a:cs typeface="Courier New" panose="02070309020205020404" pitchFamily="49" charset="0"/>
              </a:rPr>
              <a:t>Surv</a:t>
            </a:r>
            <a:r>
              <a:rPr lang="en-US" dirty="0">
                <a:latin typeface="Courier New" panose="02070309020205020404" pitchFamily="49" charset="0"/>
                <a:cs typeface="Courier New" panose="02070309020205020404" pitchFamily="49" charset="0"/>
              </a:rPr>
              <a:t>(fly1$time, fly1$censor)</a:t>
            </a:r>
          </a:p>
          <a:p>
            <a:r>
              <a:rPr lang="en-US" dirty="0">
                <a:latin typeface="Courier New" panose="02070309020205020404" pitchFamily="49" charset="0"/>
                <a:cs typeface="Courier New" panose="02070309020205020404" pitchFamily="49" charset="0"/>
              </a:rPr>
              <a:t>fly1_km &lt;- </a:t>
            </a:r>
            <a:r>
              <a:rPr lang="en-US" dirty="0" err="1">
                <a:latin typeface="Courier New" panose="02070309020205020404" pitchFamily="49" charset="0"/>
                <a:cs typeface="Courier New" panose="02070309020205020404" pitchFamily="49" charset="0"/>
              </a:rPr>
              <a:t>survfit</a:t>
            </a:r>
            <a:r>
              <a:rPr lang="en-US" dirty="0">
                <a:latin typeface="Courier New" panose="02070309020205020404" pitchFamily="49" charset="0"/>
                <a:cs typeface="Courier New" panose="02070309020205020404" pitchFamily="49" charset="0"/>
              </a:rPr>
              <a:t>(fly1_surv~1)</a:t>
            </a:r>
          </a:p>
          <a:p>
            <a:r>
              <a:rPr lang="en-US" dirty="0">
                <a:latin typeface="Courier New" panose="02070309020205020404" pitchFamily="49" charset="0"/>
                <a:cs typeface="Courier New" panose="02070309020205020404" pitchFamily="49" charset="0"/>
              </a:rPr>
              <a:t>plot(fly1_km, conf.int=FALSE)</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sp>
        <p:nvSpPr>
          <p:cNvPr id="6" name="Text Placeholder 5"/>
          <p:cNvSpPr>
            <a:spLocks noGrp="1"/>
          </p:cNvSpPr>
          <p:nvPr>
            <p:ph type="body" sz="quarter" idx="12"/>
          </p:nvPr>
        </p:nvSpPr>
        <p:spPr/>
        <p:txBody>
          <a:bodyPr/>
          <a:lstStyle/>
          <a:p>
            <a:r>
              <a:rPr lang="en-US" dirty="0"/>
              <a:t>R code</a:t>
            </a:r>
          </a:p>
        </p:txBody>
      </p:sp>
    </p:spTree>
    <p:extLst>
      <p:ext uri="{BB962C8B-B14F-4D97-AF65-F5344CB8AC3E}">
        <p14:creationId xmlns:p14="http://schemas.microsoft.com/office/powerpoint/2010/main" val="3967057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46</a:t>
            </a:fld>
            <a:endParaRPr lang="en-US"/>
          </a:p>
        </p:txBody>
      </p:sp>
      <p:sp>
        <p:nvSpPr>
          <p:cNvPr id="6" name="Text Placeholder 5"/>
          <p:cNvSpPr>
            <a:spLocks noGrp="1"/>
          </p:cNvSpPr>
          <p:nvPr>
            <p:ph type="body" sz="quarter" idx="12"/>
          </p:nvPr>
        </p:nvSpPr>
        <p:spPr/>
        <p:txBody>
          <a:bodyPr/>
          <a:lstStyle/>
          <a:p>
            <a:r>
              <a:rPr lang="en-US" dirty="0"/>
              <a:t>The overall Kaplan-Meier curve (R)</a:t>
            </a:r>
          </a:p>
        </p:txBody>
      </p:sp>
      <p:pic>
        <p:nvPicPr>
          <p:cNvPr id="15" name="Picture 14">
            <a:extLst>
              <a:ext uri="{FF2B5EF4-FFF2-40B4-BE49-F238E27FC236}">
                <a16:creationId xmlns:a16="http://schemas.microsoft.com/office/drawing/2014/main" id="{F82CAB8A-BD4D-4F07-A8C7-A7E521792D04}"/>
              </a:ext>
            </a:extLst>
          </p:cNvPr>
          <p:cNvPicPr>
            <a:picLocks noChangeAspect="1"/>
          </p:cNvPicPr>
          <p:nvPr/>
        </p:nvPicPr>
        <p:blipFill>
          <a:blip r:embed="rId2"/>
          <a:stretch>
            <a:fillRect/>
          </a:stretch>
        </p:blipFill>
        <p:spPr>
          <a:xfrm>
            <a:off x="444357" y="2359025"/>
            <a:ext cx="8229600" cy="3657600"/>
          </a:xfrm>
          <a:prstGeom prst="rect">
            <a:avLst/>
          </a:prstGeom>
        </p:spPr>
      </p:pic>
    </p:spTree>
    <p:extLst>
      <p:ext uri="{BB962C8B-B14F-4D97-AF65-F5344CB8AC3E}">
        <p14:creationId xmlns:p14="http://schemas.microsoft.com/office/powerpoint/2010/main" val="2604979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47</a:t>
            </a:fld>
            <a:endParaRPr lang="en-US"/>
          </a:p>
        </p:txBody>
      </p:sp>
      <p:sp>
        <p:nvSpPr>
          <p:cNvPr id="6" name="Text Placeholder 5"/>
          <p:cNvSpPr>
            <a:spLocks noGrp="1"/>
          </p:cNvSpPr>
          <p:nvPr>
            <p:ph type="body" sz="quarter" idx="12"/>
          </p:nvPr>
        </p:nvSpPr>
        <p:spPr/>
        <p:txBody>
          <a:bodyPr/>
          <a:lstStyle/>
          <a:p>
            <a:r>
              <a:rPr lang="en-US" dirty="0"/>
              <a:t>Code in SAS/R for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1477328"/>
          </a:xfrm>
          <a:prstGeom prst="rect">
            <a:avLst/>
          </a:prstGeom>
        </p:spPr>
        <p:txBody>
          <a:bodyPr wrap="square">
            <a:spAutoFit/>
          </a:bodyPr>
          <a:lstStyle/>
          <a:p>
            <a:r>
              <a:rPr lang="en-US" dirty="0"/>
              <a:t>R</a:t>
            </a:r>
          </a:p>
          <a:p>
            <a:r>
              <a:rPr lang="en-US" dirty="0">
                <a:latin typeface="Courier New" panose="02070309020205020404" pitchFamily="49" charset="0"/>
                <a:cs typeface="Courier New" panose="02070309020205020404" pitchFamily="49" charset="0"/>
              </a:rPr>
              <a:t>  plot(fly1_km, conf.int=TRUE)</a:t>
            </a:r>
            <a:endParaRPr lang="en-US" dirty="0"/>
          </a:p>
          <a:p>
            <a:endParaRPr lang="en-US" dirty="0"/>
          </a:p>
          <a:p>
            <a:r>
              <a:rPr lang="en-US" dirty="0"/>
              <a:t>SAS</a:t>
            </a:r>
          </a:p>
          <a:p>
            <a:r>
              <a:rPr lang="en-US" dirty="0">
                <a:latin typeface="Courier New" panose="02070309020205020404" pitchFamily="49" charset="0"/>
                <a:cs typeface="Courier New" panose="02070309020205020404" pitchFamily="49" charset="0"/>
              </a:rPr>
              <a:t>  plots=survival(cl)</a:t>
            </a:r>
            <a:endParaRPr lang="en-US" dirty="0"/>
          </a:p>
        </p:txBody>
      </p:sp>
    </p:spTree>
    <p:extLst>
      <p:ext uri="{BB962C8B-B14F-4D97-AF65-F5344CB8AC3E}">
        <p14:creationId xmlns:p14="http://schemas.microsoft.com/office/powerpoint/2010/main" val="4218753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48</a:t>
            </a:fld>
            <a:endParaRPr lang="en-US"/>
          </a:p>
        </p:txBody>
      </p:sp>
      <p:sp>
        <p:nvSpPr>
          <p:cNvPr id="6" name="Text Placeholder 5"/>
          <p:cNvSpPr>
            <a:spLocks noGrp="1"/>
          </p:cNvSpPr>
          <p:nvPr>
            <p:ph type="body" sz="quarter" idx="12"/>
          </p:nvPr>
        </p:nvSpPr>
        <p:spPr/>
        <p:txBody>
          <a:bodyPr/>
          <a:lstStyle/>
          <a:p>
            <a:r>
              <a:rPr lang="en-US" dirty="0"/>
              <a:t>Confidence limits (SAS)</a:t>
            </a:r>
          </a:p>
        </p:txBody>
      </p:sp>
      <p:pic>
        <p:nvPicPr>
          <p:cNvPr id="8" name="Picture 7">
            <a:extLst>
              <a:ext uri="{FF2B5EF4-FFF2-40B4-BE49-F238E27FC236}">
                <a16:creationId xmlns:a16="http://schemas.microsoft.com/office/drawing/2014/main" id="{A34FCB99-A62D-4A54-BF44-740C78B3E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31" y="2485486"/>
            <a:ext cx="4408470" cy="3306352"/>
          </a:xfrm>
          <a:prstGeom prst="rect">
            <a:avLst/>
          </a:prstGeom>
        </p:spPr>
      </p:pic>
    </p:spTree>
    <p:extLst>
      <p:ext uri="{BB962C8B-B14F-4D97-AF65-F5344CB8AC3E}">
        <p14:creationId xmlns:p14="http://schemas.microsoft.com/office/powerpoint/2010/main" val="369419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49</a:t>
            </a:fld>
            <a:endParaRPr lang="en-US"/>
          </a:p>
        </p:txBody>
      </p:sp>
      <p:sp>
        <p:nvSpPr>
          <p:cNvPr id="6" name="Text Placeholder 5"/>
          <p:cNvSpPr>
            <a:spLocks noGrp="1"/>
          </p:cNvSpPr>
          <p:nvPr>
            <p:ph type="body" sz="quarter" idx="12"/>
          </p:nvPr>
        </p:nvSpPr>
        <p:spPr/>
        <p:txBody>
          <a:bodyPr/>
          <a:lstStyle/>
          <a:p>
            <a:r>
              <a:rPr lang="en-US" dirty="0"/>
              <a:t>Quartile confidence limits (R)</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416320"/>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&gt; quantile(whas100_km)</a:t>
            </a:r>
          </a:p>
          <a:p>
            <a:r>
              <a:rPr lang="en-US" dirty="0">
                <a:latin typeface="Courier New" panose="02070309020205020404" pitchFamily="49" charset="0"/>
                <a:cs typeface="Courier New" panose="02070309020205020404" pitchFamily="49" charset="0"/>
              </a:rPr>
              <a:t>$quantile</a:t>
            </a:r>
          </a:p>
          <a:p>
            <a:r>
              <a:rPr lang="en-US" dirty="0">
                <a:latin typeface="Courier New" panose="02070309020205020404" pitchFamily="49" charset="0"/>
                <a:cs typeface="Courier New" panose="02070309020205020404" pitchFamily="49" charset="0"/>
              </a:rPr>
              <a:t>      25       50       75 </a:t>
            </a:r>
          </a:p>
          <a:p>
            <a:r>
              <a:rPr lang="en-US" dirty="0">
                <a:latin typeface="Courier New" panose="02070309020205020404" pitchFamily="49" charset="0"/>
                <a:cs typeface="Courier New" panose="02070309020205020404" pitchFamily="49" charset="0"/>
              </a:rPr>
              <a:t>1.796030 6.026010 7.419576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$lower</a:t>
            </a:r>
          </a:p>
          <a:p>
            <a:r>
              <a:rPr lang="en-US" dirty="0">
                <a:latin typeface="Courier New" panose="02070309020205020404" pitchFamily="49" charset="0"/>
                <a:cs typeface="Courier New" panose="02070309020205020404" pitchFamily="49" charset="0"/>
              </a:rPr>
              <a:t>       25        50        75 </a:t>
            </a:r>
          </a:p>
          <a:p>
            <a:r>
              <a:rPr lang="en-US" dirty="0">
                <a:latin typeface="Courier New" panose="02070309020205020404" pitchFamily="49" charset="0"/>
                <a:cs typeface="Courier New" panose="02070309020205020404" pitchFamily="49" charset="0"/>
              </a:rPr>
              <a:t>0.7501711 4.9445585 7.1841205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$upper</a:t>
            </a:r>
          </a:p>
          <a:p>
            <a:r>
              <a:rPr lang="en-US" dirty="0">
                <a:latin typeface="Courier New" panose="02070309020205020404" pitchFamily="49" charset="0"/>
                <a:cs typeface="Courier New" panose="02070309020205020404" pitchFamily="49" charset="0"/>
              </a:rPr>
              <a:t>      25       50       75 </a:t>
            </a:r>
          </a:p>
          <a:p>
            <a:r>
              <a:rPr lang="en-US" dirty="0">
                <a:latin typeface="Courier New" panose="02070309020205020404" pitchFamily="49" charset="0"/>
                <a:cs typeface="Courier New" panose="02070309020205020404" pitchFamily="49" charset="0"/>
              </a:rPr>
              <a:t>3.835729       NA       </a:t>
            </a:r>
            <a:r>
              <a:rPr lang="en-US" dirty="0" err="1">
                <a:latin typeface="Courier New" panose="02070309020205020404" pitchFamily="49" charset="0"/>
                <a:cs typeface="Courier New" panose="02070309020205020404" pitchFamily="49" charset="0"/>
              </a:rPr>
              <a:t>NA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681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36%</a:t>
            </a:r>
            <a:br>
              <a:rPr lang="en-US" dirty="0"/>
            </a:br>
            <a:r>
              <a:rPr lang="en-US" dirty="0"/>
              <a:t> 71 32%</a:t>
            </a:r>
            <a:br>
              <a:rPr lang="en-US" dirty="0"/>
            </a:br>
            <a:r>
              <a:rPr lang="en-US" dirty="0"/>
              <a:t> 72 28%</a:t>
            </a:r>
            <a:br>
              <a:rPr lang="en-US" dirty="0"/>
            </a:br>
            <a:r>
              <a:rPr lang="en-US" dirty="0"/>
              <a:t> 73 24%</a:t>
            </a:r>
            <a:br>
              <a:rPr lang="en-US" dirty="0"/>
            </a:br>
            <a:r>
              <a:rPr lang="en-US" dirty="0"/>
              <a:t> 75 20%</a:t>
            </a:r>
            <a:br>
              <a:rPr lang="en-US" dirty="0"/>
            </a:br>
            <a:r>
              <a:rPr lang="en-US" dirty="0"/>
              <a:t> 77 16%</a:t>
            </a:r>
            <a:br>
              <a:rPr lang="en-US" dirty="0"/>
            </a:br>
            <a:r>
              <a:rPr lang="en-US" dirty="0"/>
              <a:t> 79 12%</a:t>
            </a:r>
            <a:br>
              <a:rPr lang="en-US" dirty="0"/>
            </a:br>
            <a:r>
              <a:rPr lang="en-US" dirty="0"/>
              <a:t> 89  8%</a:t>
            </a:r>
            <a:br>
              <a:rPr lang="en-US" dirty="0"/>
            </a:br>
            <a:r>
              <a:rPr lang="en-US" dirty="0"/>
              <a:t> 94  4%</a:t>
            </a:r>
            <a:br>
              <a:rPr lang="en-US" dirty="0"/>
            </a:br>
            <a:r>
              <a:rPr lang="en-US" dirty="0"/>
              <a:t> 96  0%.</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At each date, the survival probability drops by 1/25.</a:t>
            </a:r>
          </a:p>
        </p:txBody>
      </p:sp>
    </p:spTree>
    <p:extLst>
      <p:ext uri="{BB962C8B-B14F-4D97-AF65-F5344CB8AC3E}">
        <p14:creationId xmlns:p14="http://schemas.microsoft.com/office/powerpoint/2010/main" val="3845223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proc </a:t>
            </a:r>
            <a:r>
              <a:rPr lang="en-US" dirty="0" err="1">
                <a:latin typeface="Courier New" panose="02070309020205020404" pitchFamily="49" charset="0"/>
                <a:cs typeface="Courier New" panose="02070309020205020404" pitchFamily="49" charset="0"/>
              </a:rPr>
              <a:t>lifetest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notable</a:t>
            </a:r>
          </a:p>
          <a:p>
            <a:r>
              <a:rPr lang="en-US" dirty="0">
                <a:latin typeface="Courier New" panose="02070309020205020404" pitchFamily="49" charset="0"/>
                <a:cs typeface="Courier New" panose="02070309020205020404" pitchFamily="49" charset="0"/>
              </a:rPr>
              <a:t>    plots=survival</a:t>
            </a:r>
          </a:p>
          <a:p>
            <a:r>
              <a:rPr lang="en-US" dirty="0">
                <a:latin typeface="Courier New" panose="02070309020205020404" pitchFamily="49" charset="0"/>
                <a:cs typeface="Courier New" panose="02070309020205020404" pitchFamily="49" charset="0"/>
              </a:rPr>
              <a:t>    data=survival.whas100;</a:t>
            </a:r>
          </a:p>
          <a:p>
            <a:r>
              <a:rPr lang="en-US" dirty="0">
                <a:latin typeface="Courier New" panose="02070309020205020404" pitchFamily="49" charset="0"/>
                <a:cs typeface="Courier New" panose="02070309020205020404" pitchFamily="49" charset="0"/>
              </a:rPr>
              <a:t>  time </a:t>
            </a:r>
            <a:r>
              <a:rPr lang="en-US" dirty="0" err="1">
                <a:latin typeface="Courier New" panose="02070309020205020404" pitchFamily="49" charset="0"/>
                <a:cs typeface="Courier New" panose="02070309020205020404" pitchFamily="49" charset="0"/>
              </a:rPr>
              <a:t>time_yrs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fstat</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  strata gender;</a:t>
            </a:r>
          </a:p>
          <a:p>
            <a:r>
              <a:rPr lang="en-US" dirty="0">
                <a:latin typeface="Courier New" panose="02070309020205020404" pitchFamily="49" charset="0"/>
                <a:cs typeface="Courier New" panose="02070309020205020404" pitchFamily="49" charset="0"/>
              </a:rPr>
              <a:t>  title "Comparison of survival for gender for WHAS100 data";</a:t>
            </a:r>
          </a:p>
          <a:p>
            <a:r>
              <a:rPr lang="en-US" dirty="0">
                <a:latin typeface="Courier New" panose="02070309020205020404" pitchFamily="49" charset="0"/>
                <a:cs typeface="Courier New" panose="02070309020205020404" pitchFamily="49" charset="0"/>
              </a:rPr>
              <a:t>run;</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50</a:t>
            </a:fld>
            <a:endParaRPr lang="en-US"/>
          </a:p>
        </p:txBody>
      </p:sp>
      <p:sp>
        <p:nvSpPr>
          <p:cNvPr id="6" name="Text Placeholder 5"/>
          <p:cNvSpPr>
            <a:spLocks noGrp="1"/>
          </p:cNvSpPr>
          <p:nvPr>
            <p:ph type="body" sz="quarter" idx="12"/>
          </p:nvPr>
        </p:nvSpPr>
        <p:spPr/>
        <p:txBody>
          <a:bodyPr/>
          <a:lstStyle/>
          <a:p>
            <a:r>
              <a:rPr lang="en-US" dirty="0"/>
              <a:t>Comparing two or more Kaplan-Meier curves (SAS)</a:t>
            </a:r>
          </a:p>
        </p:txBody>
      </p:sp>
    </p:spTree>
    <p:extLst>
      <p:ext uri="{BB962C8B-B14F-4D97-AF65-F5344CB8AC3E}">
        <p14:creationId xmlns:p14="http://schemas.microsoft.com/office/powerpoint/2010/main" val="3486554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whas100_km_by_gender &lt;-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survfit</a:t>
            </a:r>
            <a:r>
              <a:rPr lang="en-US" dirty="0">
                <a:latin typeface="Courier New" panose="02070309020205020404" pitchFamily="49" charset="0"/>
                <a:cs typeface="Courier New" panose="02070309020205020404" pitchFamily="49" charset="0"/>
              </a:rPr>
              <a:t>(whas100_surv~whas100$gender)</a:t>
            </a:r>
          </a:p>
          <a:p>
            <a:r>
              <a:rPr lang="en-US" dirty="0">
                <a:latin typeface="Courier New" panose="02070309020205020404" pitchFamily="49" charset="0"/>
                <a:cs typeface="Courier New" panose="02070309020205020404" pitchFamily="49" charset="0"/>
              </a:rPr>
              <a:t>plot(whas100_km_by_gender, conf.int=FALSE)</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survdiff</a:t>
            </a:r>
            <a:r>
              <a:rPr lang="en-US" dirty="0">
                <a:latin typeface="Courier New" panose="02070309020205020404" pitchFamily="49" charset="0"/>
                <a:cs typeface="Courier New" panose="02070309020205020404" pitchFamily="49" charset="0"/>
              </a:rPr>
              <a:t>(whas100_surv~whas100$gender)</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51</a:t>
            </a:fld>
            <a:endParaRPr lang="en-US"/>
          </a:p>
        </p:txBody>
      </p:sp>
      <p:sp>
        <p:nvSpPr>
          <p:cNvPr id="6" name="Text Placeholder 5"/>
          <p:cNvSpPr>
            <a:spLocks noGrp="1"/>
          </p:cNvSpPr>
          <p:nvPr>
            <p:ph type="body" sz="quarter" idx="12"/>
          </p:nvPr>
        </p:nvSpPr>
        <p:spPr/>
        <p:txBody>
          <a:bodyPr/>
          <a:lstStyle/>
          <a:p>
            <a:r>
              <a:rPr lang="en-US" dirty="0"/>
              <a:t>Comparing two or more Kaplan-Meier curves (R)</a:t>
            </a:r>
          </a:p>
        </p:txBody>
      </p:sp>
    </p:spTree>
    <p:extLst>
      <p:ext uri="{BB962C8B-B14F-4D97-AF65-F5344CB8AC3E}">
        <p14:creationId xmlns:p14="http://schemas.microsoft.com/office/powerpoint/2010/main" val="2822894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52</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pic>
        <p:nvPicPr>
          <p:cNvPr id="7" name="Picture 6">
            <a:extLst>
              <a:ext uri="{FF2B5EF4-FFF2-40B4-BE49-F238E27FC236}">
                <a16:creationId xmlns:a16="http://schemas.microsoft.com/office/drawing/2014/main" id="{D67F25B4-BC1E-462A-AFA9-7F4A1A988921}"/>
              </a:ext>
            </a:extLst>
          </p:cNvPr>
          <p:cNvPicPr>
            <a:picLocks noChangeAspect="1"/>
          </p:cNvPicPr>
          <p:nvPr/>
        </p:nvPicPr>
        <p:blipFill>
          <a:blip r:embed="rId2"/>
          <a:stretch>
            <a:fillRect/>
          </a:stretch>
        </p:blipFill>
        <p:spPr>
          <a:xfrm>
            <a:off x="457200" y="2209800"/>
            <a:ext cx="8229600" cy="3657600"/>
          </a:xfrm>
          <a:prstGeom prst="rect">
            <a:avLst/>
          </a:prstGeom>
        </p:spPr>
      </p:pic>
    </p:spTree>
    <p:extLst>
      <p:ext uri="{BB962C8B-B14F-4D97-AF65-F5344CB8AC3E}">
        <p14:creationId xmlns:p14="http://schemas.microsoft.com/office/powerpoint/2010/main" val="85824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whas100_km_by_gender %&gt;%</a:t>
            </a:r>
          </a:p>
          <a:p>
            <a:r>
              <a:rPr lang="en-US" dirty="0">
                <a:latin typeface="Courier New" panose="02070309020205020404" pitchFamily="49" charset="0"/>
                <a:cs typeface="Courier New" panose="02070309020205020404" pitchFamily="49" charset="0"/>
              </a:rPr>
              <a:t>  tidy               %&gt;%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(strata)   %&gt;%</a:t>
            </a:r>
          </a:p>
          <a:p>
            <a:r>
              <a:rPr lang="en-US" dirty="0">
                <a:latin typeface="Courier New" panose="02070309020205020404" pitchFamily="49" charset="0"/>
                <a:cs typeface="Courier New" panose="02070309020205020404" pitchFamily="49" charset="0"/>
              </a:rPr>
              <a:t>  slice(n())         -&gt; </a:t>
            </a:r>
            <a:r>
              <a:rPr lang="en-US" dirty="0" err="1">
                <a:latin typeface="Courier New" panose="02070309020205020404" pitchFamily="49" charset="0"/>
                <a:cs typeface="Courier New" panose="02070309020205020404" pitchFamily="49" charset="0"/>
              </a:rPr>
              <a:t>km_labels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plot(whas100_km_by_gender, conf.int=FALSE, </a:t>
            </a:r>
            <a:r>
              <a:rPr lang="en-US" dirty="0" err="1">
                <a:latin typeface="Courier New" panose="02070309020205020404" pitchFamily="49" charset="0"/>
                <a:cs typeface="Courier New" panose="02070309020205020404" pitchFamily="49" charset="0"/>
              </a:rPr>
              <a:t>xlim</a:t>
            </a:r>
            <a:r>
              <a:rPr lang="en-US" dirty="0">
                <a:latin typeface="Courier New" panose="02070309020205020404" pitchFamily="49" charset="0"/>
                <a:cs typeface="Courier New" panose="02070309020205020404" pitchFamily="49" charset="0"/>
              </a:rPr>
              <a:t>=c(0,12))</a:t>
            </a:r>
          </a:p>
          <a:p>
            <a:r>
              <a:rPr lang="en-US" dirty="0">
                <a:latin typeface="Courier New" panose="02070309020205020404" pitchFamily="49" charset="0"/>
                <a:cs typeface="Courier New" panose="02070309020205020404" pitchFamily="49" charset="0"/>
              </a:rPr>
              <a:t>text(</a:t>
            </a:r>
            <a:r>
              <a:rPr lang="en-US" dirty="0" err="1">
                <a:latin typeface="Courier New" panose="02070309020205020404" pitchFamily="49" charset="0"/>
                <a:cs typeface="Courier New" panose="02070309020205020404" pitchFamily="49" charset="0"/>
              </a:rPr>
              <a:t>km_labels$time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km_labels$estimate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km_labels$strata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adj</a:t>
            </a:r>
            <a:r>
              <a:rPr lang="en-US" dirty="0">
                <a:latin typeface="Courier New" panose="02070309020205020404" pitchFamily="49" charset="0"/>
                <a:cs typeface="Courier New" panose="02070309020205020404" pitchFamily="49" charset="0"/>
              </a:rPr>
              <a:t>=0)</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53</a:t>
            </a:fld>
            <a:endParaRPr lang="en-US"/>
          </a:p>
        </p:txBody>
      </p:sp>
      <p:sp>
        <p:nvSpPr>
          <p:cNvPr id="6" name="Text Placeholder 5"/>
          <p:cNvSpPr>
            <a:spLocks noGrp="1"/>
          </p:cNvSpPr>
          <p:nvPr>
            <p:ph type="body" sz="quarter" idx="12"/>
          </p:nvPr>
        </p:nvSpPr>
        <p:spPr/>
        <p:txBody>
          <a:bodyPr/>
          <a:lstStyle/>
          <a:p>
            <a:r>
              <a:rPr lang="en-US" dirty="0"/>
              <a:t>Adding labels (R)</a:t>
            </a:r>
          </a:p>
        </p:txBody>
      </p:sp>
    </p:spTree>
    <p:extLst>
      <p:ext uri="{BB962C8B-B14F-4D97-AF65-F5344CB8AC3E}">
        <p14:creationId xmlns:p14="http://schemas.microsoft.com/office/powerpoint/2010/main" val="973213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pic>
        <p:nvPicPr>
          <p:cNvPr id="9" name="Picture 8">
            <a:extLst>
              <a:ext uri="{FF2B5EF4-FFF2-40B4-BE49-F238E27FC236}">
                <a16:creationId xmlns:a16="http://schemas.microsoft.com/office/drawing/2014/main" id="{BCA0785B-F72A-4899-85BE-5ED425994941}"/>
              </a:ext>
            </a:extLst>
          </p:cNvPr>
          <p:cNvPicPr>
            <a:picLocks noChangeAspect="1"/>
          </p:cNvPicPr>
          <p:nvPr/>
        </p:nvPicPr>
        <p:blipFill>
          <a:blip r:embed="rId2"/>
          <a:stretch>
            <a:fillRect/>
          </a:stretch>
        </p:blipFill>
        <p:spPr>
          <a:xfrm>
            <a:off x="457200" y="2141306"/>
            <a:ext cx="8229600" cy="3657600"/>
          </a:xfrm>
          <a:prstGeom prst="rect">
            <a:avLst/>
          </a:prstGeom>
        </p:spPr>
      </p:pic>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54</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spTree>
    <p:extLst>
      <p:ext uri="{BB962C8B-B14F-4D97-AF65-F5344CB8AC3E}">
        <p14:creationId xmlns:p14="http://schemas.microsoft.com/office/powerpoint/2010/main" val="3709210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whas100_km_by_gender %&gt;%</a:t>
            </a:r>
          </a:p>
          <a:p>
            <a:r>
              <a:rPr lang="en-US" dirty="0">
                <a:latin typeface="Courier New" panose="02070309020205020404" pitchFamily="49" charset="0"/>
                <a:cs typeface="Courier New" panose="02070309020205020404" pitchFamily="49" charset="0"/>
              </a:rPr>
              <a:t>  tidy               %&gt;%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(time, estimate, color=strata))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geom_step</a:t>
            </a:r>
            <a:r>
              <a:rPr lang="en-US"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55</a:t>
            </a:fld>
            <a:endParaRPr lang="en-US"/>
          </a:p>
        </p:txBody>
      </p:sp>
      <p:sp>
        <p:nvSpPr>
          <p:cNvPr id="6" name="Text Placeholder 5"/>
          <p:cNvSpPr>
            <a:spLocks noGrp="1"/>
          </p:cNvSpPr>
          <p:nvPr>
            <p:ph type="body" sz="quarter" idx="12"/>
          </p:nvPr>
        </p:nvSpPr>
        <p:spPr/>
        <p:txBody>
          <a:bodyPr/>
          <a:lstStyle/>
          <a:p>
            <a:r>
              <a:rPr lang="en-US" dirty="0"/>
              <a:t>Adding a legend (R)</a:t>
            </a:r>
          </a:p>
        </p:txBody>
      </p:sp>
    </p:spTree>
    <p:extLst>
      <p:ext uri="{BB962C8B-B14F-4D97-AF65-F5344CB8AC3E}">
        <p14:creationId xmlns:p14="http://schemas.microsoft.com/office/powerpoint/2010/main" val="1744606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N Observed Expected (O-E)^2/E (O-E)^2/V</a:t>
            </a:r>
          </a:p>
          <a:p>
            <a:r>
              <a:rPr lang="en-US" sz="1600" dirty="0">
                <a:latin typeface="Courier New" panose="02070309020205020404" pitchFamily="49" charset="0"/>
                <a:cs typeface="Courier New" panose="02070309020205020404" pitchFamily="49" charset="0"/>
              </a:rPr>
              <a:t>whas100$gender=0 65       28     34.6      1.27      3.97</a:t>
            </a:r>
          </a:p>
          <a:p>
            <a:r>
              <a:rPr lang="en-US" sz="1600" dirty="0">
                <a:latin typeface="Courier New" panose="02070309020205020404" pitchFamily="49" charset="0"/>
                <a:cs typeface="Courier New" panose="02070309020205020404" pitchFamily="49" charset="0"/>
              </a:rPr>
              <a:t>whas100$gender=1 35       23     16.4      2.68      3.97</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4  on 1 degrees of freedom, p= 0.0463</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56</a:t>
            </a:fld>
            <a:endParaRPr lang="en-US"/>
          </a:p>
        </p:txBody>
      </p:sp>
      <p:sp>
        <p:nvSpPr>
          <p:cNvPr id="6" name="Text Placeholder 5"/>
          <p:cNvSpPr>
            <a:spLocks noGrp="1"/>
          </p:cNvSpPr>
          <p:nvPr>
            <p:ph type="body" sz="quarter" idx="12"/>
          </p:nvPr>
        </p:nvSpPr>
        <p:spPr/>
        <p:txBody>
          <a:bodyPr/>
          <a:lstStyle/>
          <a:p>
            <a:r>
              <a:rPr lang="en-US" dirty="0"/>
              <a:t>Log rank test (R)</a:t>
            </a:r>
          </a:p>
        </p:txBody>
      </p:sp>
    </p:spTree>
    <p:extLst>
      <p:ext uri="{BB962C8B-B14F-4D97-AF65-F5344CB8AC3E}">
        <p14:creationId xmlns:p14="http://schemas.microsoft.com/office/powerpoint/2010/main" val="1282643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Make sure that you have enough events in each age group.</a:t>
            </a:r>
          </a:p>
          <a:p>
            <a:endParaRPr lang="en-US" dirty="0"/>
          </a:p>
          <a:p>
            <a:r>
              <a:rPr lang="en-US" dirty="0">
                <a:latin typeface="Courier New" panose="02070309020205020404" pitchFamily="49" charset="0"/>
                <a:cs typeface="Courier New" panose="02070309020205020404" pitchFamily="49" charset="0"/>
              </a:rPr>
              <a:t>         0  1</a:t>
            </a:r>
          </a:p>
          <a:p>
            <a:r>
              <a:rPr lang="en-US" dirty="0">
                <a:latin typeface="Courier New" panose="02070309020205020404" pitchFamily="49" charset="0"/>
                <a:cs typeface="Courier New" panose="02070309020205020404" pitchFamily="49" charset="0"/>
              </a:rPr>
              <a:t>  &lt;60   17  8</a:t>
            </a:r>
          </a:p>
          <a:p>
            <a:r>
              <a:rPr lang="en-US" dirty="0">
                <a:latin typeface="Courier New" panose="02070309020205020404" pitchFamily="49" charset="0"/>
                <a:cs typeface="Courier New" panose="02070309020205020404" pitchFamily="49" charset="0"/>
              </a:rPr>
              <a:t>  60-69 16  7</a:t>
            </a:r>
          </a:p>
          <a:p>
            <a:r>
              <a:rPr lang="en-US" dirty="0">
                <a:latin typeface="Courier New" panose="02070309020205020404" pitchFamily="49" charset="0"/>
                <a:cs typeface="Courier New" panose="02070309020205020404" pitchFamily="49" charset="0"/>
              </a:rPr>
              <a:t>  70-79  8 14</a:t>
            </a:r>
          </a:p>
          <a:p>
            <a:r>
              <a:rPr lang="en-US" dirty="0">
                <a:latin typeface="Courier New" panose="02070309020205020404" pitchFamily="49" charset="0"/>
                <a:cs typeface="Courier New" panose="02070309020205020404" pitchFamily="49" charset="0"/>
              </a:rPr>
              <a:t>  &gt;=80   8 22</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57</a:t>
            </a:fld>
            <a:endParaRPr lang="en-US"/>
          </a:p>
        </p:txBody>
      </p:sp>
      <p:sp>
        <p:nvSpPr>
          <p:cNvPr id="6" name="Text Placeholder 5"/>
          <p:cNvSpPr>
            <a:spLocks noGrp="1"/>
          </p:cNvSpPr>
          <p:nvPr>
            <p:ph type="body" sz="quarter" idx="12"/>
          </p:nvPr>
        </p:nvSpPr>
        <p:spPr/>
        <p:txBody>
          <a:bodyPr/>
          <a:lstStyle/>
          <a:p>
            <a:r>
              <a:rPr lang="en-US" dirty="0"/>
              <a:t>How to handle continuous outcomes	(R)</a:t>
            </a:r>
          </a:p>
        </p:txBody>
      </p:sp>
    </p:spTree>
    <p:extLst>
      <p:ext uri="{BB962C8B-B14F-4D97-AF65-F5344CB8AC3E}">
        <p14:creationId xmlns:p14="http://schemas.microsoft.com/office/powerpoint/2010/main" val="1117529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age_breaks</a:t>
            </a:r>
            <a:r>
              <a:rPr lang="en-US" dirty="0">
                <a:latin typeface="Courier New" panose="02070309020205020404" pitchFamily="49" charset="0"/>
                <a:cs typeface="Courier New" panose="02070309020205020404" pitchFamily="49" charset="0"/>
              </a:rPr>
              <a:t> &lt;- c(0, 59, 69, 79, 99)</a:t>
            </a:r>
          </a:p>
          <a:p>
            <a:r>
              <a:rPr lang="en-US" dirty="0" err="1">
                <a:latin typeface="Courier New" panose="02070309020205020404" pitchFamily="49" charset="0"/>
                <a:cs typeface="Courier New" panose="02070309020205020404" pitchFamily="49" charset="0"/>
              </a:rPr>
              <a:t>age_labels</a:t>
            </a:r>
            <a:r>
              <a:rPr lang="en-US" dirty="0">
                <a:latin typeface="Courier New" panose="02070309020205020404" pitchFamily="49" charset="0"/>
                <a:cs typeface="Courier New" panose="02070309020205020404" pitchFamily="49" charset="0"/>
              </a:rPr>
              <a:t> &lt;- c("&lt;60", "60-69", "70-79", "&gt;=80")</a:t>
            </a:r>
          </a:p>
          <a:p>
            <a:r>
              <a:rPr lang="en-US" dirty="0">
                <a:latin typeface="Courier New" panose="02070309020205020404" pitchFamily="49" charset="0"/>
                <a:cs typeface="Courier New" panose="02070309020205020404" pitchFamily="49" charset="0"/>
              </a:rPr>
              <a:t>whas100$age_group &lt;- </a:t>
            </a:r>
          </a:p>
          <a:p>
            <a:r>
              <a:rPr lang="en-US" dirty="0">
                <a:latin typeface="Courier New" panose="02070309020205020404" pitchFamily="49" charset="0"/>
                <a:cs typeface="Courier New" panose="02070309020205020404" pitchFamily="49" charset="0"/>
              </a:rPr>
              <a:t>  cut(whas100$age, </a:t>
            </a:r>
            <a:r>
              <a:rPr lang="en-US" dirty="0" err="1">
                <a:latin typeface="Courier New" panose="02070309020205020404" pitchFamily="49" charset="0"/>
                <a:cs typeface="Courier New" panose="02070309020205020404" pitchFamily="49" charset="0"/>
              </a:rPr>
              <a:t>age_breaks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age_labels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table(whas100$age_group, whas100$fstat)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58</a:t>
            </a:fld>
            <a:endParaRPr lang="en-US"/>
          </a:p>
        </p:txBody>
      </p:sp>
      <p:sp>
        <p:nvSpPr>
          <p:cNvPr id="6" name="Text Placeholder 5"/>
          <p:cNvSpPr>
            <a:spLocks noGrp="1"/>
          </p:cNvSpPr>
          <p:nvPr>
            <p:ph type="body" sz="quarter" idx="12"/>
          </p:nvPr>
        </p:nvSpPr>
        <p:spPr/>
        <p:txBody>
          <a:bodyPr/>
          <a:lstStyle/>
          <a:p>
            <a:r>
              <a:rPr lang="en-US" dirty="0"/>
              <a:t>How to handle continuous outcomes (R)	</a:t>
            </a:r>
          </a:p>
        </p:txBody>
      </p:sp>
    </p:spTree>
    <p:extLst>
      <p:ext uri="{BB962C8B-B14F-4D97-AF65-F5344CB8AC3E}">
        <p14:creationId xmlns:p14="http://schemas.microsoft.com/office/powerpoint/2010/main" val="699390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whas100_km_by_age &lt;-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survfit</a:t>
            </a:r>
            <a:r>
              <a:rPr lang="en-US" dirty="0">
                <a:latin typeface="Courier New" panose="02070309020205020404" pitchFamily="49" charset="0"/>
                <a:cs typeface="Courier New" panose="02070309020205020404" pitchFamily="49" charset="0"/>
              </a:rPr>
              <a:t>(whas100_surv~whas100$age_group)</a:t>
            </a:r>
          </a:p>
          <a:p>
            <a:r>
              <a:rPr lang="en-US" dirty="0">
                <a:latin typeface="Courier New" panose="02070309020205020404" pitchFamily="49" charset="0"/>
                <a:cs typeface="Courier New" panose="02070309020205020404" pitchFamily="49" charset="0"/>
              </a:rPr>
              <a:t>whas100_km_by_age    %&gt;%</a:t>
            </a:r>
          </a:p>
          <a:p>
            <a:r>
              <a:rPr lang="en-US" dirty="0">
                <a:latin typeface="Courier New" panose="02070309020205020404" pitchFamily="49" charset="0"/>
                <a:cs typeface="Courier New" panose="02070309020205020404" pitchFamily="49" charset="0"/>
              </a:rPr>
              <a:t>  tidy               %&gt;%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(time, estimate, color=strata))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geom_step</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survdiff</a:t>
            </a:r>
            <a:r>
              <a:rPr lang="en-US" dirty="0">
                <a:latin typeface="Courier New" panose="02070309020205020404" pitchFamily="49" charset="0"/>
                <a:cs typeface="Courier New" panose="02070309020205020404" pitchFamily="49" charset="0"/>
              </a:rPr>
              <a:t>(whas100_surv~whas100$age_group)</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59</a:t>
            </a:fld>
            <a:endParaRPr lang="en-US"/>
          </a:p>
        </p:txBody>
      </p:sp>
      <p:sp>
        <p:nvSpPr>
          <p:cNvPr id="6" name="Text Placeholder 5"/>
          <p:cNvSpPr>
            <a:spLocks noGrp="1"/>
          </p:cNvSpPr>
          <p:nvPr>
            <p:ph type="body" sz="quarter" idx="12"/>
          </p:nvPr>
        </p:nvSpPr>
        <p:spPr/>
        <p:txBody>
          <a:bodyPr/>
          <a:lstStyle/>
          <a:p>
            <a:r>
              <a:rPr lang="en-US" dirty="0"/>
              <a:t>How to handle continuous outcomes (R)	</a:t>
            </a:r>
          </a:p>
        </p:txBody>
      </p:sp>
    </p:spTree>
    <p:extLst>
      <p:ext uri="{BB962C8B-B14F-4D97-AF65-F5344CB8AC3E}">
        <p14:creationId xmlns:p14="http://schemas.microsoft.com/office/powerpoint/2010/main" val="260337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A graphical depiction of the survival probability</a:t>
            </a:r>
          </a:p>
        </p:txBody>
      </p:sp>
      <p:pic>
        <p:nvPicPr>
          <p:cNvPr id="1026" name="Picture 2" descr="http://www.pmean.com/08/images/Simpl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10" y="2360612"/>
            <a:ext cx="5130979"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3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60</a:t>
            </a:fld>
            <a:endParaRPr lang="en-US"/>
          </a:p>
        </p:txBody>
      </p:sp>
      <p:sp>
        <p:nvSpPr>
          <p:cNvPr id="6" name="Text Placeholder 5"/>
          <p:cNvSpPr>
            <a:spLocks noGrp="1"/>
          </p:cNvSpPr>
          <p:nvPr>
            <p:ph type="body" sz="quarter" idx="12"/>
          </p:nvPr>
        </p:nvSpPr>
        <p:spPr/>
        <p:txBody>
          <a:bodyPr/>
          <a:lstStyle/>
          <a:p>
            <a:r>
              <a:rPr lang="en-US" dirty="0"/>
              <a:t>How to handle continuous outcomes (R)	</a:t>
            </a:r>
          </a:p>
        </p:txBody>
      </p:sp>
      <p:pic>
        <p:nvPicPr>
          <p:cNvPr id="7" name="Picture 6">
            <a:extLst>
              <a:ext uri="{FF2B5EF4-FFF2-40B4-BE49-F238E27FC236}">
                <a16:creationId xmlns:a16="http://schemas.microsoft.com/office/drawing/2014/main" id="{F1FC857B-FB43-4E66-BAFA-BB897B081CE0}"/>
              </a:ext>
            </a:extLst>
          </p:cNvPr>
          <p:cNvPicPr>
            <a:picLocks noChangeAspect="1"/>
          </p:cNvPicPr>
          <p:nvPr/>
        </p:nvPicPr>
        <p:blipFill>
          <a:blip r:embed="rId2"/>
          <a:stretch>
            <a:fillRect/>
          </a:stretch>
        </p:blipFill>
        <p:spPr>
          <a:xfrm>
            <a:off x="457200" y="2361594"/>
            <a:ext cx="8229600" cy="3657600"/>
          </a:xfrm>
          <a:prstGeom prst="rect">
            <a:avLst/>
          </a:prstGeom>
        </p:spPr>
      </p:pic>
    </p:spTree>
    <p:extLst>
      <p:ext uri="{BB962C8B-B14F-4D97-AF65-F5344CB8AC3E}">
        <p14:creationId xmlns:p14="http://schemas.microsoft.com/office/powerpoint/2010/main" val="29574187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N Observed Expected (O-E)^2/E (O-E)^2/V</a:t>
            </a:r>
          </a:p>
          <a:p>
            <a:r>
              <a:rPr lang="en-US" sz="1600" dirty="0">
                <a:latin typeface="Courier New" panose="02070309020205020404" pitchFamily="49" charset="0"/>
                <a:cs typeface="Courier New" panose="02070309020205020404" pitchFamily="49" charset="0"/>
              </a:rPr>
              <a:t>whas100$age_group=&lt;60   25        8     15.5      3.64      5.29</a:t>
            </a:r>
          </a:p>
          <a:p>
            <a:r>
              <a:rPr lang="en-US" sz="1600" dirty="0">
                <a:latin typeface="Courier New" panose="02070309020205020404" pitchFamily="49" charset="0"/>
                <a:cs typeface="Courier New" panose="02070309020205020404" pitchFamily="49" charset="0"/>
              </a:rPr>
              <a:t>whas100$age_group=60-69 23        7     12.9      2.71      3.68</a:t>
            </a:r>
          </a:p>
          <a:p>
            <a:r>
              <a:rPr lang="en-US" sz="1600" dirty="0">
                <a:latin typeface="Courier New" panose="02070309020205020404" pitchFamily="49" charset="0"/>
                <a:cs typeface="Courier New" panose="02070309020205020404" pitchFamily="49" charset="0"/>
              </a:rPr>
              <a:t>whas100$age_group=70-79 22       14     10.2      1.39      1.76</a:t>
            </a:r>
          </a:p>
          <a:p>
            <a:r>
              <a:rPr lang="en-US" sz="1600" dirty="0">
                <a:latin typeface="Courier New" panose="02070309020205020404" pitchFamily="49" charset="0"/>
                <a:cs typeface="Courier New" panose="02070309020205020404" pitchFamily="49" charset="0"/>
              </a:rPr>
              <a:t>whas100$age_group=&gt;=80  30       22     12.3      7.57     10.18</a:t>
            </a:r>
          </a:p>
          <a:p>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15.6  on 3 degrees of freedom, p= 0.00139</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61</a:t>
            </a:fld>
            <a:endParaRPr lang="en-US"/>
          </a:p>
        </p:txBody>
      </p:sp>
      <p:sp>
        <p:nvSpPr>
          <p:cNvPr id="6" name="Text Placeholder 5"/>
          <p:cNvSpPr>
            <a:spLocks noGrp="1"/>
          </p:cNvSpPr>
          <p:nvPr>
            <p:ph type="body" sz="quarter" idx="12"/>
          </p:nvPr>
        </p:nvSpPr>
        <p:spPr/>
        <p:txBody>
          <a:bodyPr/>
          <a:lstStyle/>
          <a:p>
            <a:r>
              <a:rPr lang="en-US" dirty="0"/>
              <a:t>How to handle continuous outcomes (R)</a:t>
            </a:r>
          </a:p>
        </p:txBody>
      </p:sp>
    </p:spTree>
    <p:extLst>
      <p:ext uri="{BB962C8B-B14F-4D97-AF65-F5344CB8AC3E}">
        <p14:creationId xmlns:p14="http://schemas.microsoft.com/office/powerpoint/2010/main" val="3799264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proc </a:t>
            </a:r>
            <a:r>
              <a:rPr lang="en-US" dirty="0" err="1">
                <a:latin typeface="Courier New" panose="02070309020205020404" pitchFamily="49" charset="0"/>
                <a:cs typeface="Courier New" panose="02070309020205020404" pitchFamily="49" charset="0"/>
              </a:rPr>
              <a:t>lifetest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notable plots=survival</a:t>
            </a:r>
          </a:p>
          <a:p>
            <a:r>
              <a:rPr lang="en-US" dirty="0">
                <a:latin typeface="Courier New" panose="02070309020205020404" pitchFamily="49" charset="0"/>
                <a:cs typeface="Courier New" panose="02070309020205020404" pitchFamily="49" charset="0"/>
              </a:rPr>
              <a:t>    data=survival.whas100;</a:t>
            </a:r>
          </a:p>
          <a:p>
            <a:r>
              <a:rPr lang="en-US" dirty="0">
                <a:latin typeface="Courier New" panose="02070309020205020404" pitchFamily="49" charset="0"/>
                <a:cs typeface="Courier New" panose="02070309020205020404" pitchFamily="49" charset="0"/>
              </a:rPr>
              <a:t>  time </a:t>
            </a:r>
            <a:r>
              <a:rPr lang="en-US" dirty="0" err="1">
                <a:latin typeface="Courier New" panose="02070309020205020404" pitchFamily="49" charset="0"/>
                <a:cs typeface="Courier New" panose="02070309020205020404" pitchFamily="49" charset="0"/>
              </a:rPr>
              <a:t>time_yrs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fstat</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  strata age(60, 70, 80);</a:t>
            </a:r>
          </a:p>
          <a:p>
            <a:r>
              <a:rPr lang="en-US" dirty="0">
                <a:latin typeface="Courier New" panose="02070309020205020404" pitchFamily="49" charset="0"/>
                <a:cs typeface="Courier New" panose="02070309020205020404" pitchFamily="49" charset="0"/>
              </a:rPr>
              <a:t>  title "Comparison of survival for age groups";</a:t>
            </a:r>
          </a:p>
          <a:p>
            <a:r>
              <a:rPr lang="en-US" dirty="0">
                <a:latin typeface="Courier New" panose="02070309020205020404" pitchFamily="49" charset="0"/>
                <a:cs typeface="Courier New" panose="02070309020205020404" pitchFamily="49" charset="0"/>
              </a:rPr>
              <a:t>run;</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62</a:t>
            </a:fld>
            <a:endParaRPr lang="en-US"/>
          </a:p>
        </p:txBody>
      </p:sp>
      <p:sp>
        <p:nvSpPr>
          <p:cNvPr id="6" name="Text Placeholder 5"/>
          <p:cNvSpPr>
            <a:spLocks noGrp="1"/>
          </p:cNvSpPr>
          <p:nvPr>
            <p:ph type="body" sz="quarter" idx="12"/>
          </p:nvPr>
        </p:nvSpPr>
        <p:spPr/>
        <p:txBody>
          <a:bodyPr/>
          <a:lstStyle/>
          <a:p>
            <a:r>
              <a:rPr lang="en-US" dirty="0"/>
              <a:t>How to handle continuous outcomes (SAS)	</a:t>
            </a:r>
          </a:p>
        </p:txBody>
      </p:sp>
    </p:spTree>
    <p:extLst>
      <p:ext uri="{BB962C8B-B14F-4D97-AF65-F5344CB8AC3E}">
        <p14:creationId xmlns:p14="http://schemas.microsoft.com/office/powerpoint/2010/main" val="324401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Now 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Let’s alter the experiment</a:t>
            </a:r>
          </a:p>
        </p:txBody>
      </p:sp>
    </p:spTree>
    <p:extLst>
      <p:ext uri="{BB962C8B-B14F-4D97-AF65-F5344CB8AC3E}">
        <p14:creationId xmlns:p14="http://schemas.microsoft.com/office/powerpoint/2010/main" val="37426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You can still estimate some survival probabilities</a:t>
            </a:r>
          </a:p>
        </p:txBody>
      </p:sp>
    </p:spTree>
    <p:extLst>
      <p:ext uri="{BB962C8B-B14F-4D97-AF65-F5344CB8AC3E}">
        <p14:creationId xmlns:p14="http://schemas.microsoft.com/office/powerpoint/2010/main" val="58306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7" name="Picture 6"/>
          <p:cNvPicPr>
            <a:picLocks noChangeAspect="1"/>
          </p:cNvPicPr>
          <p:nvPr/>
        </p:nvPicPr>
        <p:blipFill>
          <a:blip r:embed="rId2"/>
          <a:stretch>
            <a:fillRect/>
          </a:stretch>
        </p:blipFill>
        <p:spPr>
          <a:xfrm>
            <a:off x="1828800" y="2398712"/>
            <a:ext cx="5024084" cy="3581400"/>
          </a:xfrm>
          <a:prstGeom prst="rect">
            <a:avLst/>
          </a:prstGeom>
        </p:spPr>
      </p:pic>
    </p:spTree>
    <p:extLst>
      <p:ext uri="{BB962C8B-B14F-4D97-AF65-F5344CB8AC3E}">
        <p14:creationId xmlns:p14="http://schemas.microsoft.com/office/powerpoint/2010/main" val="2501511950"/>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30792</TotalTime>
  <Words>3341</Words>
  <Application>Microsoft Office PowerPoint</Application>
  <PresentationFormat>On-screen Show (4:3)</PresentationFormat>
  <Paragraphs>475</Paragraphs>
  <Slides>62</Slides>
  <Notes>1</Notes>
  <HiddenSlides>19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Courier New</vt:lpstr>
      <vt:lpstr>4_Default Design</vt:lpstr>
      <vt:lpstr>  An Introduction to Kaplan-Meier Curves </vt:lpstr>
      <vt:lpstr>An Introduction to Kaplan-Meier Curves</vt:lpstr>
      <vt:lpstr>An Introduction to Kaplan-Meier Curves</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An Introduction to Kaplan-Meier Curves</vt:lpstr>
      <vt:lpstr>Fruit fly data (round 3)</vt:lpstr>
      <vt:lpstr>Fruit fly data (round 3)</vt:lpstr>
      <vt:lpstr>Fruit fly data (round 3)</vt:lpstr>
      <vt:lpstr>Hand calculation of Kaplan-Meier curve</vt:lpstr>
      <vt:lpstr>Hand calculation of Kaplan-Meier curve</vt:lpstr>
      <vt:lpstr>Hand calculation of Kaplan-Meier curve</vt:lpstr>
      <vt:lpstr>Hand calculation of Kaplan-Meier curve</vt:lpstr>
      <vt:lpstr>Hand calculation of Kaplan-Meier curve</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The log-rank test</vt:lpstr>
      <vt:lpstr>The log-rank test</vt:lpstr>
      <vt:lpstr>The log-rank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The log rank test</vt:lpstr>
      <vt:lpstr>The log rank test</vt:lpstr>
      <vt:lpstr>The log rank test</vt:lpstr>
      <vt:lpstr>The log rank test</vt:lpstr>
      <vt:lpstr>The log rank test</vt:lpstr>
      <vt:lpstr>The log rank test</vt:lpstr>
      <vt:lpstr>The log rank test</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330</cp:revision>
  <dcterms:created xsi:type="dcterms:W3CDTF">2011-03-02T17:54:20Z</dcterms:created>
  <dcterms:modified xsi:type="dcterms:W3CDTF">2018-04-24T02:44:29Z</dcterms:modified>
</cp:coreProperties>
</file>