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95" r:id="rId6"/>
    <p:sldId id="296" r:id="rId7"/>
    <p:sldId id="297" r:id="rId8"/>
    <p:sldId id="299" r:id="rId9"/>
    <p:sldId id="298" r:id="rId10"/>
    <p:sldId id="269" r:id="rId11"/>
    <p:sldId id="272" r:id="rId12"/>
    <p:sldId id="300" r:id="rId13"/>
    <p:sldId id="301" r:id="rId14"/>
    <p:sldId id="27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277" r:id="rId23"/>
    <p:sldId id="304" r:id="rId24"/>
    <p:sldId id="305" r:id="rId25"/>
    <p:sldId id="306" r:id="rId26"/>
    <p:sldId id="315" r:id="rId27"/>
    <p:sldId id="316" r:id="rId28"/>
    <p:sldId id="317" r:id="rId29"/>
    <p:sldId id="318" r:id="rId30"/>
    <p:sldId id="321" r:id="rId31"/>
    <p:sldId id="322" r:id="rId32"/>
    <p:sldId id="319" r:id="rId33"/>
    <p:sldId id="320" r:id="rId34"/>
    <p:sldId id="323" r:id="rId35"/>
    <p:sldId id="324" r:id="rId36"/>
    <p:sldId id="325" r:id="rId37"/>
    <p:sldId id="294" r:id="rId3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4/27/2018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2016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4/27/2018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dirty="0">
                <a:solidFill>
                  <a:srgbClr val="2361A1"/>
                </a:solidFill>
                <a:latin typeface="Calibri" pitchFamily="34" charset="0"/>
                <a:cs typeface="Arial" charset="0"/>
              </a:rPr>
              <a:t>Cox Regression</a:t>
            </a:r>
            <a:br>
              <a:rPr lang="en-US" altLang="en-US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a review of the hazard function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66200-41EB-4E1C-8FBC-A1466684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Knowledge of the hazard function for an industrial product can help you decide on how and when to employ preventive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also help you extrapolate survival patterns beyond the range of observed values, such as for long-term reliability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are planning a new research study, the hazard function can help you decide how many patients to study and the length of follow-up for these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about the hazard function are critical for regression models of survival.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is the hazard function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226592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cumulative hazard function, H(t), is defined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it has an interesting relationship to the survival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cumulative hazard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2D47F-98B3-45CB-A779-E01D80F1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01182"/>
            <a:ext cx="200025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68DAD9-1FE4-4DDE-BC22-2BFBF46A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221164"/>
            <a:ext cx="143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 of the hazard function, h(t), from a set of data is quite difficult. Fortunately, you can calculate the cumulative hazard function, H(t), without much difficulty.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are the number of deaths and the number at risk at time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cumulative hazard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22522-2956-441E-AC74-560AA8D7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5700"/>
            <a:ext cx="1714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  <a:p>
            <a:pPr lvl="1"/>
            <a:r>
              <a:rPr lang="en-US" dirty="0"/>
              <a:t> works well when you’re comparing a treatment group to a control group</a:t>
            </a:r>
          </a:p>
          <a:p>
            <a:pPr lvl="1"/>
            <a:r>
              <a:rPr lang="en-US" dirty="0"/>
              <a:t>you can also use it when you have three or more groups.</a:t>
            </a:r>
          </a:p>
          <a:p>
            <a:r>
              <a:rPr lang="en-US" dirty="0"/>
              <a:t> But the log rank test does not extend beyond this:</a:t>
            </a:r>
          </a:p>
          <a:p>
            <a:pPr lvl="1"/>
            <a:r>
              <a:rPr lang="en-US" dirty="0"/>
              <a:t>you cannot include a continuous predictor,</a:t>
            </a:r>
          </a:p>
          <a:p>
            <a:pPr lvl="1"/>
            <a:r>
              <a:rPr lang="en-US" dirty="0"/>
              <a:t>you cannot analyze data with multiple predictors, and</a:t>
            </a:r>
          </a:p>
          <a:p>
            <a:pPr lvl="1"/>
            <a:r>
              <a:rPr lang="en-US" dirty="0"/>
              <a:t>you cannot do risk adjustment.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Recall the limitations of the log rank test</a:t>
            </a:r>
          </a:p>
        </p:txBody>
      </p:sp>
    </p:spTree>
    <p:extLst>
      <p:ext uri="{BB962C8B-B14F-4D97-AF65-F5344CB8AC3E}">
        <p14:creationId xmlns:p14="http://schemas.microsoft.com/office/powerpoint/2010/main" val="282395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ED368-FCB7-4FFA-A47F-17697AE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59025"/>
            <a:ext cx="8228571" cy="36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Always start with a plot of overall survival</a:t>
            </a:r>
          </a:p>
        </p:txBody>
      </p:sp>
    </p:spTree>
    <p:extLst>
      <p:ext uri="{BB962C8B-B14F-4D97-AF65-F5344CB8AC3E}">
        <p14:creationId xmlns:p14="http://schemas.microsoft.com/office/powerpoint/2010/main" val="197160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Then a Kaplan-Meier curve by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2D676-6F03-4FF3-B6CB-E024AF25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2209800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"Dead") ~ gender,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 Observed Expected (O-E)^2/E (O-E)^2/V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gender=Male   65       28     34.6      1.27      3.97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gender=Female 35       23     16.4      2.68      3.97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4  on 1 degrees of freedom, p= 0.0463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</p:txBody>
      </p:sp>
    </p:spTree>
    <p:extLst>
      <p:ext uri="{BB962C8B-B14F-4D97-AF65-F5344CB8AC3E}">
        <p14:creationId xmlns:p14="http://schemas.microsoft.com/office/powerpoint/2010/main" val="278066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whas100$fstat == "Dead") ~ gender,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n= 100, number of events= 51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74138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Concordance= 0.565  (se = 0.035 )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Rsquare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0.037   (max possible= 0.985 )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92943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data measuring the time to an event, you can examine the relationship between various predictor variables and the time to the event using a Cox proportional hazards model. In this talk, you will see what a hazard function is and describe the interpretations of increasing, decreasing, and constant hazard. Then you will examine the log rank test, a simple test closely tied to the Kaplan-Meier curve, and the Cox proportional hazards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full likelihood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A772D-3942-4EF2-8572-9104AEE1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2286000"/>
            <a:ext cx="8258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full likelihood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8E2EB-3AA0-4300-ADBD-879CDA9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2209800"/>
            <a:ext cx="8324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44258-11F7-4643-BC78-F6AA1938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9675"/>
            <a:ext cx="8096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Estimation via partial likelihood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3033A-38D6-4B14-A56C-C44429F3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1400"/>
            <a:ext cx="8229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information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3164-7F39-4EBC-BD1E-5B6EDE2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2209800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Wald, score, and likelihood ratio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3D58A-658E-46F7-B929-42F270DB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429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Wald test is 0.5548 / 0.284 = 1.965. Compare this to a normal distribution, to get a p-value of 0.0494. Reject the null hypothesis and conclude that there is an association between gender and mortality.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Revisiting 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44361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Since you used an indicator variable for gender, the exponential of the coefficient, 1.742, is the hazard ratio. Women are at 74% greater risk of mortality in this data set than men.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Revisiting 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01449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95% confidence interval for the hazard ratio is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(0.5548 +/- 1.96*0.2824) = 1.001 to 3.029.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Revisiting 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15859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three different statistical tests all produce (more or less) the same result. Note that the Wald test here is a square of the Z value of 1.965, and you should compare this to a chi-squared distribution.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Revisiting the Cox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55977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important, but subtle distinction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proportions and rates involve division.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proportion is a count divided by another count.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never be larger than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rate is a count divided by a measure of time (or sometimes area).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sometimes be larger than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Rates versus proportions</a:t>
            </a:r>
          </a:p>
        </p:txBody>
      </p:sp>
    </p:spTree>
    <p:extLst>
      <p:ext uri="{BB962C8B-B14F-4D97-AF65-F5344CB8AC3E}">
        <p14:creationId xmlns:p14="http://schemas.microsoft.com/office/powerpoint/2010/main" val="84867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plot the two estimated survival curves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2F84F-3186-4DBA-94C4-74956DA4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of the Cox regression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..and the estimated cumulative hazard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AE244-2575-40D6-861A-F0EFEDD5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of the Cox regression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 with the basic Kaplan-Meier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C6E5D-BFD1-428C-A821-30D5AA21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3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 Observed Expected (O-E)^2/E (O-E)^2/V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=&lt;60   25        8     15.5      3.64      5.29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=60-69 23        7     12.9      2.71      3.68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=70-79 22       14     10.2      1.39      1.76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=&gt;=80  30       22     12.3      7.57     10.18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15.6  on 3 degrees of freedom, p= 0.00139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…and the </a:t>
            </a:r>
            <a:r>
              <a:rPr lang="en-US" dirty="0" err="1"/>
              <a:t>logrank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56586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z      p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0.0472    1.0484   0.5186 0.09 0.9274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0.9866    2.6820   0.4454 2.22 0.0267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1.2634    3.5373   0.4155 3.04 0.0024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test=15.3  on 3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p=0.00155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100, number of events= 5139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Here are the Cox regression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391209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    1.048     0.9539    0.3794     2.897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    2.682     0.3729    1.1204     6.420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    3.537     0.2827    1.5666     7.987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Here are the Cox regression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10402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of the Cox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0.04567   1.04673  0.01195 3.822 0.000132 ***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1.047     0.9554     1.022     1.072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year in age increases the risk of death by 4.7%.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decade increase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 age leads to a hazard ratio of 1.047^10 = 1.579.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But you can include age as a continuous covariate</a:t>
            </a:r>
          </a:p>
        </p:txBody>
      </p:sp>
    </p:spTree>
    <p:extLst>
      <p:ext uri="{BB962C8B-B14F-4D97-AF65-F5344CB8AC3E}">
        <p14:creationId xmlns:p14="http://schemas.microsoft.com/office/powerpoint/2010/main" val="1435470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36865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E4D91-5F08-4F26-9784-10AF382D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57B5A-ADE8-4CA4-B3B8-66DEC4E8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B11FF-079A-45F3-8B62-B6AA3DD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problems with these comparisons</a:t>
            </a:r>
          </a:p>
          <a:p>
            <a:pPr marL="457200" indent="-457200">
              <a:buAutoNum type="arabicPeriod"/>
            </a:pPr>
            <a:r>
              <a:rPr lang="en-US" dirty="0"/>
              <a:t>The number of people alive at age 20 is much larger than the number of people alive at age 40.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measured across different time ranges.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quite heterogenous across the time intervals.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you comparing apples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130414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Adjust by the probability of surviving up to age 20 or age 40.</a:t>
            </a:r>
          </a:p>
          <a:p>
            <a:pPr marL="457200" indent="-457200">
              <a:buAutoNum type="arabicPeriod"/>
            </a:pPr>
            <a:r>
              <a:rPr lang="en-US" dirty="0"/>
              <a:t>Calculate a death rate by dividing by the time range.</a:t>
            </a:r>
          </a:p>
          <a:p>
            <a:pPr marL="457200" indent="-457200">
              <a:buAutoNum type="arabicPeriod"/>
            </a:pPr>
            <a:r>
              <a:rPr lang="en-US" dirty="0"/>
              <a:t>Calculate over a narrow time interval, </a:t>
            </a:r>
            <a:r>
              <a:rPr lang="el-GR" dirty="0"/>
              <a:t>Δ</a:t>
            </a:r>
            <a:r>
              <a:rPr lang="en-US" dirty="0"/>
              <a:t>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make a “fair” comparison</a:t>
            </a:r>
          </a:p>
        </p:txBody>
      </p:sp>
    </p:spTree>
    <p:extLst>
      <p:ext uri="{BB962C8B-B14F-4D97-AF65-F5344CB8AC3E}">
        <p14:creationId xmlns:p14="http://schemas.microsoft.com/office/powerpoint/2010/main" val="1162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hazard function is defined as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de-DE" dirty="0"/>
              <a:t>h(t) = (P[t ≤ T ≤ t+Δt] / Δt) / P[T ≥t]</a:t>
            </a:r>
          </a:p>
          <a:p>
            <a:endParaRPr lang="de-DE" dirty="0"/>
          </a:p>
          <a:p>
            <a:r>
              <a:rPr lang="de-DE" dirty="0"/>
              <a:t>Key points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adjusted for the number surviving to that time (P[T ≥t]),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calculated as a rate (P[t ≤ T ≤ T+Δt] / Δt), not a probability, and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computed over a narrow time interval.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Calculating a hazard function</a:t>
            </a:r>
          </a:p>
        </p:txBody>
      </p:sp>
    </p:spTree>
    <p:extLst>
      <p:ext uri="{BB962C8B-B14F-4D97-AF65-F5344CB8AC3E}">
        <p14:creationId xmlns:p14="http://schemas.microsoft.com/office/powerpoint/2010/main" val="3057973173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32715</TotalTime>
  <Words>2020</Words>
  <Application>Microsoft Office PowerPoint</Application>
  <PresentationFormat>On-screen Show (4:3)</PresentationFormat>
  <Paragraphs>304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4_Default Design</vt:lpstr>
      <vt:lpstr>  Cox Regression … and a review of the hazard function</vt:lpstr>
      <vt:lpstr>Abstract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A simple example of the Cox regression model</vt:lpstr>
      <vt:lpstr>A simple example of the Cox regression model.</vt:lpstr>
      <vt:lpstr>A simple example of the Cox regression model.</vt:lpstr>
      <vt:lpstr>A simple example of the Cox regression model</vt:lpstr>
      <vt:lpstr>A simple example of the Cox regression model</vt:lpstr>
      <vt:lpstr>A simple example of the Cox regression model</vt:lpstr>
      <vt:lpstr>Mathematical details</vt:lpstr>
      <vt:lpstr>Mathematical details</vt:lpstr>
      <vt:lpstr>Mathematical details</vt:lpstr>
      <vt:lpstr>Mathematical details</vt:lpstr>
      <vt:lpstr>Mathematical details</vt:lpstr>
      <vt:lpstr>Mathematical details</vt:lpstr>
      <vt:lpstr>A simple example of the Cox regression model</vt:lpstr>
      <vt:lpstr>A simple example of the Cox regression model</vt:lpstr>
      <vt:lpstr>A simple example of the Cox regression model</vt:lpstr>
      <vt:lpstr>A simple example of the Cox regression model</vt:lpstr>
      <vt:lpstr>A simple example of the Cox regression model</vt:lpstr>
      <vt:lpstr>A simple example of the Cox regression model</vt:lpstr>
      <vt:lpstr>A second example of the Cox regression model</vt:lpstr>
      <vt:lpstr>A second example of the Cox regression model</vt:lpstr>
      <vt:lpstr>A second example of the Cox regression model</vt:lpstr>
      <vt:lpstr>A second example of the Cox regression model</vt:lpstr>
      <vt:lpstr>A second example of the Cox regression model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332</cp:revision>
  <dcterms:created xsi:type="dcterms:W3CDTF">2011-03-02T17:54:20Z</dcterms:created>
  <dcterms:modified xsi:type="dcterms:W3CDTF">2018-04-29T22:15:38Z</dcterms:modified>
</cp:coreProperties>
</file>