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1"/>
  </p:notesMasterIdLst>
  <p:handoutMasterIdLst>
    <p:handoutMasterId r:id="rId32"/>
  </p:handoutMasterIdLst>
  <p:sldIdLst>
    <p:sldId id="256" r:id="rId2"/>
    <p:sldId id="258" r:id="rId3"/>
    <p:sldId id="385" r:id="rId4"/>
    <p:sldId id="389" r:id="rId5"/>
    <p:sldId id="390" r:id="rId6"/>
    <p:sldId id="391" r:id="rId7"/>
    <p:sldId id="392" r:id="rId8"/>
    <p:sldId id="397" r:id="rId9"/>
    <p:sldId id="398" r:id="rId10"/>
    <p:sldId id="393" r:id="rId11"/>
    <p:sldId id="394" r:id="rId12"/>
    <p:sldId id="395" r:id="rId13"/>
    <p:sldId id="399" r:id="rId14"/>
    <p:sldId id="401" r:id="rId15"/>
    <p:sldId id="402" r:id="rId16"/>
    <p:sldId id="403" r:id="rId17"/>
    <p:sldId id="404" r:id="rId18"/>
    <p:sldId id="396" r:id="rId19"/>
    <p:sldId id="405" r:id="rId20"/>
    <p:sldId id="406" r:id="rId21"/>
    <p:sldId id="407" r:id="rId22"/>
    <p:sldId id="408" r:id="rId23"/>
    <p:sldId id="410" r:id="rId24"/>
    <p:sldId id="409" r:id="rId25"/>
    <p:sldId id="414" r:id="rId26"/>
    <p:sldId id="413" r:id="rId27"/>
    <p:sldId id="412" r:id="rId28"/>
    <p:sldId id="411" r:id="rId29"/>
    <p:sldId id="342" r:id="rId30"/>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3954" autoAdjust="0"/>
  </p:normalViewPr>
  <p:slideViewPr>
    <p:cSldViewPr>
      <p:cViewPr varScale="1">
        <p:scale>
          <a:sx n="120" d="100"/>
          <a:sy n="120" d="100"/>
        </p:scale>
        <p:origin x="438" y="9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6/5/2018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6/5/2018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Parametric survival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12" name="Picture 11">
            <a:extLst>
              <a:ext uri="{FF2B5EF4-FFF2-40B4-BE49-F238E27FC236}">
                <a16:creationId xmlns:a16="http://schemas.microsoft.com/office/drawing/2014/main" id="{0C695390-BBCE-46DA-8AD0-76B072D6F1F6}"/>
              </a:ext>
            </a:extLst>
          </p:cNvPr>
          <p:cNvPicPr>
            <a:picLocks noChangeAspect="1"/>
          </p:cNvPicPr>
          <p:nvPr/>
        </p:nvPicPr>
        <p:blipFill>
          <a:blip r:embed="rId2"/>
          <a:stretch>
            <a:fillRect/>
          </a:stretch>
        </p:blipFill>
        <p:spPr>
          <a:xfrm>
            <a:off x="457200" y="1219200"/>
            <a:ext cx="7638095" cy="2695238"/>
          </a:xfrm>
          <a:prstGeom prst="rect">
            <a:avLst/>
          </a:prstGeom>
        </p:spPr>
      </p:pic>
    </p:spTree>
    <p:extLst>
      <p:ext uri="{BB962C8B-B14F-4D97-AF65-F5344CB8AC3E}">
        <p14:creationId xmlns:p14="http://schemas.microsoft.com/office/powerpoint/2010/main" val="248627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6" name="Picture 5">
            <a:extLst>
              <a:ext uri="{FF2B5EF4-FFF2-40B4-BE49-F238E27FC236}">
                <a16:creationId xmlns:a16="http://schemas.microsoft.com/office/drawing/2014/main" id="{F4F31C4F-96D2-4F9D-9385-FFB5AC44187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7040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hazards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pic>
        <p:nvPicPr>
          <p:cNvPr id="3" name="Picture 2">
            <a:extLst>
              <a:ext uri="{FF2B5EF4-FFF2-40B4-BE49-F238E27FC236}">
                <a16:creationId xmlns:a16="http://schemas.microsoft.com/office/drawing/2014/main" id="{A7F0933E-5692-42CE-B7A2-E6CE4A5D6FE2}"/>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15374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pic>
        <p:nvPicPr>
          <p:cNvPr id="3" name="Picture 2">
            <a:extLst>
              <a:ext uri="{FF2B5EF4-FFF2-40B4-BE49-F238E27FC236}">
                <a16:creationId xmlns:a16="http://schemas.microsoft.com/office/drawing/2014/main" id="{E4FB818B-F69C-40A2-A046-C14EBF271AD8}"/>
              </a:ext>
            </a:extLst>
          </p:cNvPr>
          <p:cNvPicPr>
            <a:picLocks noChangeAspect="1"/>
          </p:cNvPicPr>
          <p:nvPr/>
        </p:nvPicPr>
        <p:blipFill>
          <a:blip r:embed="rId2"/>
          <a:stretch>
            <a:fillRect/>
          </a:stretch>
        </p:blipFill>
        <p:spPr>
          <a:xfrm>
            <a:off x="657714" y="1305190"/>
            <a:ext cx="7828571" cy="4247619"/>
          </a:xfrm>
          <a:prstGeom prst="rect">
            <a:avLst/>
          </a:prstGeom>
        </p:spPr>
      </p:pic>
    </p:spTree>
    <p:extLst>
      <p:ext uri="{BB962C8B-B14F-4D97-AF65-F5344CB8AC3E}">
        <p14:creationId xmlns:p14="http://schemas.microsoft.com/office/powerpoint/2010/main" val="93242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Each unit increase in BMI shifts the survival percentiles by a factor of exp(0.093) = 1.098. A five unit shift in BMI shifts the survival percentiles by 1.098^5 = 1.596.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pic>
        <p:nvPicPr>
          <p:cNvPr id="7" name="Picture 6">
            <a:extLst>
              <a:ext uri="{FF2B5EF4-FFF2-40B4-BE49-F238E27FC236}">
                <a16:creationId xmlns:a16="http://schemas.microsoft.com/office/drawing/2014/main" id="{48814255-6FAF-4615-9380-5B09A90340A5}"/>
              </a:ext>
            </a:extLst>
          </p:cNvPr>
          <p:cNvPicPr>
            <a:picLocks noChangeAspect="1"/>
          </p:cNvPicPr>
          <p:nvPr/>
        </p:nvPicPr>
        <p:blipFill>
          <a:blip r:embed="rId2"/>
          <a:stretch>
            <a:fillRect/>
          </a:stretch>
        </p:blipFill>
        <p:spPr>
          <a:xfrm>
            <a:off x="533400" y="1219200"/>
            <a:ext cx="7790476" cy="1914286"/>
          </a:xfrm>
          <a:prstGeom prst="rect">
            <a:avLst/>
          </a:prstGeom>
        </p:spPr>
      </p:pic>
    </p:spTree>
    <p:extLst>
      <p:ext uri="{BB962C8B-B14F-4D97-AF65-F5344CB8AC3E}">
        <p14:creationId xmlns:p14="http://schemas.microsoft.com/office/powerpoint/2010/main" val="273934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Because of the interaction, the effect of age is different for men and women. For men, a one year increase in age will shift the survival percentiles by a factor of exp(-0.053) = 0.948.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pic>
        <p:nvPicPr>
          <p:cNvPr id="6" name="Picture 5">
            <a:extLst>
              <a:ext uri="{FF2B5EF4-FFF2-40B4-BE49-F238E27FC236}">
                <a16:creationId xmlns:a16="http://schemas.microsoft.com/office/drawing/2014/main" id="{135C642C-5307-4072-B118-649E1AE4F20F}"/>
              </a:ext>
            </a:extLst>
          </p:cNvPr>
          <p:cNvPicPr>
            <a:picLocks noChangeAspect="1"/>
          </p:cNvPicPr>
          <p:nvPr/>
        </p:nvPicPr>
        <p:blipFill>
          <a:blip r:embed="rId2"/>
          <a:stretch>
            <a:fillRect/>
          </a:stretch>
        </p:blipFill>
        <p:spPr>
          <a:xfrm>
            <a:off x="676762" y="1295400"/>
            <a:ext cx="7790476" cy="1914286"/>
          </a:xfrm>
          <a:prstGeom prst="rect">
            <a:avLst/>
          </a:prstGeom>
        </p:spPr>
      </p:pic>
    </p:spTree>
    <p:extLst>
      <p:ext uri="{BB962C8B-B14F-4D97-AF65-F5344CB8AC3E}">
        <p14:creationId xmlns:p14="http://schemas.microsoft.com/office/powerpoint/2010/main" val="350415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For women, a one year increase in age will shift the survival percentiles by a factor of exp(-0.053 + 0.05) = 0.997.</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pic>
        <p:nvPicPr>
          <p:cNvPr id="7" name="Picture 6">
            <a:extLst>
              <a:ext uri="{FF2B5EF4-FFF2-40B4-BE49-F238E27FC236}">
                <a16:creationId xmlns:a16="http://schemas.microsoft.com/office/drawing/2014/main" id="{448F9702-8A06-4596-94E9-226B3B93B40D}"/>
              </a:ext>
            </a:extLst>
          </p:cNvPr>
          <p:cNvPicPr>
            <a:picLocks noChangeAspect="1"/>
          </p:cNvPicPr>
          <p:nvPr/>
        </p:nvPicPr>
        <p:blipFill>
          <a:blip r:embed="rId2"/>
          <a:stretch>
            <a:fillRect/>
          </a:stretch>
        </p:blipFill>
        <p:spPr>
          <a:xfrm>
            <a:off x="676762" y="1568125"/>
            <a:ext cx="7790476" cy="1914286"/>
          </a:xfrm>
          <a:prstGeom prst="rect">
            <a:avLst/>
          </a:prstGeom>
        </p:spPr>
      </p:pic>
    </p:spTree>
    <p:extLst>
      <p:ext uri="{BB962C8B-B14F-4D97-AF65-F5344CB8AC3E}">
        <p14:creationId xmlns:p14="http://schemas.microsoft.com/office/powerpoint/2010/main" val="50091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pic>
        <p:nvPicPr>
          <p:cNvPr id="7" name="Picture 6">
            <a:extLst>
              <a:ext uri="{FF2B5EF4-FFF2-40B4-BE49-F238E27FC236}">
                <a16:creationId xmlns:a16="http://schemas.microsoft.com/office/drawing/2014/main" id="{31E1B2F7-B8D8-476F-B490-247A33D10563}"/>
              </a:ext>
            </a:extLst>
          </p:cNvPr>
          <p:cNvPicPr>
            <a:picLocks noChangeAspect="1"/>
          </p:cNvPicPr>
          <p:nvPr/>
        </p:nvPicPr>
        <p:blipFill>
          <a:blip r:embed="rId2"/>
          <a:stretch>
            <a:fillRect/>
          </a:stretch>
        </p:blipFill>
        <p:spPr>
          <a:xfrm>
            <a:off x="372000" y="1471857"/>
            <a:ext cx="8400000" cy="3914286"/>
          </a:xfrm>
          <a:prstGeom prst="rect">
            <a:avLst/>
          </a:prstGeom>
        </p:spPr>
      </p:pic>
    </p:spTree>
    <p:extLst>
      <p:ext uri="{BB962C8B-B14F-4D97-AF65-F5344CB8AC3E}">
        <p14:creationId xmlns:p14="http://schemas.microsoft.com/office/powerpoint/2010/main" val="177607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C6E3AD47-5F6D-4362-AF18-D8BEAEEEAC8A}"/>
              </a:ext>
            </a:extLst>
          </p:cNvPr>
          <p:cNvPicPr>
            <a:picLocks noChangeAspect="1"/>
          </p:cNvPicPr>
          <p:nvPr/>
        </p:nvPicPr>
        <p:blipFill>
          <a:blip r:embed="rId2"/>
          <a:stretch>
            <a:fillRect/>
          </a:stretch>
        </p:blipFill>
        <p:spPr>
          <a:xfrm>
            <a:off x="470731" y="2419476"/>
            <a:ext cx="8409524" cy="2019048"/>
          </a:xfrm>
          <a:prstGeom prst="rect">
            <a:avLst/>
          </a:prstGeom>
        </p:spPr>
      </p:pic>
    </p:spTree>
    <p:extLst>
      <p:ext uri="{BB962C8B-B14F-4D97-AF65-F5344CB8AC3E}">
        <p14:creationId xmlns:p14="http://schemas.microsoft.com/office/powerpoint/2010/main" val="2762783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(k=2)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endParaRPr lang="en-US" dirty="0"/>
          </a:p>
        </p:txBody>
      </p:sp>
      <p:pic>
        <p:nvPicPr>
          <p:cNvPr id="8" name="Picture 7">
            <a:extLst>
              <a:ext uri="{FF2B5EF4-FFF2-40B4-BE49-F238E27FC236}">
                <a16:creationId xmlns:a16="http://schemas.microsoft.com/office/drawing/2014/main" id="{2C6FE9D5-9955-4CF9-AC5E-DB17892BBA3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17066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Parametric models. Parametric models provide an alternative analysis to the Cox proportional hazards model. You’ll compare the hazard function for various popular survival distributions and understand the advantages and disadvantages of a parametric approach to survival. You’ll fit parametric models and interpret the coefficients.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a:t>Lecture 5.</a:t>
            </a:r>
            <a:endParaRPr lang="en-US" dirty="0"/>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(k=0.5)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endParaRPr lang="en-US" dirty="0"/>
          </a:p>
        </p:txBody>
      </p:sp>
      <p:pic>
        <p:nvPicPr>
          <p:cNvPr id="3" name="Picture 2">
            <a:extLst>
              <a:ext uri="{FF2B5EF4-FFF2-40B4-BE49-F238E27FC236}">
                <a16:creationId xmlns:a16="http://schemas.microsoft.com/office/drawing/2014/main" id="{4E9C8823-873B-41F5-841D-9D9C57D4C34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93155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4DC706AE-F6B3-4ED0-ABF2-CB981CA3A7D3}"/>
              </a:ext>
            </a:extLst>
          </p:cNvPr>
          <p:cNvPicPr>
            <a:picLocks noChangeAspect="1"/>
          </p:cNvPicPr>
          <p:nvPr/>
        </p:nvPicPr>
        <p:blipFill>
          <a:blip r:embed="rId2"/>
          <a:stretch>
            <a:fillRect/>
          </a:stretch>
        </p:blipFill>
        <p:spPr>
          <a:xfrm>
            <a:off x="457200" y="1584533"/>
            <a:ext cx="8438095" cy="2400000"/>
          </a:xfrm>
          <a:prstGeom prst="rect">
            <a:avLst/>
          </a:prstGeom>
        </p:spPr>
      </p:pic>
    </p:spTree>
    <p:extLst>
      <p:ext uri="{BB962C8B-B14F-4D97-AF65-F5344CB8AC3E}">
        <p14:creationId xmlns:p14="http://schemas.microsoft.com/office/powerpoint/2010/main" val="2098871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a:t>
            </a:r>
            <a:r>
              <a:rPr lang="el-GR" dirty="0"/>
              <a:t>θ</a:t>
            </a:r>
            <a:r>
              <a:rPr lang="en-US" dirty="0"/>
              <a:t>=2)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endParaRPr lang="en-US" dirty="0"/>
          </a:p>
        </p:txBody>
      </p:sp>
      <p:pic>
        <p:nvPicPr>
          <p:cNvPr id="9" name="Picture 8">
            <a:extLst>
              <a:ext uri="{FF2B5EF4-FFF2-40B4-BE49-F238E27FC236}">
                <a16:creationId xmlns:a16="http://schemas.microsoft.com/office/drawing/2014/main" id="{CA14478C-53BE-4B0E-819B-59B16C6C1A3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72576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a:t>
            </a:r>
            <a:r>
              <a:rPr lang="el-GR" dirty="0"/>
              <a:t>θ</a:t>
            </a:r>
            <a:r>
              <a:rPr lang="en-US" dirty="0"/>
              <a:t>=0.5)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endParaRPr lang="en-US" dirty="0"/>
          </a:p>
        </p:txBody>
      </p:sp>
      <p:pic>
        <p:nvPicPr>
          <p:cNvPr id="3" name="Picture 2">
            <a:extLst>
              <a:ext uri="{FF2B5EF4-FFF2-40B4-BE49-F238E27FC236}">
                <a16:creationId xmlns:a16="http://schemas.microsoft.com/office/drawing/2014/main" id="{3EC2B57A-5CC1-4007-A08E-2045730C086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61252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fit a null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12" name="Picture 11">
            <a:extLst>
              <a:ext uri="{FF2B5EF4-FFF2-40B4-BE49-F238E27FC236}">
                <a16:creationId xmlns:a16="http://schemas.microsoft.com/office/drawing/2014/main" id="{E6E1D944-EAD3-43D3-934E-CB9D798E2576}"/>
              </a:ext>
            </a:extLst>
          </p:cNvPr>
          <p:cNvPicPr>
            <a:picLocks noChangeAspect="1"/>
          </p:cNvPicPr>
          <p:nvPr/>
        </p:nvPicPr>
        <p:blipFill>
          <a:blip r:embed="rId2"/>
          <a:stretch>
            <a:fillRect/>
          </a:stretch>
        </p:blipFill>
        <p:spPr>
          <a:xfrm>
            <a:off x="509437" y="1295400"/>
            <a:ext cx="7695238" cy="3038095"/>
          </a:xfrm>
          <a:prstGeom prst="rect">
            <a:avLst/>
          </a:prstGeom>
        </p:spPr>
      </p:pic>
    </p:spTree>
    <p:extLst>
      <p:ext uri="{BB962C8B-B14F-4D97-AF65-F5344CB8AC3E}">
        <p14:creationId xmlns:p14="http://schemas.microsoft.com/office/powerpoint/2010/main" val="106386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fit a null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endParaRPr lang="en-US" dirty="0"/>
          </a:p>
        </p:txBody>
      </p:sp>
      <p:pic>
        <p:nvPicPr>
          <p:cNvPr id="9" name="Picture 8">
            <a:extLst>
              <a:ext uri="{FF2B5EF4-FFF2-40B4-BE49-F238E27FC236}">
                <a16:creationId xmlns:a16="http://schemas.microsoft.com/office/drawing/2014/main" id="{5F016605-FEB2-450B-BCA5-F6F88EF646FF}"/>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99919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745E9504-18DB-41DD-9172-BEB31BCE8637}"/>
              </a:ext>
            </a:extLst>
          </p:cNvPr>
          <p:cNvPicPr>
            <a:picLocks noChangeAspect="1"/>
          </p:cNvPicPr>
          <p:nvPr/>
        </p:nvPicPr>
        <p:blipFill>
          <a:blip r:embed="rId2"/>
          <a:stretch>
            <a:fillRect/>
          </a:stretch>
        </p:blipFill>
        <p:spPr>
          <a:xfrm>
            <a:off x="448654" y="1176619"/>
            <a:ext cx="7685714" cy="4504762"/>
          </a:xfrm>
          <a:prstGeom prst="rect">
            <a:avLst/>
          </a:prstGeom>
        </p:spPr>
      </p:pic>
    </p:spTree>
    <p:extLst>
      <p:ext uri="{BB962C8B-B14F-4D97-AF65-F5344CB8AC3E}">
        <p14:creationId xmlns:p14="http://schemas.microsoft.com/office/powerpoint/2010/main" val="2160342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r>
              <a:rPr lang="en-US" dirty="0"/>
              <a:t>The 95% confidence interval for the scale parameter is </a:t>
            </a:r>
          </a:p>
          <a:p>
            <a:endParaRPr lang="en-US" dirty="0"/>
          </a:p>
          <a:p>
            <a:r>
              <a:rPr lang="en-US" dirty="0"/>
              <a:t>exp(0.225 +/- 1.96*0.124) or 0.982 to 1.598.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6" name="Picture 5">
            <a:extLst>
              <a:ext uri="{FF2B5EF4-FFF2-40B4-BE49-F238E27FC236}">
                <a16:creationId xmlns:a16="http://schemas.microsoft.com/office/drawing/2014/main" id="{8C956AB3-84EE-4773-B245-7376C204967A}"/>
              </a:ext>
            </a:extLst>
          </p:cNvPr>
          <p:cNvPicPr>
            <a:picLocks noChangeAspect="1"/>
          </p:cNvPicPr>
          <p:nvPr/>
        </p:nvPicPr>
        <p:blipFill>
          <a:blip r:embed="rId2"/>
          <a:stretch>
            <a:fillRect/>
          </a:stretch>
        </p:blipFill>
        <p:spPr>
          <a:xfrm>
            <a:off x="738666" y="1229000"/>
            <a:ext cx="7666667" cy="2200000"/>
          </a:xfrm>
          <a:prstGeom prst="rect">
            <a:avLst/>
          </a:prstGeom>
        </p:spPr>
      </p:pic>
    </p:spTree>
    <p:extLst>
      <p:ext uri="{BB962C8B-B14F-4D97-AF65-F5344CB8AC3E}">
        <p14:creationId xmlns:p14="http://schemas.microsoft.com/office/powerpoint/2010/main" val="76056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745E9504-18DB-41DD-9172-BEB31BCE8637}"/>
              </a:ext>
            </a:extLst>
          </p:cNvPr>
          <p:cNvPicPr>
            <a:picLocks noChangeAspect="1"/>
          </p:cNvPicPr>
          <p:nvPr/>
        </p:nvPicPr>
        <p:blipFill>
          <a:blip r:embed="rId2"/>
          <a:stretch>
            <a:fillRect/>
          </a:stretch>
        </p:blipFill>
        <p:spPr>
          <a:xfrm>
            <a:off x="448654" y="1176619"/>
            <a:ext cx="7685714" cy="4504762"/>
          </a:xfrm>
          <a:prstGeom prst="rect">
            <a:avLst/>
          </a:prstGeom>
        </p:spPr>
      </p:pic>
    </p:spTree>
    <p:extLst>
      <p:ext uri="{BB962C8B-B14F-4D97-AF65-F5344CB8AC3E}">
        <p14:creationId xmlns:p14="http://schemas.microsoft.com/office/powerpoint/2010/main" val="389310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cs typeface="Courier New" panose="02070309020205020404" pitchFamily="49" charset="0"/>
              </a:rPr>
              <a:t>The exponential and Weibull regression models fit a parametric survival curve to the data.</a:t>
            </a:r>
          </a:p>
          <a:p>
            <a:pPr marL="457200" indent="-457200">
              <a:buFont typeface="+mj-lt"/>
              <a:buAutoNum type="arabicPeriod"/>
            </a:pPr>
            <a:r>
              <a:rPr lang="en-US" dirty="0">
                <a:latin typeface="+mj-lt"/>
                <a:cs typeface="Courier New" panose="02070309020205020404" pitchFamily="49" charset="0"/>
              </a:rPr>
              <a:t>You can interpret both models in terms of accelerated time.</a:t>
            </a:r>
          </a:p>
          <a:p>
            <a:pPr marL="457200" indent="-457200">
              <a:buFont typeface="+mj-lt"/>
              <a:buAutoNum type="arabicPeriod"/>
            </a:pPr>
            <a:r>
              <a:rPr lang="en-US" dirty="0">
                <a:latin typeface="+mj-lt"/>
                <a:cs typeface="Courier New" panose="02070309020205020404" pitchFamily="49" charset="0"/>
              </a:rPr>
              <a:t>The exponential survival curve is associated with a constant hazard.</a:t>
            </a:r>
          </a:p>
          <a:p>
            <a:pPr marL="457200" indent="-457200">
              <a:buFont typeface="+mj-lt"/>
              <a:buAutoNum type="arabicPeriod"/>
            </a:pPr>
            <a:r>
              <a:rPr lang="en-US" dirty="0">
                <a:latin typeface="+mj-lt"/>
                <a:cs typeface="Courier New" panose="02070309020205020404" pitchFamily="49" charset="0"/>
              </a:rPr>
              <a:t>The Weibull survival curve is associated with</a:t>
            </a:r>
          </a:p>
          <a:p>
            <a:pPr marL="914400" lvl="1" indent="-457200">
              <a:buFont typeface="Arial" panose="020B0604020202020204" pitchFamily="34" charset="0"/>
              <a:buChar char="•"/>
            </a:pPr>
            <a:r>
              <a:rPr lang="en-US" dirty="0">
                <a:latin typeface="+mj-lt"/>
                <a:cs typeface="Courier New" panose="02070309020205020404" pitchFamily="49" charset="0"/>
              </a:rPr>
              <a:t> a decreasing hazard if the scale parameter is less than one,</a:t>
            </a:r>
          </a:p>
          <a:p>
            <a:pPr marL="914400" lvl="1" indent="-457200">
              <a:buFont typeface="Arial" panose="020B0604020202020204" pitchFamily="34" charset="0"/>
              <a:buChar char="•"/>
            </a:pPr>
            <a:r>
              <a:rPr lang="en-US" dirty="0">
                <a:latin typeface="+mj-lt"/>
                <a:cs typeface="Courier New" panose="02070309020205020404" pitchFamily="49" charset="0"/>
              </a:rPr>
              <a:t>a constant hazard if the scale parameter equals one, and</a:t>
            </a:r>
          </a:p>
          <a:p>
            <a:pPr marL="914400" lvl="1" indent="-457200">
              <a:buFont typeface="Arial" panose="020B0604020202020204" pitchFamily="34" charset="0"/>
              <a:buChar char="•"/>
            </a:pPr>
            <a:r>
              <a:rPr lang="en-US" dirty="0">
                <a:latin typeface="+mj-lt"/>
                <a:cs typeface="Courier New" panose="02070309020205020404" pitchFamily="49" charset="0"/>
              </a:rPr>
              <a:t>an increasing hazard if the scale parameter is greater than one.</a:t>
            </a: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The “standard” exponential distribution.</a:t>
            </a:r>
          </a:p>
        </p:txBody>
      </p:sp>
      <p:pic>
        <p:nvPicPr>
          <p:cNvPr id="11" name="Picture 10">
            <a:extLst>
              <a:ext uri="{FF2B5EF4-FFF2-40B4-BE49-F238E27FC236}">
                <a16:creationId xmlns:a16="http://schemas.microsoft.com/office/drawing/2014/main" id="{B9FDD56A-19F9-4332-BB17-6FA1F1A7CF53}"/>
              </a:ext>
            </a:extLst>
          </p:cNvPr>
          <p:cNvPicPr>
            <a:picLocks noChangeAspect="1"/>
          </p:cNvPicPr>
          <p:nvPr/>
        </p:nvPicPr>
        <p:blipFill>
          <a:blip r:embed="rId2"/>
          <a:stretch>
            <a:fillRect/>
          </a:stretch>
        </p:blipFill>
        <p:spPr>
          <a:xfrm>
            <a:off x="481524" y="2319476"/>
            <a:ext cx="8180952" cy="2219048"/>
          </a:xfrm>
          <a:prstGeom prst="rect">
            <a:avLst/>
          </a:prstGeom>
        </p:spPr>
      </p:pic>
    </p:spTree>
    <p:extLst>
      <p:ext uri="{BB962C8B-B14F-4D97-AF65-F5344CB8AC3E}">
        <p14:creationId xmlns:p14="http://schemas.microsoft.com/office/powerpoint/2010/main" val="269207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the “standard” exponential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pic>
        <p:nvPicPr>
          <p:cNvPr id="6" name="Picture 5">
            <a:extLst>
              <a:ext uri="{FF2B5EF4-FFF2-40B4-BE49-F238E27FC236}">
                <a16:creationId xmlns:a16="http://schemas.microsoft.com/office/drawing/2014/main" id="{0AF0459A-6631-4F2C-A793-8602E3950424}"/>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The rate and scale parameters.</a:t>
            </a:r>
          </a:p>
        </p:txBody>
      </p:sp>
      <p:pic>
        <p:nvPicPr>
          <p:cNvPr id="7" name="Picture 6">
            <a:extLst>
              <a:ext uri="{FF2B5EF4-FFF2-40B4-BE49-F238E27FC236}">
                <a16:creationId xmlns:a16="http://schemas.microsoft.com/office/drawing/2014/main" id="{6ABDA5A7-46AA-4D9E-B5A2-00ED5330A494}"/>
              </a:ext>
            </a:extLst>
          </p:cNvPr>
          <p:cNvPicPr>
            <a:picLocks noChangeAspect="1"/>
          </p:cNvPicPr>
          <p:nvPr/>
        </p:nvPicPr>
        <p:blipFill>
          <a:blip r:embed="rId2"/>
          <a:stretch>
            <a:fillRect/>
          </a:stretch>
        </p:blipFill>
        <p:spPr>
          <a:xfrm>
            <a:off x="432987" y="2392587"/>
            <a:ext cx="8228571" cy="3590476"/>
          </a:xfrm>
          <a:prstGeom prst="rect">
            <a:avLst/>
          </a:prstGeom>
        </p:spPr>
      </p:pic>
    </p:spTree>
    <p:extLst>
      <p:ext uri="{BB962C8B-B14F-4D97-AF65-F5344CB8AC3E}">
        <p14:creationId xmlns:p14="http://schemas.microsoft.com/office/powerpoint/2010/main" val="213182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pic>
        <p:nvPicPr>
          <p:cNvPr id="7" name="Picture 6">
            <a:extLst>
              <a:ext uri="{FF2B5EF4-FFF2-40B4-BE49-F238E27FC236}">
                <a16:creationId xmlns:a16="http://schemas.microsoft.com/office/drawing/2014/main" id="{07196F52-C4CD-49C8-BEB5-B7F4441322C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2055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pic>
        <p:nvPicPr>
          <p:cNvPr id="3" name="Picture 2">
            <a:extLst>
              <a:ext uri="{FF2B5EF4-FFF2-40B4-BE49-F238E27FC236}">
                <a16:creationId xmlns:a16="http://schemas.microsoft.com/office/drawing/2014/main" id="{C771C97A-9A49-4C77-A582-640E486D995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5307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The accelerated time model.</a:t>
            </a:r>
          </a:p>
        </p:txBody>
      </p:sp>
      <p:pic>
        <p:nvPicPr>
          <p:cNvPr id="3" name="Picture 2">
            <a:extLst>
              <a:ext uri="{FF2B5EF4-FFF2-40B4-BE49-F238E27FC236}">
                <a16:creationId xmlns:a16="http://schemas.microsoft.com/office/drawing/2014/main" id="{7FB5DC25-9B64-44D4-8371-9AAF45FE729C}"/>
              </a:ext>
            </a:extLst>
          </p:cNvPr>
          <p:cNvPicPr>
            <a:picLocks noChangeAspect="1"/>
          </p:cNvPicPr>
          <p:nvPr/>
        </p:nvPicPr>
        <p:blipFill>
          <a:blip r:embed="rId2"/>
          <a:stretch>
            <a:fillRect/>
          </a:stretch>
        </p:blipFill>
        <p:spPr>
          <a:xfrm>
            <a:off x="452952" y="2229000"/>
            <a:ext cx="8238095" cy="2400000"/>
          </a:xfrm>
          <a:prstGeom prst="rect">
            <a:avLst/>
          </a:prstGeom>
        </p:spPr>
      </p:pic>
    </p:spTree>
    <p:extLst>
      <p:ext uri="{BB962C8B-B14F-4D97-AF65-F5344CB8AC3E}">
        <p14:creationId xmlns:p14="http://schemas.microsoft.com/office/powerpoint/2010/main" val="42607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Comparison of percentiles.</a:t>
            </a:r>
          </a:p>
        </p:txBody>
      </p:sp>
      <p:pic>
        <p:nvPicPr>
          <p:cNvPr id="7" name="Picture 6">
            <a:extLst>
              <a:ext uri="{FF2B5EF4-FFF2-40B4-BE49-F238E27FC236}">
                <a16:creationId xmlns:a16="http://schemas.microsoft.com/office/drawing/2014/main" id="{5A261DE1-0A62-4558-AE06-CA7E79F61B8E}"/>
              </a:ext>
            </a:extLst>
          </p:cNvPr>
          <p:cNvPicPr>
            <a:picLocks noChangeAspect="1"/>
          </p:cNvPicPr>
          <p:nvPr/>
        </p:nvPicPr>
        <p:blipFill>
          <a:blip r:embed="rId2"/>
          <a:stretch>
            <a:fillRect/>
          </a:stretch>
        </p:blipFill>
        <p:spPr>
          <a:xfrm>
            <a:off x="457714" y="2343638"/>
            <a:ext cx="8228571" cy="2600000"/>
          </a:xfrm>
          <a:prstGeom prst="rect">
            <a:avLst/>
          </a:prstGeom>
        </p:spPr>
      </p:pic>
    </p:spTree>
    <p:extLst>
      <p:ext uri="{BB962C8B-B14F-4D97-AF65-F5344CB8AC3E}">
        <p14:creationId xmlns:p14="http://schemas.microsoft.com/office/powerpoint/2010/main" val="3092994078"/>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35310</TotalTime>
  <Words>761</Words>
  <Application>Microsoft Office PowerPoint</Application>
  <PresentationFormat>On-screen Show (4:3)</PresentationFormat>
  <Paragraphs>156</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Courier New</vt:lpstr>
      <vt:lpstr>4_Default Design</vt:lpstr>
      <vt:lpstr>  Parametric survival models</vt:lpstr>
      <vt:lpstr>Abstract</vt:lpstr>
      <vt:lpstr>The exponential distribution</vt:lpstr>
      <vt:lpstr>Survival curve for the “standard” exponential</vt:lpstr>
      <vt:lpstr>The exponential distribution</vt:lpstr>
      <vt:lpstr>Survival curve for θ=2</vt:lpstr>
      <vt:lpstr>Survival curve for θ=0.5</vt:lpstr>
      <vt:lpstr>The exponential distribution</vt:lpstr>
      <vt:lpstr>The exponential distribution</vt:lpstr>
      <vt:lpstr>The exponential distribution</vt:lpstr>
      <vt:lpstr>Survival curves (no covariates)</vt:lpstr>
      <vt:lpstr>Cumulative hazards (no covariates)</vt:lpstr>
      <vt:lpstr>The exponential distribution</vt:lpstr>
      <vt:lpstr>Interpreting the coefficients</vt:lpstr>
      <vt:lpstr>Interpreting the coefficients</vt:lpstr>
      <vt:lpstr>Interpreting the coefficients</vt:lpstr>
      <vt:lpstr>The exponential distribution</vt:lpstr>
      <vt:lpstr>The Weibull distribution</vt:lpstr>
      <vt:lpstr>The Weibull distribution (k=2)</vt:lpstr>
      <vt:lpstr>The Weibull distribution (k=0.5)</vt:lpstr>
      <vt:lpstr>The Weibull distribution</vt:lpstr>
      <vt:lpstr>The Weibull distribution (θ=2)</vt:lpstr>
      <vt:lpstr>The Weibull distribution (θ=0.5)</vt:lpstr>
      <vt:lpstr>First, fit a null Weibull model</vt:lpstr>
      <vt:lpstr>First, fit a null Weibull model</vt:lpstr>
      <vt:lpstr>The Weibull model</vt:lpstr>
      <vt:lpstr>Interpreting the coefficients</vt:lpstr>
      <vt:lpstr>The Weibull model</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410</cp:revision>
  <dcterms:created xsi:type="dcterms:W3CDTF">2011-03-02T17:54:20Z</dcterms:created>
  <dcterms:modified xsi:type="dcterms:W3CDTF">2018-06-05T23:26:06Z</dcterms:modified>
</cp:coreProperties>
</file>