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50"/>
  </p:notesMasterIdLst>
  <p:handoutMasterIdLst>
    <p:handoutMasterId r:id="rId51"/>
  </p:handoutMasterIdLst>
  <p:sldIdLst>
    <p:sldId id="256" r:id="rId2"/>
    <p:sldId id="258" r:id="rId3"/>
    <p:sldId id="389" r:id="rId4"/>
    <p:sldId id="385" r:id="rId5"/>
    <p:sldId id="430" r:id="rId6"/>
    <p:sldId id="426" r:id="rId7"/>
    <p:sldId id="451" r:id="rId8"/>
    <p:sldId id="450" r:id="rId9"/>
    <p:sldId id="427" r:id="rId10"/>
    <p:sldId id="428" r:id="rId11"/>
    <p:sldId id="429" r:id="rId12"/>
    <p:sldId id="432" r:id="rId13"/>
    <p:sldId id="438" r:id="rId14"/>
    <p:sldId id="439" r:id="rId15"/>
    <p:sldId id="452" r:id="rId16"/>
    <p:sldId id="457" r:id="rId17"/>
    <p:sldId id="456" r:id="rId18"/>
    <p:sldId id="441" r:id="rId19"/>
    <p:sldId id="440" r:id="rId20"/>
    <p:sldId id="453" r:id="rId21"/>
    <p:sldId id="458" r:id="rId22"/>
    <p:sldId id="464" r:id="rId23"/>
    <p:sldId id="465" r:id="rId24"/>
    <p:sldId id="442" r:id="rId25"/>
    <p:sldId id="443" r:id="rId26"/>
    <p:sldId id="455" r:id="rId27"/>
    <p:sldId id="459" r:id="rId28"/>
    <p:sldId id="454" r:id="rId29"/>
    <p:sldId id="466" r:id="rId30"/>
    <p:sldId id="444" r:id="rId31"/>
    <p:sldId id="445" r:id="rId32"/>
    <p:sldId id="447" r:id="rId33"/>
    <p:sldId id="448" r:id="rId34"/>
    <p:sldId id="449" r:id="rId35"/>
    <p:sldId id="434" r:id="rId36"/>
    <p:sldId id="468" r:id="rId37"/>
    <p:sldId id="446" r:id="rId38"/>
    <p:sldId id="460" r:id="rId39"/>
    <p:sldId id="435" r:id="rId40"/>
    <p:sldId id="436" r:id="rId41"/>
    <p:sldId id="437" r:id="rId42"/>
    <p:sldId id="461" r:id="rId43"/>
    <p:sldId id="462" r:id="rId44"/>
    <p:sldId id="463" r:id="rId45"/>
    <p:sldId id="467" r:id="rId46"/>
    <p:sldId id="433" r:id="rId47"/>
    <p:sldId id="469" r:id="rId48"/>
    <p:sldId id="342" r:id="rId49"/>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varScale="1">
        <p:scale>
          <a:sx n="112" d="100"/>
          <a:sy n="112" d="100"/>
        </p:scale>
        <p:origin x="1182"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706"/>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6/11/2018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6/11/2018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br>
              <a:rPr lang="en-US" altLang="en-US" sz="2800" dirty="0">
                <a:latin typeface="Calibri" pitchFamily="34" charset="0"/>
                <a:cs typeface="Arial" charset="0"/>
              </a:rPr>
            </a:br>
            <a:br>
              <a:rPr lang="en-US" altLang="en-US" sz="2800" dirty="0">
                <a:latin typeface="Calibri" pitchFamily="34" charset="0"/>
                <a:cs typeface="Arial" charset="0"/>
              </a:rPr>
            </a:br>
            <a:r>
              <a:rPr lang="en-US" altLang="en-US" sz="2800" dirty="0">
                <a:latin typeface="Calibri" pitchFamily="34" charset="0"/>
                <a:cs typeface="Arial" charset="0"/>
              </a:rPr>
              <a:t>Frailty models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Psychiatric dataset, patients at risk</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pic>
        <p:nvPicPr>
          <p:cNvPr id="6" name="Picture 5">
            <a:extLst>
              <a:ext uri="{FF2B5EF4-FFF2-40B4-BE49-F238E27FC236}">
                <a16:creationId xmlns:a16="http://schemas.microsoft.com/office/drawing/2014/main" id="{4E026971-5865-4F92-AC27-D50DC756F0E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37456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Psychiatric survival curves, red=males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pic>
        <p:nvPicPr>
          <p:cNvPr id="7" name="Picture 6">
            <a:extLst>
              <a:ext uri="{FF2B5EF4-FFF2-40B4-BE49-F238E27FC236}">
                <a16:creationId xmlns:a16="http://schemas.microsoft.com/office/drawing/2014/main" id="{CE6FBFFB-4216-4B5D-A585-390E4CBF4FC2}"/>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517829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Frailty/cluster models</a:t>
            </a:r>
          </a:p>
        </p:txBody>
      </p:sp>
      <p:sp>
        <p:nvSpPr>
          <p:cNvPr id="3" name="Text Placeholder 2"/>
          <p:cNvSpPr>
            <a:spLocks noGrp="1"/>
          </p:cNvSpPr>
          <p:nvPr>
            <p:ph type="body" idx="1"/>
          </p:nvPr>
        </p:nvSpPr>
        <p:spPr/>
        <p:txBody>
          <a:bodyPr/>
          <a:lstStyle/>
          <a:p>
            <a:r>
              <a:rPr lang="en-US" sz="1800" dirty="0"/>
              <a:t>Frailty/cluster models account for correlation within a group.</a:t>
            </a:r>
          </a:p>
          <a:p>
            <a:pPr marL="285750" indent="-285750">
              <a:buFont typeface="Arial" panose="020B0604020202020204" pitchFamily="34" charset="0"/>
              <a:buChar char="•"/>
            </a:pPr>
            <a:r>
              <a:rPr lang="en-US" sz="1800" dirty="0"/>
              <a:t>Multiple events for the same person.</a:t>
            </a:r>
          </a:p>
          <a:p>
            <a:pPr marL="285750" indent="-285750">
              <a:buFont typeface="Arial" panose="020B0604020202020204" pitchFamily="34" charset="0"/>
              <a:buChar char="•"/>
            </a:pPr>
            <a:r>
              <a:rPr lang="en-US" sz="1800" dirty="0"/>
              <a:t>Multiple sites on the same person.</a:t>
            </a:r>
          </a:p>
          <a:p>
            <a:pPr marL="285750" indent="-285750">
              <a:buFont typeface="Arial" panose="020B0604020202020204" pitchFamily="34" charset="0"/>
              <a:buChar char="•"/>
            </a:pPr>
            <a:r>
              <a:rPr lang="en-US" sz="1800" dirty="0"/>
              <a:t>Multiple people in the same family</a:t>
            </a:r>
          </a:p>
          <a:p>
            <a:pPr marL="285750" indent="-285750">
              <a:buFont typeface="Arial" panose="020B0604020202020204" pitchFamily="34" charset="0"/>
              <a:buChar char="•"/>
            </a:pPr>
            <a:r>
              <a:rPr lang="en-US" sz="1800" dirty="0"/>
              <a:t>Multiple animals in the same litter.</a:t>
            </a:r>
          </a:p>
          <a:p>
            <a:pPr marL="285750" indent="-285750">
              <a:buFont typeface="Arial" panose="020B0604020202020204" pitchFamily="34" charset="0"/>
              <a:buChar char="•"/>
            </a:pPr>
            <a:r>
              <a:rPr lang="en-US" sz="1800" dirty="0"/>
              <a:t>Multiple visitors in the same hospital</a:t>
            </a:r>
          </a:p>
          <a:p>
            <a:pPr marL="285750" indent="-285750">
              <a:buFont typeface="Arial" panose="020B0604020202020204" pitchFamily="34" charset="0"/>
              <a:buChar char="•"/>
            </a:pPr>
            <a:r>
              <a:rPr lang="en-US" sz="1800" dirty="0"/>
              <a:t>Multiple students in the same classroom/school.</a:t>
            </a:r>
          </a:p>
          <a:p>
            <a:pPr marL="285750" indent="-285750">
              <a:buFont typeface="Arial" panose="020B0604020202020204" pitchFamily="34" charset="0"/>
              <a:buChar char="•"/>
            </a:pP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Settings</a:t>
            </a:r>
          </a:p>
        </p:txBody>
      </p:sp>
    </p:spTree>
    <p:extLst>
      <p:ext uri="{BB962C8B-B14F-4D97-AF65-F5344CB8AC3E}">
        <p14:creationId xmlns:p14="http://schemas.microsoft.com/office/powerpoint/2010/main" val="193484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r>
              <a:rPr lang="en-US" sz="1800" dirty="0">
                <a:cs typeface="Calibri" panose="020F0502020204030204" pitchFamily="34" charset="0"/>
              </a:rPr>
              <a:t>This is a random subset of data from the </a:t>
            </a:r>
            <a:r>
              <a:rPr lang="en-US" sz="1800" dirty="0" err="1">
                <a:cs typeface="Calibri" panose="020F0502020204030204" pitchFamily="34" charset="0"/>
              </a:rPr>
              <a:t>Struewing</a:t>
            </a:r>
            <a:r>
              <a:rPr lang="en-US" sz="1800" dirty="0">
                <a:cs typeface="Calibri" panose="020F0502020204030204" pitchFamily="34" charset="0"/>
              </a:rPr>
              <a:t> et al. (1997) study of Ashkenazi </a:t>
            </a:r>
            <a:r>
              <a:rPr lang="en-US" sz="1800" dirty="0" err="1">
                <a:cs typeface="Calibri" panose="020F0502020204030204" pitchFamily="34" charset="0"/>
              </a:rPr>
              <a:t>jews</a:t>
            </a:r>
            <a:r>
              <a:rPr lang="en-US" sz="1800" dirty="0">
                <a:cs typeface="Calibri" panose="020F0502020204030204" pitchFamily="34" charset="0"/>
              </a:rPr>
              <a:t> and breast cancer. The subset consists of pairs of first-degree female relatives who are also first degree relatives of a proband.</a:t>
            </a:r>
          </a:p>
          <a:p>
            <a:endParaRPr lang="en-US" sz="1800" dirty="0">
              <a:cs typeface="Calibri" panose="020F0502020204030204" pitchFamily="34" charset="0"/>
            </a:endParaRPr>
          </a:p>
          <a:p>
            <a:r>
              <a:rPr lang="en-US" sz="1800" dirty="0" err="1">
                <a:cs typeface="Calibri" panose="020F0502020204030204" pitchFamily="34" charset="0"/>
              </a:rPr>
              <a:t>Struewing</a:t>
            </a:r>
            <a:r>
              <a:rPr lang="en-US" sz="1800" dirty="0">
                <a:cs typeface="Calibri" panose="020F0502020204030204" pitchFamily="34" charset="0"/>
              </a:rPr>
              <a:t> JP, </a:t>
            </a:r>
            <a:r>
              <a:rPr lang="en-US" sz="1800" dirty="0" err="1">
                <a:cs typeface="Calibri" panose="020F0502020204030204" pitchFamily="34" charset="0"/>
              </a:rPr>
              <a:t>Hartge</a:t>
            </a:r>
            <a:r>
              <a:rPr lang="en-US" sz="1800" dirty="0">
                <a:cs typeface="Calibri" panose="020F0502020204030204" pitchFamily="34" charset="0"/>
              </a:rPr>
              <a:t> P, </a:t>
            </a:r>
            <a:r>
              <a:rPr lang="en-US" sz="1800" dirty="0" err="1">
                <a:cs typeface="Calibri" panose="020F0502020204030204" pitchFamily="34" charset="0"/>
              </a:rPr>
              <a:t>Wacholder</a:t>
            </a:r>
            <a:r>
              <a:rPr lang="en-US" sz="1800" dirty="0">
                <a:cs typeface="Calibri" panose="020F0502020204030204" pitchFamily="34" charset="0"/>
              </a:rPr>
              <a:t> S, Baker SM, Berlin M, McAdams M, Timmerman MM, Brody LC, and Tucker MA (1997) The risk of cancer associated with specific mutations of BRCA1 and BRCA2 among </a:t>
            </a:r>
            <a:r>
              <a:rPr lang="en-US" sz="1800" dirty="0" err="1">
                <a:cs typeface="Calibri" panose="020F0502020204030204" pitchFamily="34" charset="0"/>
              </a:rPr>
              <a:t>ashkenazi</a:t>
            </a:r>
            <a:r>
              <a:rPr lang="en-US" sz="1800" dirty="0">
                <a:cs typeface="Calibri" panose="020F0502020204030204" pitchFamily="34" charset="0"/>
              </a:rPr>
              <a:t> </a:t>
            </a:r>
            <a:r>
              <a:rPr lang="en-US" sz="1800" dirty="0" err="1">
                <a:cs typeface="Calibri" panose="020F0502020204030204" pitchFamily="34" charset="0"/>
              </a:rPr>
              <a:t>jews</a:t>
            </a:r>
            <a:r>
              <a:rPr lang="en-US" sz="1800" dirty="0">
                <a:cs typeface="Calibri" panose="020F0502020204030204" pitchFamily="34" charset="0"/>
              </a:rPr>
              <a:t>. New England Journal of Medicine 336, 1401-1408.)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Description</a:t>
            </a:r>
          </a:p>
        </p:txBody>
      </p:sp>
    </p:spTree>
    <p:extLst>
      <p:ext uri="{BB962C8B-B14F-4D97-AF65-F5344CB8AC3E}">
        <p14:creationId xmlns:p14="http://schemas.microsoft.com/office/powerpoint/2010/main" val="39888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dirty="0" err="1">
                <a:cs typeface="Calibri" panose="020F0502020204030204" pitchFamily="34" charset="0"/>
              </a:rPr>
              <a:t>famID</a:t>
            </a:r>
            <a:r>
              <a:rPr lang="en-US" sz="1800" dirty="0">
                <a:cs typeface="Calibri" panose="020F0502020204030204" pitchFamily="34" charset="0"/>
              </a:rPr>
              <a:t>: family ID indicator</a:t>
            </a:r>
          </a:p>
          <a:p>
            <a:pPr marL="285750" indent="-285750">
              <a:buFont typeface="Arial" panose="020B0604020202020204" pitchFamily="34" charset="0"/>
              <a:buChar char="•"/>
            </a:pPr>
            <a:r>
              <a:rPr lang="en-US" sz="1800" dirty="0" err="1">
                <a:cs typeface="Calibri" panose="020F0502020204030204" pitchFamily="34" charset="0"/>
              </a:rPr>
              <a:t>brcancer</a:t>
            </a:r>
            <a:r>
              <a:rPr lang="en-US" sz="1800" dirty="0">
                <a:cs typeface="Calibri" panose="020F0502020204030204" pitchFamily="34" charset="0"/>
              </a:rPr>
              <a:t>: 1 if subject had breast cancer, 0 if not</a:t>
            </a:r>
          </a:p>
          <a:p>
            <a:pPr marL="285750" indent="-285750">
              <a:buFont typeface="Arial" panose="020B0604020202020204" pitchFamily="34" charset="0"/>
              <a:buChar char="•"/>
            </a:pPr>
            <a:r>
              <a:rPr lang="en-US" sz="1800" dirty="0">
                <a:cs typeface="Calibri" panose="020F0502020204030204" pitchFamily="34" charset="0"/>
              </a:rPr>
              <a:t>age: Age at onset of breast cancer, or current age if no breast cancer</a:t>
            </a:r>
          </a:p>
          <a:p>
            <a:pPr marL="285750" indent="-285750">
              <a:buFont typeface="Arial" panose="020B0604020202020204" pitchFamily="34" charset="0"/>
              <a:buChar char="•"/>
            </a:pPr>
            <a:r>
              <a:rPr lang="en-US" sz="1800" dirty="0">
                <a:cs typeface="Calibri" panose="020F0502020204030204" pitchFamily="34" charset="0"/>
              </a:rPr>
              <a:t>mutant: 1 if first degree relative proband was a BRCA mutation carrier, 0 if not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3920 observations and 4 variables</a:t>
            </a:r>
          </a:p>
        </p:txBody>
      </p:sp>
    </p:spTree>
    <p:extLst>
      <p:ext uri="{BB962C8B-B14F-4D97-AF65-F5344CB8AC3E}">
        <p14:creationId xmlns:p14="http://schemas.microsoft.com/office/powerpoint/2010/main" val="294402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famID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brcancer</a:t>
            </a:r>
            <a:r>
              <a:rPr lang="en-US" sz="1800" dirty="0">
                <a:latin typeface="Courier New" panose="02070309020205020404" pitchFamily="49" charset="0"/>
                <a:cs typeface="Courier New" panose="02070309020205020404" pitchFamily="49" charset="0"/>
              </a:rPr>
              <a:t> age mutant</a:t>
            </a:r>
          </a:p>
          <a:p>
            <a:r>
              <a:rPr lang="en-US" sz="1800" dirty="0">
                <a:latin typeface="Courier New" panose="02070309020205020404" pitchFamily="49" charset="0"/>
                <a:cs typeface="Courier New" panose="02070309020205020404" pitchFamily="49" charset="0"/>
              </a:rPr>
              <a:t>1     1        0  73      0</a:t>
            </a:r>
          </a:p>
          <a:p>
            <a:r>
              <a:rPr lang="en-US" sz="1800" dirty="0">
                <a:latin typeface="Courier New" panose="02070309020205020404" pitchFamily="49" charset="0"/>
                <a:cs typeface="Courier New" panose="02070309020205020404" pitchFamily="49" charset="0"/>
              </a:rPr>
              <a:t>2     1        0  40      0</a:t>
            </a:r>
          </a:p>
          <a:p>
            <a:r>
              <a:rPr lang="en-US" sz="1800" dirty="0">
                <a:latin typeface="Courier New" panose="02070309020205020404" pitchFamily="49" charset="0"/>
                <a:cs typeface="Courier New" panose="02070309020205020404" pitchFamily="49" charset="0"/>
              </a:rPr>
              <a:t>3     7        0  48      0</a:t>
            </a:r>
          </a:p>
          <a:p>
            <a:r>
              <a:rPr lang="en-US" sz="1800" dirty="0">
                <a:latin typeface="Courier New" panose="02070309020205020404" pitchFamily="49" charset="0"/>
                <a:cs typeface="Courier New" panose="02070309020205020404" pitchFamily="49" charset="0"/>
              </a:rPr>
              <a:t>4     7        0  25      0</a:t>
            </a:r>
          </a:p>
          <a:p>
            <a:r>
              <a:rPr lang="en-US" sz="1800" dirty="0">
                <a:latin typeface="Courier New" panose="02070309020205020404" pitchFamily="49" charset="0"/>
                <a:cs typeface="Courier New" panose="02070309020205020404" pitchFamily="49" charset="0"/>
              </a:rPr>
              <a:t>5     8        0  56      0</a:t>
            </a:r>
          </a:p>
          <a:p>
            <a:r>
              <a:rPr lang="en-US" sz="1800" dirty="0">
                <a:latin typeface="Courier New" panose="02070309020205020404" pitchFamily="49" charset="0"/>
                <a:cs typeface="Courier New" panose="02070309020205020404" pitchFamily="49" charset="0"/>
              </a:rPr>
              <a:t>6     8        0  55      0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First six rows</a:t>
            </a:r>
          </a:p>
        </p:txBody>
      </p:sp>
    </p:spTree>
    <p:extLst>
      <p:ext uri="{BB962C8B-B14F-4D97-AF65-F5344CB8AC3E}">
        <p14:creationId xmlns:p14="http://schemas.microsoft.com/office/powerpoint/2010/main" val="2571706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r>
              <a:rPr lang="en-US" sz="1800" dirty="0" err="1">
                <a:latin typeface="Courier New" panose="02070309020205020404" pitchFamily="49" charset="0"/>
                <a:cs typeface="Courier New" panose="02070309020205020404" pitchFamily="49" charset="0"/>
              </a:rPr>
              <a:t>brcanacer</a:t>
            </a:r>
            <a:r>
              <a:rPr lang="en-US" sz="1800" dirty="0">
                <a:latin typeface="Courier New" panose="02070309020205020404" pitchFamily="49" charset="0"/>
                <a:cs typeface="Courier New" panose="02070309020205020404" pitchFamily="49" charset="0"/>
              </a:rPr>
              <a:t>       0    1 </a:t>
            </a:r>
          </a:p>
          <a:p>
            <a:r>
              <a:rPr lang="en-US" sz="1800" dirty="0">
                <a:latin typeface="Courier New" panose="02070309020205020404" pitchFamily="49" charset="0"/>
                <a:cs typeface="Courier New" panose="02070309020205020404" pitchFamily="49" charset="0"/>
              </a:rPr>
              <a:t>             3447  473</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mutant          0    1 </a:t>
            </a:r>
          </a:p>
          <a:p>
            <a:r>
              <a:rPr lang="en-US" sz="1800" dirty="0">
                <a:latin typeface="Courier New" panose="02070309020205020404" pitchFamily="49" charset="0"/>
                <a:cs typeface="Courier New" panose="02070309020205020404" pitchFamily="49" charset="0"/>
              </a:rPr>
              <a:t>             3830   90</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age     Min. 1st Qu.  Median    Mean 3rd Qu.    Max. </a:t>
            </a:r>
          </a:p>
          <a:p>
            <a:r>
              <a:rPr lang="en-US" sz="1800" dirty="0">
                <a:latin typeface="Courier New" panose="02070309020205020404" pitchFamily="49" charset="0"/>
                <a:cs typeface="Courier New" panose="02070309020205020404" pitchFamily="49" charset="0"/>
              </a:rPr>
              <a:t>        1.00   45.00   59.00   58.63   73.00  100.00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Descriptive statistics</a:t>
            </a:r>
          </a:p>
        </p:txBody>
      </p:sp>
    </p:spTree>
    <p:extLst>
      <p:ext uri="{BB962C8B-B14F-4D97-AF65-F5344CB8AC3E}">
        <p14:creationId xmlns:p14="http://schemas.microsoft.com/office/powerpoint/2010/main" val="251869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survival curves, lower curve is mutant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pic>
        <p:nvPicPr>
          <p:cNvPr id="3" name="Picture 2">
            <a:extLst>
              <a:ext uri="{FF2B5EF4-FFF2-40B4-BE49-F238E27FC236}">
                <a16:creationId xmlns:a16="http://schemas.microsoft.com/office/drawing/2014/main" id="{9D52464C-900C-470D-9C8F-449DC463D464}"/>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83579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data set</a:t>
            </a:r>
          </a:p>
        </p:txBody>
      </p:sp>
      <p:sp>
        <p:nvSpPr>
          <p:cNvPr id="3" name="Text Placeholder 2"/>
          <p:cNvSpPr>
            <a:spLocks noGrp="1"/>
          </p:cNvSpPr>
          <p:nvPr>
            <p:ph type="body" idx="1"/>
          </p:nvPr>
        </p:nvSpPr>
        <p:spPr/>
        <p:txBody>
          <a:bodyPr/>
          <a:lstStyle/>
          <a:p>
            <a:r>
              <a:rPr lang="en-US" sz="1800" dirty="0">
                <a:cs typeface="Calibri" panose="020F0502020204030204" pitchFamily="34" charset="0"/>
              </a:rPr>
              <a:t>Rat treatment data from Mantel et al. Three rats were chosen from each of 100 litters, one of which was treated with a drug, and then all followed for tumor incidence.</a:t>
            </a:r>
          </a:p>
          <a:p>
            <a:endParaRPr lang="en-US" sz="1800" dirty="0">
              <a:cs typeface="Calibri" panose="020F0502020204030204" pitchFamily="34" charset="0"/>
            </a:endParaRPr>
          </a:p>
          <a:p>
            <a:r>
              <a:rPr lang="en-US" sz="1800" dirty="0">
                <a:cs typeface="Calibri" panose="020F0502020204030204" pitchFamily="34" charset="0"/>
              </a:rPr>
              <a:t>N. Mantel, N. R. </a:t>
            </a:r>
            <a:r>
              <a:rPr lang="en-US" sz="1800" dirty="0" err="1">
                <a:cs typeface="Calibri" panose="020F0502020204030204" pitchFamily="34" charset="0"/>
              </a:rPr>
              <a:t>Bohidar</a:t>
            </a:r>
            <a:r>
              <a:rPr lang="en-US" sz="1800" dirty="0">
                <a:cs typeface="Calibri" panose="020F0502020204030204" pitchFamily="34" charset="0"/>
              </a:rPr>
              <a:t> and J. L. </a:t>
            </a:r>
            <a:r>
              <a:rPr lang="en-US" sz="1800" dirty="0" err="1">
                <a:cs typeface="Calibri" panose="020F0502020204030204" pitchFamily="34" charset="0"/>
              </a:rPr>
              <a:t>Ciminera</a:t>
            </a:r>
            <a:r>
              <a:rPr lang="en-US" sz="1800" dirty="0">
                <a:cs typeface="Calibri" panose="020F0502020204030204" pitchFamily="34" charset="0"/>
              </a:rPr>
              <a:t>. Mantel-</a:t>
            </a:r>
            <a:r>
              <a:rPr lang="en-US" sz="1800" dirty="0" err="1">
                <a:cs typeface="Calibri" panose="020F0502020204030204" pitchFamily="34" charset="0"/>
              </a:rPr>
              <a:t>Haenszel</a:t>
            </a:r>
            <a:r>
              <a:rPr lang="en-US" sz="1800" dirty="0">
                <a:cs typeface="Calibri" panose="020F0502020204030204" pitchFamily="34" charset="0"/>
              </a:rPr>
              <a:t> analyses of litter-matched time to response data, with modifications for recovery of </a:t>
            </a:r>
            <a:r>
              <a:rPr lang="en-US" sz="1800" dirty="0" err="1">
                <a:cs typeface="Calibri" panose="020F0502020204030204" pitchFamily="34" charset="0"/>
              </a:rPr>
              <a:t>interlitter</a:t>
            </a:r>
            <a:r>
              <a:rPr lang="en-US" sz="1800" dirty="0">
                <a:cs typeface="Calibri" panose="020F0502020204030204" pitchFamily="34" charset="0"/>
              </a:rPr>
              <a:t> information. Cancer Research, 37:3863-3868, 1977.</a:t>
            </a:r>
          </a:p>
          <a:p>
            <a:endParaRPr lang="en-US" sz="1800" dirty="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Description</a:t>
            </a:r>
          </a:p>
        </p:txBody>
      </p:sp>
    </p:spTree>
    <p:extLst>
      <p:ext uri="{BB962C8B-B14F-4D97-AF65-F5344CB8AC3E}">
        <p14:creationId xmlns:p14="http://schemas.microsoft.com/office/powerpoint/2010/main" val="142588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dirty="0">
                <a:cs typeface="Calibri" panose="020F0502020204030204" pitchFamily="34" charset="0"/>
              </a:rPr>
              <a:t>litter: litter number from 1 to 100</a:t>
            </a:r>
          </a:p>
          <a:p>
            <a:pPr marL="285750" indent="-285750">
              <a:buFont typeface="Arial" panose="020B0604020202020204" pitchFamily="34" charset="0"/>
              <a:buChar char="•"/>
            </a:pPr>
            <a:r>
              <a:rPr lang="en-US" sz="1800" dirty="0" err="1">
                <a:cs typeface="Calibri" panose="020F0502020204030204" pitchFamily="34" charset="0"/>
              </a:rPr>
              <a:t>rx</a:t>
            </a:r>
            <a:r>
              <a:rPr lang="en-US" sz="1800" dirty="0">
                <a:cs typeface="Calibri" panose="020F0502020204030204" pitchFamily="34" charset="0"/>
              </a:rPr>
              <a:t>: treatment,(1=drug, 0=control)</a:t>
            </a:r>
          </a:p>
          <a:p>
            <a:pPr marL="285750" indent="-285750">
              <a:buFont typeface="Arial" panose="020B0604020202020204" pitchFamily="34" charset="0"/>
              <a:buChar char="•"/>
            </a:pPr>
            <a:r>
              <a:rPr lang="en-US" sz="1800" dirty="0">
                <a:cs typeface="Calibri" panose="020F0502020204030204" pitchFamily="34" charset="0"/>
              </a:rPr>
              <a:t>time: time to tumor or last follow-up</a:t>
            </a:r>
          </a:p>
          <a:p>
            <a:pPr marL="285750" indent="-285750">
              <a:buFont typeface="Arial" panose="020B0604020202020204" pitchFamily="34" charset="0"/>
              <a:buChar char="•"/>
            </a:pPr>
            <a:r>
              <a:rPr lang="en-US" sz="1800" dirty="0">
                <a:cs typeface="Calibri" panose="020F0502020204030204" pitchFamily="34" charset="0"/>
              </a:rPr>
              <a:t>status: event status, 1=tumor and 0=censored</a:t>
            </a:r>
          </a:p>
          <a:p>
            <a:pPr marL="285750" indent="-285750">
              <a:buFont typeface="Arial" panose="020B0604020202020204" pitchFamily="34" charset="0"/>
              <a:buChar char="•"/>
            </a:pPr>
            <a:r>
              <a:rPr lang="en-US" sz="1800" dirty="0">
                <a:cs typeface="Calibri" panose="020F0502020204030204" pitchFamily="34" charset="0"/>
              </a:rPr>
              <a:t>sex: male or female</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300 observations and 5 variables.</a:t>
            </a:r>
          </a:p>
        </p:txBody>
      </p:sp>
    </p:spTree>
    <p:extLst>
      <p:ext uri="{BB962C8B-B14F-4D97-AF65-F5344CB8AC3E}">
        <p14:creationId xmlns:p14="http://schemas.microsoft.com/office/powerpoint/2010/main" val="3127566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Lecture 7. Frailty models. You can incorporate multiple events per patient and account for center effects using frailty models, the survival data analysis equivalent to mixed models in linear regression. You’ll see how to define random effects and how to fit and interpret these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a:t>Lecture 7.</a:t>
            </a:r>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data set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litter </a:t>
            </a:r>
            <a:r>
              <a:rPr lang="en-US" sz="1800" dirty="0" err="1">
                <a:latin typeface="Courier New" panose="02070309020205020404" pitchFamily="49" charset="0"/>
                <a:cs typeface="Courier New" panose="02070309020205020404" pitchFamily="49" charset="0"/>
              </a:rPr>
              <a:t>rx</a:t>
            </a:r>
            <a:r>
              <a:rPr lang="en-US" sz="1800" dirty="0">
                <a:latin typeface="Courier New" panose="02070309020205020404" pitchFamily="49" charset="0"/>
                <a:cs typeface="Courier New" panose="02070309020205020404" pitchFamily="49" charset="0"/>
              </a:rPr>
              <a:t> time status sex</a:t>
            </a:r>
          </a:p>
          <a:p>
            <a:r>
              <a:rPr lang="en-US" sz="1800" dirty="0">
                <a:latin typeface="Courier New" panose="02070309020205020404" pitchFamily="49" charset="0"/>
                <a:cs typeface="Courier New" panose="02070309020205020404" pitchFamily="49" charset="0"/>
              </a:rPr>
              <a:t>1      1  1  101      0   f</a:t>
            </a:r>
          </a:p>
          <a:p>
            <a:r>
              <a:rPr lang="en-US" sz="1800" dirty="0">
                <a:latin typeface="Courier New" panose="02070309020205020404" pitchFamily="49" charset="0"/>
                <a:cs typeface="Courier New" panose="02070309020205020404" pitchFamily="49" charset="0"/>
              </a:rPr>
              <a:t>2      1  0   49      1   f</a:t>
            </a:r>
          </a:p>
          <a:p>
            <a:r>
              <a:rPr lang="en-US" sz="1800" dirty="0">
                <a:latin typeface="Courier New" panose="02070309020205020404" pitchFamily="49" charset="0"/>
                <a:cs typeface="Courier New" panose="02070309020205020404" pitchFamily="49" charset="0"/>
              </a:rPr>
              <a:t>3      1  0  104      0   f</a:t>
            </a:r>
          </a:p>
          <a:p>
            <a:r>
              <a:rPr lang="en-US" sz="1800" dirty="0">
                <a:latin typeface="Courier New" panose="02070309020205020404" pitchFamily="49" charset="0"/>
                <a:cs typeface="Courier New" panose="02070309020205020404" pitchFamily="49" charset="0"/>
              </a:rPr>
              <a:t>4      2  1   91      0   m</a:t>
            </a:r>
          </a:p>
          <a:p>
            <a:r>
              <a:rPr lang="en-US" sz="1800" dirty="0">
                <a:latin typeface="Courier New" panose="02070309020205020404" pitchFamily="49" charset="0"/>
                <a:cs typeface="Courier New" panose="02070309020205020404" pitchFamily="49" charset="0"/>
              </a:rPr>
              <a:t>5      2  0  104      0   m</a:t>
            </a:r>
          </a:p>
          <a:p>
            <a:r>
              <a:rPr lang="en-US" sz="1800" dirty="0">
                <a:latin typeface="Courier New" panose="02070309020205020404" pitchFamily="49" charset="0"/>
                <a:cs typeface="Courier New" panose="02070309020205020404" pitchFamily="49" charset="0"/>
              </a:rPr>
              <a:t>6      2  0  102      0   m</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First six rows</a:t>
            </a:r>
          </a:p>
        </p:txBody>
      </p:sp>
    </p:spTree>
    <p:extLst>
      <p:ext uri="{BB962C8B-B14F-4D97-AF65-F5344CB8AC3E}">
        <p14:creationId xmlns:p14="http://schemas.microsoft.com/office/powerpoint/2010/main" val="809615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data set</a:t>
            </a:r>
          </a:p>
        </p:txBody>
      </p:sp>
      <p:sp>
        <p:nvSpPr>
          <p:cNvPr id="3" name="Text Placeholder 2"/>
          <p:cNvSpPr>
            <a:spLocks noGrp="1"/>
          </p:cNvSpPr>
          <p:nvPr>
            <p:ph type="body" idx="1"/>
          </p:nvPr>
        </p:nvSpPr>
        <p:spPr/>
        <p:txBody>
          <a:bodyPr/>
          <a:lstStyle/>
          <a:p>
            <a:r>
              <a:rPr lang="en-US" sz="1800" dirty="0" err="1">
                <a:latin typeface="Courier New" panose="02070309020205020404" pitchFamily="49" charset="0"/>
                <a:cs typeface="Courier New" panose="02070309020205020404" pitchFamily="49" charset="0"/>
              </a:rPr>
              <a:t>rx</a:t>
            </a:r>
            <a:r>
              <a:rPr lang="en-US" sz="1800" dirty="0">
                <a:latin typeface="Courier New" panose="02070309020205020404" pitchFamily="49" charset="0"/>
                <a:cs typeface="Courier New" panose="02070309020205020404" pitchFamily="49" charset="0"/>
              </a:rPr>
              <a:t>       0   1 </a:t>
            </a:r>
          </a:p>
          <a:p>
            <a:r>
              <a:rPr lang="en-US" sz="1800" dirty="0">
                <a:latin typeface="Courier New" panose="02070309020205020404" pitchFamily="49" charset="0"/>
                <a:cs typeface="Courier New" panose="02070309020205020404" pitchFamily="49" charset="0"/>
              </a:rPr>
              <a:t>       200 100</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status   0   1 </a:t>
            </a:r>
          </a:p>
          <a:p>
            <a:r>
              <a:rPr lang="en-US" sz="1800" dirty="0">
                <a:latin typeface="Courier New" panose="02070309020205020404" pitchFamily="49" charset="0"/>
                <a:cs typeface="Courier New" panose="02070309020205020404" pitchFamily="49" charset="0"/>
              </a:rPr>
              <a:t>       258  42</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sex      f   m </a:t>
            </a:r>
          </a:p>
          <a:p>
            <a:r>
              <a:rPr lang="en-US" sz="1800" dirty="0">
                <a:latin typeface="Courier New" panose="02070309020205020404" pitchFamily="49" charset="0"/>
                <a:cs typeface="Courier New" panose="02070309020205020404" pitchFamily="49" charset="0"/>
              </a:rPr>
              <a:t>       150 150</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time    Min. 1st Qu.  Median    Mean 3rd Qu.    Max. </a:t>
            </a:r>
          </a:p>
          <a:p>
            <a:r>
              <a:rPr lang="en-US" sz="1800" dirty="0">
                <a:latin typeface="Courier New" panose="02070309020205020404" pitchFamily="49" charset="0"/>
                <a:cs typeface="Courier New" panose="02070309020205020404" pitchFamily="49" charset="0"/>
              </a:rPr>
              <a:t>       23.00   80.75   98.00   90.44  104.00  104.000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Descriptive statistics</a:t>
            </a:r>
          </a:p>
        </p:txBody>
      </p:sp>
    </p:spTree>
    <p:extLst>
      <p:ext uri="{BB962C8B-B14F-4D97-AF65-F5344CB8AC3E}">
        <p14:creationId xmlns:p14="http://schemas.microsoft.com/office/powerpoint/2010/main" val="2220703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data 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pic>
        <p:nvPicPr>
          <p:cNvPr id="3" name="Picture 2">
            <a:extLst>
              <a:ext uri="{FF2B5EF4-FFF2-40B4-BE49-F238E27FC236}">
                <a16:creationId xmlns:a16="http://schemas.microsoft.com/office/drawing/2014/main" id="{EAE0F61F-2C0C-4A5B-9D90-BBC284933389}"/>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267150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data 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pic>
        <p:nvPicPr>
          <p:cNvPr id="6" name="Picture 5">
            <a:extLst>
              <a:ext uri="{FF2B5EF4-FFF2-40B4-BE49-F238E27FC236}">
                <a16:creationId xmlns:a16="http://schemas.microsoft.com/office/drawing/2014/main" id="{56AFD89B-CB5A-4980-B728-A9F49A0EEAE9}"/>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81063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data set</a:t>
            </a:r>
          </a:p>
        </p:txBody>
      </p:sp>
      <p:sp>
        <p:nvSpPr>
          <p:cNvPr id="3" name="Text Placeholder 2"/>
          <p:cNvSpPr>
            <a:spLocks noGrp="1"/>
          </p:cNvSpPr>
          <p:nvPr>
            <p:ph type="body" idx="1"/>
          </p:nvPr>
        </p:nvSpPr>
        <p:spPr/>
        <p:txBody>
          <a:bodyPr/>
          <a:lstStyle/>
          <a:p>
            <a:r>
              <a:rPr lang="en-US" sz="1800" dirty="0">
                <a:cs typeface="Calibri" panose="020F0502020204030204" pitchFamily="34" charset="0"/>
              </a:rPr>
              <a:t>The data was collected to test a laser treatment for delaying blindness in patients with diabetic retinopathy. The subset of 197 </a:t>
            </a:r>
            <a:r>
              <a:rPr lang="en-US" sz="1800" dirty="0" err="1">
                <a:cs typeface="Calibri" panose="020F0502020204030204" pitchFamily="34" charset="0"/>
              </a:rPr>
              <a:t>patiens</a:t>
            </a:r>
            <a:r>
              <a:rPr lang="en-US" sz="1800" dirty="0">
                <a:cs typeface="Calibri" panose="020F0502020204030204" pitchFamily="34" charset="0"/>
              </a:rPr>
              <a:t> given in </a:t>
            </a:r>
            <a:r>
              <a:rPr lang="en-US" sz="1800" dirty="0" err="1">
                <a:cs typeface="Calibri" panose="020F0502020204030204" pitchFamily="34" charset="0"/>
              </a:rPr>
              <a:t>Huster</a:t>
            </a:r>
            <a:r>
              <a:rPr lang="en-US" sz="1800" dirty="0">
                <a:cs typeface="Calibri" panose="020F0502020204030204" pitchFamily="34" charset="0"/>
              </a:rPr>
              <a:t> et al. (1989) is used.</a:t>
            </a:r>
          </a:p>
          <a:p>
            <a:endParaRPr lang="en-US" sz="1800" dirty="0">
              <a:cs typeface="Calibri" panose="020F0502020204030204" pitchFamily="34" charset="0"/>
            </a:endParaRPr>
          </a:p>
          <a:p>
            <a:r>
              <a:rPr lang="en-US" sz="1800" dirty="0" err="1">
                <a:cs typeface="Calibri" panose="020F0502020204030204" pitchFamily="34" charset="0"/>
              </a:rPr>
              <a:t>Huster</a:t>
            </a:r>
            <a:r>
              <a:rPr lang="en-US" sz="1800" dirty="0">
                <a:cs typeface="Calibri" panose="020F0502020204030204" pitchFamily="34" charset="0"/>
              </a:rPr>
              <a:t> W.J. and Brookmeyer, R. and Self. S. (1989) Modelling paired survival data with covariates, Biometrics 45, 145-56.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Description</a:t>
            </a:r>
          </a:p>
        </p:txBody>
      </p:sp>
    </p:spTree>
    <p:extLst>
      <p:ext uri="{BB962C8B-B14F-4D97-AF65-F5344CB8AC3E}">
        <p14:creationId xmlns:p14="http://schemas.microsoft.com/office/powerpoint/2010/main" val="3095013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dirty="0">
                <a:cs typeface="Calibri" panose="020F0502020204030204" pitchFamily="34" charset="0"/>
              </a:rPr>
              <a:t>id: a numeric vector. Patient code.</a:t>
            </a:r>
          </a:p>
          <a:p>
            <a:pPr marL="285750" indent="-285750">
              <a:buFont typeface="Arial" panose="020B0604020202020204" pitchFamily="34" charset="0"/>
              <a:buChar char="•"/>
            </a:pPr>
            <a:r>
              <a:rPr lang="en-US" sz="1800" dirty="0" err="1">
                <a:cs typeface="Calibri" panose="020F0502020204030204" pitchFamily="34" charset="0"/>
              </a:rPr>
              <a:t>agedx</a:t>
            </a:r>
            <a:r>
              <a:rPr lang="en-US" sz="1800" dirty="0">
                <a:cs typeface="Calibri" panose="020F0502020204030204" pitchFamily="34" charset="0"/>
              </a:rPr>
              <a:t>: a numeric vector. Age of patient at diagnosis.</a:t>
            </a:r>
          </a:p>
          <a:p>
            <a:pPr marL="285750" indent="-285750">
              <a:buFont typeface="Arial" panose="020B0604020202020204" pitchFamily="34" charset="0"/>
              <a:buChar char="•"/>
            </a:pPr>
            <a:r>
              <a:rPr lang="en-US" sz="1800" dirty="0">
                <a:cs typeface="Calibri" panose="020F0502020204030204" pitchFamily="34" charset="0"/>
              </a:rPr>
              <a:t>time: a numeric vector. Survival time: time to blindness or censoring.</a:t>
            </a:r>
          </a:p>
          <a:p>
            <a:pPr marL="285750" indent="-285750">
              <a:buFont typeface="Arial" panose="020B0604020202020204" pitchFamily="34" charset="0"/>
              <a:buChar char="•"/>
            </a:pPr>
            <a:r>
              <a:rPr lang="en-US" sz="1800" dirty="0">
                <a:cs typeface="Calibri" panose="020F0502020204030204" pitchFamily="34" charset="0"/>
              </a:rPr>
              <a:t>status: a numeric vector code. Survival status. 1: blindness, 0: censored.</a:t>
            </a:r>
          </a:p>
          <a:p>
            <a:pPr marL="285750" indent="-285750">
              <a:buFont typeface="Arial" panose="020B0604020202020204" pitchFamily="34" charset="0"/>
              <a:buChar char="•"/>
            </a:pPr>
            <a:r>
              <a:rPr lang="en-US" sz="1800" dirty="0" err="1">
                <a:cs typeface="Calibri" panose="020F0502020204030204" pitchFamily="34" charset="0"/>
              </a:rPr>
              <a:t>trteye</a:t>
            </a:r>
            <a:r>
              <a:rPr lang="en-US" sz="1800" dirty="0">
                <a:cs typeface="Calibri" panose="020F0502020204030204" pitchFamily="34" charset="0"/>
              </a:rPr>
              <a:t>: a numeric vector code. Random eye selected for treatment. 1: left eye 2: right eye.</a:t>
            </a:r>
          </a:p>
          <a:p>
            <a:pPr marL="285750" indent="-285750">
              <a:buFont typeface="Arial" panose="020B0604020202020204" pitchFamily="34" charset="0"/>
              <a:buChar char="•"/>
            </a:pPr>
            <a:r>
              <a:rPr lang="en-US" sz="1800" dirty="0">
                <a:cs typeface="Calibri" panose="020F0502020204030204" pitchFamily="34" charset="0"/>
              </a:rPr>
              <a:t>treat: a numeric vector. 1: treatment 0: untreated.</a:t>
            </a:r>
          </a:p>
          <a:p>
            <a:pPr marL="285750" indent="-285750">
              <a:buFont typeface="Arial" panose="020B0604020202020204" pitchFamily="34" charset="0"/>
              <a:buChar char="•"/>
            </a:pPr>
            <a:r>
              <a:rPr lang="en-US" sz="1800" dirty="0">
                <a:cs typeface="Calibri" panose="020F0502020204030204" pitchFamily="34" charset="0"/>
              </a:rPr>
              <a:t>adult: a numeric vector code. 1: younger than 20, 2: older than 20.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394 observations and 7 variables.</a:t>
            </a:r>
          </a:p>
        </p:txBody>
      </p:sp>
    </p:spTree>
    <p:extLst>
      <p:ext uri="{BB962C8B-B14F-4D97-AF65-F5344CB8AC3E}">
        <p14:creationId xmlns:p14="http://schemas.microsoft.com/office/powerpoint/2010/main" val="2239621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data set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id     time status </a:t>
            </a:r>
            <a:r>
              <a:rPr lang="en-US" sz="1800" dirty="0" err="1">
                <a:latin typeface="Courier New" panose="02070309020205020404" pitchFamily="49" charset="0"/>
                <a:cs typeface="Courier New" panose="02070309020205020404" pitchFamily="49" charset="0"/>
              </a:rPr>
              <a:t>trteye</a:t>
            </a:r>
            <a:r>
              <a:rPr lang="en-US" sz="1800" dirty="0">
                <a:latin typeface="Courier New" panose="02070309020205020404" pitchFamily="49" charset="0"/>
                <a:cs typeface="Courier New" panose="02070309020205020404" pitchFamily="49" charset="0"/>
              </a:rPr>
              <a:t> treat adult </a:t>
            </a:r>
            <a:r>
              <a:rPr lang="en-US" sz="1800" dirty="0" err="1">
                <a:latin typeface="Courier New" panose="02070309020205020404" pitchFamily="49" charset="0"/>
                <a:cs typeface="Courier New" panose="02070309020205020404" pitchFamily="49" charset="0"/>
              </a:rPr>
              <a:t>agedx</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1  5 46.24967      0      2     1     2    28</a:t>
            </a:r>
          </a:p>
          <a:p>
            <a:r>
              <a:rPr lang="en-US" sz="1800" dirty="0">
                <a:latin typeface="Courier New" panose="02070309020205020404" pitchFamily="49" charset="0"/>
                <a:cs typeface="Courier New" panose="02070309020205020404" pitchFamily="49" charset="0"/>
              </a:rPr>
              <a:t>2  5 46.27553      0      2     0     2    28</a:t>
            </a:r>
          </a:p>
          <a:p>
            <a:r>
              <a:rPr lang="en-US" sz="1800" dirty="0">
                <a:latin typeface="Courier New" panose="02070309020205020404" pitchFamily="49" charset="0"/>
                <a:cs typeface="Courier New" panose="02070309020205020404" pitchFamily="49" charset="0"/>
              </a:rPr>
              <a:t>3 14 42.50684      0      1     1     1    12</a:t>
            </a:r>
          </a:p>
          <a:p>
            <a:r>
              <a:rPr lang="en-US" sz="1800" dirty="0">
                <a:latin typeface="Courier New" panose="02070309020205020404" pitchFamily="49" charset="0"/>
                <a:cs typeface="Courier New" panose="02070309020205020404" pitchFamily="49" charset="0"/>
              </a:rPr>
              <a:t>4 14 31.34145      1      1     0     1    12</a:t>
            </a:r>
          </a:p>
          <a:p>
            <a:r>
              <a:rPr lang="en-US" sz="1800" dirty="0">
                <a:latin typeface="Courier New" panose="02070309020205020404" pitchFamily="49" charset="0"/>
                <a:cs typeface="Courier New" panose="02070309020205020404" pitchFamily="49" charset="0"/>
              </a:rPr>
              <a:t>5 16 42.30098      0      1     1     1     9</a:t>
            </a:r>
          </a:p>
          <a:p>
            <a:r>
              <a:rPr lang="en-US" sz="1800" dirty="0">
                <a:latin typeface="Courier New" panose="02070309020205020404" pitchFamily="49" charset="0"/>
                <a:cs typeface="Courier New" panose="02070309020205020404" pitchFamily="49" charset="0"/>
              </a:rPr>
              <a:t>6 16 42.27406      0      1     0     1     9</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First six rows</a:t>
            </a:r>
          </a:p>
        </p:txBody>
      </p:sp>
    </p:spTree>
    <p:extLst>
      <p:ext uri="{BB962C8B-B14F-4D97-AF65-F5344CB8AC3E}">
        <p14:creationId xmlns:p14="http://schemas.microsoft.com/office/powerpoint/2010/main" val="4110440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data set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status  0   1 </a:t>
            </a:r>
          </a:p>
          <a:p>
            <a:r>
              <a:rPr lang="en-US" sz="1800" dirty="0">
                <a:latin typeface="Courier New" panose="02070309020205020404" pitchFamily="49" charset="0"/>
                <a:cs typeface="Courier New" panose="02070309020205020404" pitchFamily="49" charset="0"/>
              </a:rPr>
              <a:t>      239 155</a:t>
            </a:r>
          </a:p>
          <a:p>
            <a:endParaRPr lang="en-US" sz="1800" dirty="0">
              <a:latin typeface="Courier New" panose="02070309020205020404" pitchFamily="49" charset="0"/>
              <a:cs typeface="Courier New" panose="02070309020205020404" pitchFamily="49" charset="0"/>
            </a:endParaRPr>
          </a:p>
          <a:p>
            <a:r>
              <a:rPr lang="en-US" sz="1800" dirty="0" err="1">
                <a:latin typeface="Courier New" panose="02070309020205020404" pitchFamily="49" charset="0"/>
                <a:cs typeface="Courier New" panose="02070309020205020404" pitchFamily="49" charset="0"/>
              </a:rPr>
              <a:t>trteye</a:t>
            </a:r>
            <a:r>
              <a:rPr lang="en-US" sz="1800" dirty="0">
                <a:latin typeface="Courier New" panose="02070309020205020404" pitchFamily="49" charset="0"/>
                <a:cs typeface="Courier New" panose="02070309020205020404" pitchFamily="49" charset="0"/>
              </a:rPr>
              <a:t>  1   2 </a:t>
            </a:r>
          </a:p>
          <a:p>
            <a:r>
              <a:rPr lang="en-US" sz="1800" dirty="0">
                <a:latin typeface="Courier New" panose="02070309020205020404" pitchFamily="49" charset="0"/>
                <a:cs typeface="Courier New" panose="02070309020205020404" pitchFamily="49" charset="0"/>
              </a:rPr>
              <a:t>      178 216</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treat   0   1 </a:t>
            </a:r>
          </a:p>
          <a:p>
            <a:r>
              <a:rPr lang="en-US" sz="1800" dirty="0">
                <a:latin typeface="Courier New" panose="02070309020205020404" pitchFamily="49" charset="0"/>
                <a:cs typeface="Courier New" panose="02070309020205020404" pitchFamily="49" charset="0"/>
              </a:rPr>
              <a:t>      197 197</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adult   1   2 </a:t>
            </a:r>
          </a:p>
          <a:p>
            <a:r>
              <a:rPr lang="en-US" sz="1800" dirty="0">
                <a:latin typeface="Courier New" panose="02070309020205020404" pitchFamily="49" charset="0"/>
                <a:cs typeface="Courier New" panose="02070309020205020404" pitchFamily="49" charset="0"/>
              </a:rPr>
              <a:t>      228 166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Descriptive statistics</a:t>
            </a:r>
          </a:p>
        </p:txBody>
      </p:sp>
    </p:spTree>
    <p:extLst>
      <p:ext uri="{BB962C8B-B14F-4D97-AF65-F5344CB8AC3E}">
        <p14:creationId xmlns:p14="http://schemas.microsoft.com/office/powerpoint/2010/main" val="554184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data set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time    Min. 1st Qu.  Median    Mean 3rd Qu.    Max. </a:t>
            </a:r>
          </a:p>
          <a:p>
            <a:r>
              <a:rPr lang="en-US" sz="1800" dirty="0">
                <a:latin typeface="Courier New" panose="02070309020205020404" pitchFamily="49" charset="0"/>
                <a:cs typeface="Courier New" panose="02070309020205020404" pitchFamily="49" charset="0"/>
              </a:rPr>
              <a:t>      0.3154 13.9851 38.8293 35.6105 54.2951 75.0260</a:t>
            </a:r>
          </a:p>
          <a:p>
            <a:endParaRPr lang="en-US" sz="1800" dirty="0">
              <a:latin typeface="Courier New" panose="02070309020205020404" pitchFamily="49" charset="0"/>
              <a:cs typeface="Courier New" panose="02070309020205020404" pitchFamily="49" charset="0"/>
            </a:endParaRPr>
          </a:p>
          <a:p>
            <a:r>
              <a:rPr lang="en-US" sz="1800" dirty="0" err="1">
                <a:latin typeface="Courier New" panose="02070309020205020404" pitchFamily="49" charset="0"/>
                <a:cs typeface="Courier New" panose="02070309020205020404" pitchFamily="49" charset="0"/>
              </a:rPr>
              <a:t>agedx</a:t>
            </a:r>
            <a:r>
              <a:rPr lang="en-US" sz="1800" dirty="0">
                <a:latin typeface="Courier New" panose="02070309020205020404" pitchFamily="49" charset="0"/>
                <a:cs typeface="Courier New" panose="02070309020205020404" pitchFamily="49" charset="0"/>
              </a:rPr>
              <a:t>   Min. 1st Qu.  Median    Mean 3rd Qu.    Max. </a:t>
            </a:r>
          </a:p>
          <a:p>
            <a:r>
              <a:rPr lang="en-US" sz="1800" dirty="0">
                <a:latin typeface="Courier New" panose="02070309020205020404" pitchFamily="49" charset="0"/>
                <a:cs typeface="Courier New" panose="02070309020205020404" pitchFamily="49" charset="0"/>
              </a:rPr>
              <a:t>        1.00   10.00   16.00   20.78   30.00   58.00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Descriptive statistics</a:t>
            </a:r>
          </a:p>
        </p:txBody>
      </p:sp>
    </p:spTree>
    <p:extLst>
      <p:ext uri="{BB962C8B-B14F-4D97-AF65-F5344CB8AC3E}">
        <p14:creationId xmlns:p14="http://schemas.microsoft.com/office/powerpoint/2010/main" val="2277061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Diabetes data 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29</a:t>
            </a:fld>
            <a:endParaRPr lang="en-US"/>
          </a:p>
        </p:txBody>
      </p:sp>
      <p:pic>
        <p:nvPicPr>
          <p:cNvPr id="3" name="Picture 2">
            <a:extLst>
              <a:ext uri="{FF2B5EF4-FFF2-40B4-BE49-F238E27FC236}">
                <a16:creationId xmlns:a16="http://schemas.microsoft.com/office/drawing/2014/main" id="{65057476-7FB0-4DE6-A7F0-0A45EA906EF5}"/>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44615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pic>
        <p:nvPicPr>
          <p:cNvPr id="6" name="Picture 5">
            <a:extLst>
              <a:ext uri="{FF2B5EF4-FFF2-40B4-BE49-F238E27FC236}">
                <a16:creationId xmlns:a16="http://schemas.microsoft.com/office/drawing/2014/main" id="{26EF7899-826F-498A-BBC5-467CE2A94BBB}"/>
              </a:ext>
            </a:extLst>
          </p:cNvPr>
          <p:cNvPicPr>
            <a:picLocks noChangeAspect="1"/>
          </p:cNvPicPr>
          <p:nvPr/>
        </p:nvPicPr>
        <p:blipFill>
          <a:blip r:embed="rId2"/>
          <a:stretch>
            <a:fillRect/>
          </a:stretch>
        </p:blipFill>
        <p:spPr>
          <a:xfrm>
            <a:off x="457200" y="1219200"/>
            <a:ext cx="8114286" cy="2504762"/>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dirty="0">
                <a:cs typeface="Calibri" panose="020F0502020204030204" pitchFamily="34" charset="0"/>
              </a:rPr>
              <a:t>Data on the recurrence times to infection, at the point of insertion of the catheter, for kidney patients using portable dialysis equipment. Catheters may be removed for reasons other than infection, in which case the observation is censored. Each patient has exactly 2 observations.</a:t>
            </a:r>
          </a:p>
          <a:p>
            <a:endParaRPr lang="en-US" sz="1800" dirty="0">
              <a:cs typeface="Calibri" panose="020F0502020204030204" pitchFamily="34" charset="0"/>
            </a:endParaRPr>
          </a:p>
          <a:p>
            <a:r>
              <a:rPr lang="en-US" sz="1800" dirty="0">
                <a:cs typeface="Calibri" panose="020F0502020204030204" pitchFamily="34" charset="0"/>
              </a:rPr>
              <a:t>CA </a:t>
            </a:r>
            <a:r>
              <a:rPr lang="en-US" sz="1800" dirty="0" err="1">
                <a:cs typeface="Calibri" panose="020F0502020204030204" pitchFamily="34" charset="0"/>
              </a:rPr>
              <a:t>McGilchrist</a:t>
            </a:r>
            <a:r>
              <a:rPr lang="en-US" sz="1800" dirty="0">
                <a:cs typeface="Calibri" panose="020F0502020204030204" pitchFamily="34" charset="0"/>
              </a:rPr>
              <a:t>, CW </a:t>
            </a:r>
            <a:r>
              <a:rPr lang="en-US" sz="1800" dirty="0" err="1">
                <a:cs typeface="Calibri" panose="020F0502020204030204" pitchFamily="34" charset="0"/>
              </a:rPr>
              <a:t>Aisbett</a:t>
            </a:r>
            <a:r>
              <a:rPr lang="en-US" sz="1800" dirty="0">
                <a:cs typeface="Calibri" panose="020F0502020204030204" pitchFamily="34" charset="0"/>
              </a:rPr>
              <a:t> (1991), Regression with frailty in survival analysis. Biometrics 47, 461–66.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30</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Description</a:t>
            </a:r>
          </a:p>
        </p:txBody>
      </p:sp>
    </p:spTree>
    <p:extLst>
      <p:ext uri="{BB962C8B-B14F-4D97-AF65-F5344CB8AC3E}">
        <p14:creationId xmlns:p14="http://schemas.microsoft.com/office/powerpoint/2010/main" val="3305200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dirty="0">
                <a:cs typeface="Calibri" panose="020F0502020204030204" pitchFamily="34" charset="0"/>
              </a:rPr>
              <a:t>patient: id</a:t>
            </a:r>
          </a:p>
          <a:p>
            <a:pPr marL="285750" indent="-285750">
              <a:buFont typeface="Arial" panose="020B0604020202020204" pitchFamily="34" charset="0"/>
              <a:buChar char="•"/>
            </a:pPr>
            <a:r>
              <a:rPr lang="en-US" sz="1800" dirty="0">
                <a:cs typeface="Calibri" panose="020F0502020204030204" pitchFamily="34" charset="0"/>
              </a:rPr>
              <a:t>time: time</a:t>
            </a:r>
          </a:p>
          <a:p>
            <a:pPr marL="285750" indent="-285750">
              <a:buFont typeface="Arial" panose="020B0604020202020204" pitchFamily="34" charset="0"/>
              <a:buChar char="•"/>
            </a:pPr>
            <a:r>
              <a:rPr lang="en-US" sz="1800" dirty="0">
                <a:cs typeface="Calibri" panose="020F0502020204030204" pitchFamily="34" charset="0"/>
              </a:rPr>
              <a:t>status: event status</a:t>
            </a:r>
          </a:p>
          <a:p>
            <a:pPr marL="285750" indent="-285750">
              <a:buFont typeface="Arial" panose="020B0604020202020204" pitchFamily="34" charset="0"/>
              <a:buChar char="•"/>
            </a:pPr>
            <a:r>
              <a:rPr lang="en-US" sz="1800" dirty="0">
                <a:cs typeface="Calibri" panose="020F0502020204030204" pitchFamily="34" charset="0"/>
              </a:rPr>
              <a:t>age: in years</a:t>
            </a:r>
          </a:p>
          <a:p>
            <a:pPr marL="285750" indent="-285750">
              <a:buFont typeface="Arial" panose="020B0604020202020204" pitchFamily="34" charset="0"/>
              <a:buChar char="•"/>
            </a:pPr>
            <a:r>
              <a:rPr lang="en-US" sz="1800" dirty="0">
                <a:cs typeface="Calibri" panose="020F0502020204030204" pitchFamily="34" charset="0"/>
              </a:rPr>
              <a:t>sex: 1=male, 2=female</a:t>
            </a:r>
          </a:p>
          <a:p>
            <a:pPr marL="285750" indent="-285750">
              <a:buFont typeface="Arial" panose="020B0604020202020204" pitchFamily="34" charset="0"/>
              <a:buChar char="•"/>
            </a:pPr>
            <a:r>
              <a:rPr lang="en-US" sz="1800" dirty="0">
                <a:cs typeface="Calibri" panose="020F0502020204030204" pitchFamily="34" charset="0"/>
              </a:rPr>
              <a:t>disease: disease type (0=GN, 1=AN, 2=PKD, 3=Other)</a:t>
            </a:r>
          </a:p>
          <a:p>
            <a:pPr marL="285750" indent="-285750">
              <a:buFont typeface="Arial" panose="020B0604020202020204" pitchFamily="34" charset="0"/>
              <a:buChar char="•"/>
            </a:pPr>
            <a:r>
              <a:rPr lang="en-US" sz="1800" dirty="0">
                <a:cs typeface="Calibri" panose="020F0502020204030204" pitchFamily="34" charset="0"/>
              </a:rPr>
              <a:t>frail: frailty estimate from original paper</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31</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76 observations and 7 variables.</a:t>
            </a:r>
          </a:p>
        </p:txBody>
      </p:sp>
    </p:spTree>
    <p:extLst>
      <p:ext uri="{BB962C8B-B14F-4D97-AF65-F5344CB8AC3E}">
        <p14:creationId xmlns:p14="http://schemas.microsoft.com/office/powerpoint/2010/main" val="3330262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  id time status age sex disease frail</a:t>
            </a:r>
          </a:p>
          <a:p>
            <a:r>
              <a:rPr lang="en-US" sz="1800" b="1" dirty="0">
                <a:latin typeface="Courier New" panose="02070309020205020404" pitchFamily="49" charset="0"/>
                <a:cs typeface="Courier New" panose="02070309020205020404" pitchFamily="49" charset="0"/>
              </a:rPr>
              <a:t>1  1    8      1  28   1   Other   2.3</a:t>
            </a:r>
          </a:p>
          <a:p>
            <a:r>
              <a:rPr lang="en-US" sz="1800" b="1" dirty="0">
                <a:latin typeface="Courier New" panose="02070309020205020404" pitchFamily="49" charset="0"/>
                <a:cs typeface="Courier New" panose="02070309020205020404" pitchFamily="49" charset="0"/>
              </a:rPr>
              <a:t>2  1   16      1  28   1   Other   2.3</a:t>
            </a:r>
          </a:p>
          <a:p>
            <a:r>
              <a:rPr lang="en-US" sz="1800" b="1" dirty="0">
                <a:latin typeface="Courier New" panose="02070309020205020404" pitchFamily="49" charset="0"/>
                <a:cs typeface="Courier New" panose="02070309020205020404" pitchFamily="49" charset="0"/>
              </a:rPr>
              <a:t>3  2   23      1  48   2      GN   1.9</a:t>
            </a:r>
          </a:p>
          <a:p>
            <a:r>
              <a:rPr lang="en-US" sz="1800" b="1" dirty="0">
                <a:latin typeface="Courier New" panose="02070309020205020404" pitchFamily="49" charset="0"/>
                <a:cs typeface="Courier New" panose="02070309020205020404" pitchFamily="49" charset="0"/>
              </a:rPr>
              <a:t>4  2   13      0  48   2      GN   1.9</a:t>
            </a:r>
          </a:p>
          <a:p>
            <a:r>
              <a:rPr lang="en-US" sz="1800" b="1" dirty="0">
                <a:latin typeface="Courier New" panose="02070309020205020404" pitchFamily="49" charset="0"/>
                <a:cs typeface="Courier New" panose="02070309020205020404" pitchFamily="49" charset="0"/>
              </a:rPr>
              <a:t>5  3   22      1  32   1   Other   1.2</a:t>
            </a:r>
          </a:p>
          <a:p>
            <a:r>
              <a:rPr lang="en-US" sz="1800" b="1" dirty="0">
                <a:latin typeface="Courier New" panose="02070309020205020404" pitchFamily="49" charset="0"/>
                <a:cs typeface="Courier New" panose="02070309020205020404" pitchFamily="49" charset="0"/>
              </a:rPr>
              <a:t>6  3   28      1  32   1   Other   1.2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32</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First six rows.</a:t>
            </a:r>
          </a:p>
        </p:txBody>
      </p:sp>
    </p:spTree>
    <p:extLst>
      <p:ext uri="{BB962C8B-B14F-4D97-AF65-F5344CB8AC3E}">
        <p14:creationId xmlns:p14="http://schemas.microsoft.com/office/powerpoint/2010/main" val="1604538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status  0  1 </a:t>
            </a:r>
          </a:p>
          <a:p>
            <a:r>
              <a:rPr lang="en-US" sz="1800" b="1" dirty="0">
                <a:latin typeface="Courier New" panose="02070309020205020404" pitchFamily="49" charset="0"/>
                <a:cs typeface="Courier New" panose="02070309020205020404" pitchFamily="49" charset="0"/>
              </a:rPr>
              <a:t>       18 58</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sex     1  2 </a:t>
            </a:r>
          </a:p>
          <a:p>
            <a:r>
              <a:rPr lang="en-US" sz="1800" b="1" dirty="0">
                <a:latin typeface="Courier New" panose="02070309020205020404" pitchFamily="49" charset="0"/>
                <a:cs typeface="Courier New" panose="02070309020205020404" pitchFamily="49" charset="0"/>
              </a:rPr>
              <a:t>       20 56</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disease Other    GN    AN   PKD </a:t>
            </a:r>
          </a:p>
          <a:p>
            <a:r>
              <a:rPr lang="en-US" sz="1800" b="1" dirty="0">
                <a:latin typeface="Courier New" panose="02070309020205020404" pitchFamily="49" charset="0"/>
                <a:cs typeface="Courier New" panose="02070309020205020404" pitchFamily="49" charset="0"/>
              </a:rPr>
              <a:t>           26    18    24     8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33</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Descriptive statistics.</a:t>
            </a:r>
          </a:p>
        </p:txBody>
      </p:sp>
    </p:spTree>
    <p:extLst>
      <p:ext uri="{BB962C8B-B14F-4D97-AF65-F5344CB8AC3E}">
        <p14:creationId xmlns:p14="http://schemas.microsoft.com/office/powerpoint/2010/main" val="3160245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800" b="1" dirty="0">
                <a:latin typeface="Courier New" panose="02070309020205020404" pitchFamily="49" charset="0"/>
                <a:cs typeface="Courier New" panose="02070309020205020404" pitchFamily="49" charset="0"/>
              </a:rPr>
              <a:t>time   Min. 1st Qu.  Median    Mean 3rd Qu.    Max. </a:t>
            </a:r>
          </a:p>
          <a:p>
            <a:r>
              <a:rPr lang="en-US" sz="1800" b="1" dirty="0">
                <a:latin typeface="Courier New" panose="02070309020205020404" pitchFamily="49" charset="0"/>
                <a:cs typeface="Courier New" panose="02070309020205020404" pitchFamily="49" charset="0"/>
              </a:rPr>
              <a:t>        2.0    16.0    39.5   101.6   149.8   562.0</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age    Min. 1st Qu.  Median    Mean 3rd Qu.    Max. </a:t>
            </a:r>
          </a:p>
          <a:p>
            <a:r>
              <a:rPr lang="en-US" sz="1800" b="1" dirty="0">
                <a:latin typeface="Courier New" panose="02070309020205020404" pitchFamily="49" charset="0"/>
                <a:cs typeface="Courier New" panose="02070309020205020404" pitchFamily="49" charset="0"/>
              </a:rPr>
              <a:t>       10.0    34.0    45.5    43.7    54.0    69.0</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frail  Min. 1st Qu.  Median    Mean 3rd Qu.    Max. </a:t>
            </a:r>
          </a:p>
          <a:p>
            <a:r>
              <a:rPr lang="en-US" sz="1800" b="1" dirty="0">
                <a:latin typeface="Courier New" panose="02070309020205020404" pitchFamily="49" charset="0"/>
                <a:cs typeface="Courier New" panose="02070309020205020404" pitchFamily="49" charset="0"/>
              </a:rPr>
              <a:t>      0.200   0.600   1.100   1.184   1.500   3.000</a:t>
            </a: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Min. 1st Qu.  Median    Mean 3rd Qu.    Max. </a:t>
            </a:r>
          </a:p>
          <a:p>
            <a:r>
              <a:rPr lang="en-US" sz="1800" b="1" dirty="0">
                <a:latin typeface="Courier New" panose="02070309020205020404" pitchFamily="49" charset="0"/>
                <a:cs typeface="Courier New" panose="02070309020205020404" pitchFamily="49" charset="0"/>
              </a:rPr>
              <a:t>  0.200   0.600   1.100   1.184   1.500   3.000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34</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Descriptive statistics.</a:t>
            </a:r>
          </a:p>
        </p:txBody>
      </p:sp>
    </p:spTree>
    <p:extLst>
      <p:ext uri="{BB962C8B-B14F-4D97-AF65-F5344CB8AC3E}">
        <p14:creationId xmlns:p14="http://schemas.microsoft.com/office/powerpoint/2010/main" val="491449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pic>
        <p:nvPicPr>
          <p:cNvPr id="3" name="Picture 2">
            <a:extLst>
              <a:ext uri="{FF2B5EF4-FFF2-40B4-BE49-F238E27FC236}">
                <a16:creationId xmlns:a16="http://schemas.microsoft.com/office/drawing/2014/main" id="{F41C9F02-4147-447D-A57E-3BDFDF8CF3AF}"/>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277170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pic>
        <p:nvPicPr>
          <p:cNvPr id="3" name="Picture 2">
            <a:extLst>
              <a:ext uri="{FF2B5EF4-FFF2-40B4-BE49-F238E27FC236}">
                <a16:creationId xmlns:a16="http://schemas.microsoft.com/office/drawing/2014/main" id="{883423A3-510B-455F-B5D7-3AD432B6BD84}"/>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92740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pic>
        <p:nvPicPr>
          <p:cNvPr id="6" name="Picture 5">
            <a:extLst>
              <a:ext uri="{FF2B5EF4-FFF2-40B4-BE49-F238E27FC236}">
                <a16:creationId xmlns:a16="http://schemas.microsoft.com/office/drawing/2014/main" id="{048FC336-F807-47B5-A9A5-8F25918606BD}"/>
              </a:ext>
            </a:extLst>
          </p:cNvPr>
          <p:cNvPicPr>
            <a:picLocks noChangeAspect="1"/>
          </p:cNvPicPr>
          <p:nvPr/>
        </p:nvPicPr>
        <p:blipFill>
          <a:blip r:embed="rId2"/>
          <a:stretch>
            <a:fillRect/>
          </a:stretch>
        </p:blipFill>
        <p:spPr>
          <a:xfrm>
            <a:off x="591047" y="1233762"/>
            <a:ext cx="7961905" cy="4390476"/>
          </a:xfrm>
          <a:prstGeom prst="rect">
            <a:avLst/>
          </a:prstGeom>
        </p:spPr>
      </p:pic>
    </p:spTree>
    <p:extLst>
      <p:ext uri="{BB962C8B-B14F-4D97-AF65-F5344CB8AC3E}">
        <p14:creationId xmlns:p14="http://schemas.microsoft.com/office/powerpoint/2010/main" val="2757786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exp(</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se(</a:t>
            </a:r>
            <a:r>
              <a:rPr lang="en-US" sz="1800" dirty="0" err="1">
                <a:latin typeface="Courier New" panose="02070309020205020404" pitchFamily="49" charset="0"/>
                <a:cs typeface="Courier New" panose="02070309020205020404" pitchFamily="49" charset="0"/>
              </a:rPr>
              <a:t>coef</a:t>
            </a:r>
            <a:r>
              <a:rPr lang="en-US" sz="1800" dirty="0">
                <a:latin typeface="Courier New" panose="02070309020205020404" pitchFamily="49" charset="0"/>
                <a:cs typeface="Courier New" panose="02070309020205020404" pitchFamily="49" charset="0"/>
              </a:rPr>
              <a:t>) robust se    z     p</a:t>
            </a:r>
          </a:p>
          <a:p>
            <a:r>
              <a:rPr lang="en-US" sz="1800" dirty="0">
                <a:latin typeface="Courier New" panose="02070309020205020404" pitchFamily="49" charset="0"/>
                <a:cs typeface="Courier New" panose="02070309020205020404" pitchFamily="49" charset="0"/>
              </a:rPr>
              <a:t>mutant 1.191     3.290    0.198     0.202 5.89 4e-09</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Likelihood ratio test=25.9  on 1 df, p=3.55e-07</a:t>
            </a:r>
          </a:p>
          <a:p>
            <a:r>
              <a:rPr lang="en-US" sz="1800" dirty="0">
                <a:latin typeface="Courier New" panose="02070309020205020404" pitchFamily="49" charset="0"/>
                <a:cs typeface="Courier New" panose="02070309020205020404" pitchFamily="49" charset="0"/>
              </a:rPr>
              <a:t>n= 3920, number of events= 473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Cluster model</a:t>
            </a:r>
          </a:p>
        </p:txBody>
      </p:sp>
    </p:spTree>
    <p:extLst>
      <p:ext uri="{BB962C8B-B14F-4D97-AF65-F5344CB8AC3E}">
        <p14:creationId xmlns:p14="http://schemas.microsoft.com/office/powerpoint/2010/main" val="2908153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pic>
        <p:nvPicPr>
          <p:cNvPr id="3" name="Picture 2">
            <a:extLst>
              <a:ext uri="{FF2B5EF4-FFF2-40B4-BE49-F238E27FC236}">
                <a16:creationId xmlns:a16="http://schemas.microsoft.com/office/drawing/2014/main" id="{3A873351-3D7B-407E-A68E-9E65D065D410}"/>
              </a:ext>
            </a:extLst>
          </p:cNvPr>
          <p:cNvPicPr>
            <a:picLocks noChangeAspect="1"/>
          </p:cNvPicPr>
          <p:nvPr/>
        </p:nvPicPr>
        <p:blipFill>
          <a:blip r:embed="rId2"/>
          <a:stretch>
            <a:fillRect/>
          </a:stretch>
        </p:blipFill>
        <p:spPr>
          <a:xfrm>
            <a:off x="533400" y="1216325"/>
            <a:ext cx="7790476" cy="2400000"/>
          </a:xfrm>
          <a:prstGeom prst="rect">
            <a:avLst/>
          </a:prstGeom>
        </p:spPr>
      </p:pic>
    </p:spTree>
    <p:extLst>
      <p:ext uri="{BB962C8B-B14F-4D97-AF65-F5344CB8AC3E}">
        <p14:creationId xmlns:p14="http://schemas.microsoft.com/office/powerpoint/2010/main" val="419749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3" name="Text Placeholder 2"/>
          <p:cNvSpPr>
            <a:spLocks noGrp="1"/>
          </p:cNvSpPr>
          <p:nvPr>
            <p:ph type="body" idx="1"/>
          </p:nvPr>
        </p:nvSpPr>
        <p:spPr/>
        <p:txBody>
          <a:bodyPr/>
          <a:lstStyle/>
          <a:p>
            <a:r>
              <a:rPr lang="en-US" sz="1800" dirty="0"/>
              <a:t>In most studies, patients are considered part of the risk set from time 0 to the time that they either die or are censored. But sometimes patients start contributing information about survival only from a certain point forward. This is left truncation.</a:t>
            </a:r>
          </a:p>
          <a:p>
            <a:endParaRPr lang="en-US" sz="1800" dirty="0"/>
          </a:p>
          <a:p>
            <a:r>
              <a:rPr lang="en-US" sz="1800" dirty="0"/>
              <a:t>Example: Patients who die in the hospital are excluded from your sample. A patient contributes to the risk set from the day of discharge onward. Setting the time of discharge to t=0 will mix patients with short and long lengths of stay.</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Left truncation</a:t>
            </a:r>
          </a:p>
        </p:txBody>
      </p:sp>
    </p:spTree>
    <p:extLst>
      <p:ext uri="{BB962C8B-B14F-4D97-AF65-F5344CB8AC3E}">
        <p14:creationId xmlns:p14="http://schemas.microsoft.com/office/powerpoint/2010/main" val="2692073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40</a:t>
            </a:fld>
            <a:endParaRPr lang="en-US"/>
          </a:p>
        </p:txBody>
      </p:sp>
      <p:pic>
        <p:nvPicPr>
          <p:cNvPr id="6" name="Picture 5">
            <a:extLst>
              <a:ext uri="{FF2B5EF4-FFF2-40B4-BE49-F238E27FC236}">
                <a16:creationId xmlns:a16="http://schemas.microsoft.com/office/drawing/2014/main" id="{749593E7-EEBF-48F8-B42B-890513A0C7A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46239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Frailty models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41</a:t>
            </a:fld>
            <a:endParaRPr lang="en-US"/>
          </a:p>
        </p:txBody>
      </p:sp>
      <p:pic>
        <p:nvPicPr>
          <p:cNvPr id="7" name="Picture 6">
            <a:extLst>
              <a:ext uri="{FF2B5EF4-FFF2-40B4-BE49-F238E27FC236}">
                <a16:creationId xmlns:a16="http://schemas.microsoft.com/office/drawing/2014/main" id="{1A85DC29-6A53-4AEC-AFC5-1A6AB90BF7CC}"/>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062727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 se(</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     se2   </a:t>
            </a:r>
            <a:r>
              <a:rPr lang="en-US" sz="1600" dirty="0" err="1">
                <a:latin typeface="Courier New" panose="02070309020205020404" pitchFamily="49" charset="0"/>
                <a:cs typeface="Courier New" panose="02070309020205020404" pitchFamily="49" charset="0"/>
              </a:rPr>
              <a:t>Chisq</a:t>
            </a:r>
            <a:r>
              <a:rPr lang="en-US" sz="1600" dirty="0">
                <a:latin typeface="Courier New" panose="02070309020205020404" pitchFamily="49" charset="0"/>
                <a:cs typeface="Courier New" panose="02070309020205020404" pitchFamily="49" charset="0"/>
              </a:rPr>
              <a:t>  DF     p</a:t>
            </a:r>
          </a:p>
          <a:p>
            <a:r>
              <a:rPr lang="en-US" sz="1600" dirty="0">
                <a:latin typeface="Courier New" panose="02070309020205020404" pitchFamily="49" charset="0"/>
                <a:cs typeface="Courier New" panose="02070309020205020404" pitchFamily="49" charset="0"/>
              </a:rPr>
              <a:t>mutant           1.272    0.232   0.200  30.134   1 4e-08</a:t>
            </a:r>
          </a:p>
          <a:p>
            <a:r>
              <a:rPr lang="en-US" sz="1600" dirty="0">
                <a:latin typeface="Courier New" panose="02070309020205020404" pitchFamily="49" charset="0"/>
                <a:cs typeface="Courier New" panose="02070309020205020404" pitchFamily="49" charset="0"/>
              </a:rPr>
              <a:t>frailty(</a:t>
            </a:r>
            <a:r>
              <a:rPr lang="en-US" sz="1600" dirty="0" err="1">
                <a:latin typeface="Courier New" panose="02070309020205020404" pitchFamily="49" charset="0"/>
                <a:cs typeface="Courier New" panose="02070309020205020404" pitchFamily="49" charset="0"/>
              </a:rPr>
              <a:t>famID</a:t>
            </a:r>
            <a:r>
              <a:rPr lang="en-US" sz="1600" dirty="0">
                <a:latin typeface="Courier New" panose="02070309020205020404" pitchFamily="49" charset="0"/>
                <a:cs typeface="Courier New" panose="02070309020205020404" pitchFamily="49" charset="0"/>
              </a:rPr>
              <a:t>)                          221.500 212  0.31</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Iterations: 6 outer, 26 Newton-Raphson</a:t>
            </a:r>
          </a:p>
          <a:p>
            <a:r>
              <a:rPr lang="en-US" sz="1600" dirty="0">
                <a:latin typeface="Courier New" panose="02070309020205020404" pitchFamily="49" charset="0"/>
                <a:cs typeface="Courier New" panose="02070309020205020404" pitchFamily="49" charset="0"/>
              </a:rPr>
              <a:t>     Variance of random effect= 0.494   I-likelihood = -3564.3 </a:t>
            </a:r>
          </a:p>
          <a:p>
            <a:r>
              <a:rPr lang="en-US" sz="1600" dirty="0">
                <a:latin typeface="Courier New" panose="02070309020205020404" pitchFamily="49" charset="0"/>
                <a:cs typeface="Courier New" panose="02070309020205020404" pitchFamily="49" charset="0"/>
              </a:rPr>
              <a:t>Degrees of freedom for terms=   0.7 211.6 </a:t>
            </a:r>
          </a:p>
          <a:p>
            <a:r>
              <a:rPr lang="en-US" sz="1600" dirty="0">
                <a:latin typeface="Courier New" panose="02070309020205020404" pitchFamily="49" charset="0"/>
                <a:cs typeface="Courier New" panose="02070309020205020404" pitchFamily="49" charset="0"/>
              </a:rPr>
              <a:t>Likelihood ratio test=400  on 212 df, p=1.17e-13  n= 3920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42</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Frailty model</a:t>
            </a:r>
          </a:p>
        </p:txBody>
      </p:sp>
    </p:spTree>
    <p:extLst>
      <p:ext uri="{BB962C8B-B14F-4D97-AF65-F5344CB8AC3E}">
        <p14:creationId xmlns:p14="http://schemas.microsoft.com/office/powerpoint/2010/main" val="361905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r>
              <a:rPr lang="en-US" sz="1600" dirty="0">
                <a:latin typeface="Courier New" panose="02070309020205020404" pitchFamily="49" charset="0"/>
                <a:cs typeface="Courier New" panose="02070309020205020404" pitchFamily="49" charset="0"/>
              </a:rPr>
              <a:t>Cox mixed-effects model fit by maximum likelihood</a:t>
            </a:r>
          </a:p>
          <a:p>
            <a:r>
              <a:rPr lang="en-US" sz="1600" dirty="0">
                <a:latin typeface="Courier New" panose="02070309020205020404" pitchFamily="49" charset="0"/>
                <a:cs typeface="Courier New" panose="02070309020205020404" pitchFamily="49" charset="0"/>
              </a:rPr>
              <a:t>  Data: </a:t>
            </a:r>
            <a:r>
              <a:rPr lang="en-US" sz="1600" dirty="0" err="1">
                <a:latin typeface="Courier New" panose="02070309020205020404" pitchFamily="49" charset="0"/>
                <a:cs typeface="Courier New" panose="02070309020205020404" pitchFamily="49" charset="0"/>
              </a:rPr>
              <a:t>ashkenazi</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events, n = 473, 3920</a:t>
            </a:r>
          </a:p>
          <a:p>
            <a:r>
              <a:rPr lang="en-US" sz="1600" dirty="0">
                <a:latin typeface="Courier New" panose="02070309020205020404" pitchFamily="49" charset="0"/>
                <a:cs typeface="Courier New" panose="02070309020205020404" pitchFamily="49" charset="0"/>
              </a:rPr>
              <a:t>  Iterations= 10 63 </a:t>
            </a:r>
          </a:p>
          <a:p>
            <a:r>
              <a:rPr lang="en-US" sz="1600" dirty="0">
                <a:latin typeface="Courier New" panose="02070309020205020404" pitchFamily="49" charset="0"/>
                <a:cs typeface="Courier New" panose="02070309020205020404" pitchFamily="49" charset="0"/>
              </a:rPr>
              <a:t>                    NULL Integrated    Fitted</a:t>
            </a:r>
          </a:p>
          <a:p>
            <a:r>
              <a:rPr lang="en-US" sz="1600" dirty="0">
                <a:latin typeface="Courier New" panose="02070309020205020404" pitchFamily="49" charset="0"/>
                <a:cs typeface="Courier New" panose="02070309020205020404" pitchFamily="49" charset="0"/>
              </a:rPr>
              <a:t>Log-likelihood -3579.707  -3564.622 -3411.522</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Chisq</a:t>
            </a:r>
            <a:r>
              <a:rPr lang="en-US" sz="1600" dirty="0">
                <a:latin typeface="Courier New" panose="02070309020205020404" pitchFamily="49" charset="0"/>
                <a:cs typeface="Courier New" panose="02070309020205020404" pitchFamily="49" charset="0"/>
              </a:rPr>
              <a:t>    df          p   AIC     BIC</a:t>
            </a:r>
          </a:p>
          <a:p>
            <a:r>
              <a:rPr lang="en-US" sz="1600" dirty="0">
                <a:latin typeface="Courier New" panose="02070309020205020404" pitchFamily="49" charset="0"/>
                <a:cs typeface="Courier New" panose="02070309020205020404" pitchFamily="49" charset="0"/>
              </a:rPr>
              <a:t>Integrated </a:t>
            </a:r>
            <a:r>
              <a:rPr lang="en-US" sz="1600" dirty="0" err="1">
                <a:latin typeface="Courier New" panose="02070309020205020404" pitchFamily="49" charset="0"/>
                <a:cs typeface="Courier New" panose="02070309020205020404" pitchFamily="49" charset="0"/>
              </a:rPr>
              <a:t>loglik</a:t>
            </a:r>
            <a:r>
              <a:rPr lang="en-US" sz="1600" dirty="0">
                <a:latin typeface="Courier New" panose="02070309020205020404" pitchFamily="49" charset="0"/>
                <a:cs typeface="Courier New" panose="02070309020205020404" pitchFamily="49" charset="0"/>
              </a:rPr>
              <a:t>  30.17   2.0 2.8100e-07 26.17   17.85</a:t>
            </a:r>
          </a:p>
          <a:p>
            <a:r>
              <a:rPr lang="en-US" sz="1600" dirty="0">
                <a:latin typeface="Courier New" panose="02070309020205020404" pitchFamily="49" charset="0"/>
                <a:cs typeface="Courier New" panose="02070309020205020404" pitchFamily="49" charset="0"/>
              </a:rPr>
              <a:t> Penalized </a:t>
            </a:r>
            <a:r>
              <a:rPr lang="en-US" sz="1600" dirty="0" err="1">
                <a:latin typeface="Courier New" panose="02070309020205020404" pitchFamily="49" charset="0"/>
                <a:cs typeface="Courier New" panose="02070309020205020404" pitchFamily="49" charset="0"/>
              </a:rPr>
              <a:t>loglik</a:t>
            </a:r>
            <a:r>
              <a:rPr lang="en-US" sz="1600" dirty="0">
                <a:latin typeface="Courier New" panose="02070309020205020404" pitchFamily="49" charset="0"/>
                <a:cs typeface="Courier New" panose="02070309020205020404" pitchFamily="49" charset="0"/>
              </a:rPr>
              <a:t> 336.37 150.1 2.2204e-16 36.16 -588.13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43</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Frailty model (</a:t>
            </a:r>
            <a:r>
              <a:rPr lang="en-US" dirty="0" err="1">
                <a:cs typeface="Calibri" panose="020F0502020204030204" pitchFamily="34" charset="0"/>
              </a:rPr>
              <a:t>coxme</a:t>
            </a:r>
            <a:r>
              <a:rPr lang="en-US" dirty="0">
                <a:cs typeface="Calibri" panose="020F0502020204030204" pitchFamily="34" charset="0"/>
              </a:rPr>
              <a:t>)</a:t>
            </a:r>
          </a:p>
        </p:txBody>
      </p:sp>
    </p:spTree>
    <p:extLst>
      <p:ext uri="{BB962C8B-B14F-4D97-AF65-F5344CB8AC3E}">
        <p14:creationId xmlns:p14="http://schemas.microsoft.com/office/powerpoint/2010/main" val="1345350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Ashkenazi data set</a:t>
            </a:r>
          </a:p>
        </p:txBody>
      </p:sp>
      <p:sp>
        <p:nvSpPr>
          <p:cNvPr id="3" name="Text Placeholder 2"/>
          <p:cNvSpPr>
            <a:spLocks noGrp="1"/>
          </p:cNvSpPr>
          <p:nvPr>
            <p:ph type="body" idx="1"/>
          </p:nvPr>
        </p:nvSpPr>
        <p:spPr/>
        <p:txBody>
          <a:bodyPr/>
          <a:lstStyle/>
          <a:p>
            <a:r>
              <a:rPr lang="en-US" sz="1600" dirty="0">
                <a:latin typeface="Courier New" panose="02070309020205020404" pitchFamily="49" charset="0"/>
                <a:cs typeface="Courier New" panose="02070309020205020404" pitchFamily="49" charset="0"/>
              </a:rPr>
              <a:t>Model:  </a:t>
            </a:r>
            <a:r>
              <a:rPr lang="en-US" sz="1600" dirty="0" err="1">
                <a:latin typeface="Courier New" panose="02070309020205020404" pitchFamily="49" charset="0"/>
                <a:cs typeface="Courier New" panose="02070309020205020404" pitchFamily="49" charset="0"/>
              </a:rPr>
              <a:t>bc_surv</a:t>
            </a:r>
            <a:r>
              <a:rPr lang="en-US" sz="1600" dirty="0">
                <a:latin typeface="Courier New" panose="02070309020205020404" pitchFamily="49" charset="0"/>
                <a:cs typeface="Courier New" panose="02070309020205020404" pitchFamily="49" charset="0"/>
              </a:rPr>
              <a:t> ~ mutant + (1 | </a:t>
            </a:r>
            <a:r>
              <a:rPr lang="en-US" sz="1600" dirty="0" err="1">
                <a:latin typeface="Courier New" panose="02070309020205020404" pitchFamily="49" charset="0"/>
                <a:cs typeface="Courier New" panose="02070309020205020404" pitchFamily="49" charset="0"/>
              </a:rPr>
              <a:t>famID</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Fixed coefficients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 exp(</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  se(</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    z       p</a:t>
            </a:r>
          </a:p>
          <a:p>
            <a:r>
              <a:rPr lang="en-US" sz="1600" dirty="0">
                <a:latin typeface="Courier New" panose="02070309020205020404" pitchFamily="49" charset="0"/>
                <a:cs typeface="Courier New" panose="02070309020205020404" pitchFamily="49" charset="0"/>
              </a:rPr>
              <a:t>mutant 1.236609  3.443914 0.2205358 5.61 2.1e-08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Random effects</a:t>
            </a:r>
          </a:p>
          <a:p>
            <a:r>
              <a:rPr lang="en-US" sz="1600" dirty="0">
                <a:latin typeface="Courier New" panose="02070309020205020404" pitchFamily="49" charset="0"/>
                <a:cs typeface="Courier New" panose="02070309020205020404" pitchFamily="49" charset="0"/>
              </a:rPr>
              <a:t> Group Variable  Std Dev   Variance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famID</a:t>
            </a:r>
            <a:r>
              <a:rPr lang="en-US" sz="1600" dirty="0">
                <a:latin typeface="Courier New" panose="02070309020205020404" pitchFamily="49" charset="0"/>
                <a:cs typeface="Courier New" panose="02070309020205020404" pitchFamily="49" charset="0"/>
              </a:rPr>
              <a:t> Intercept 0.5912135 0.3495334</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44</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Frailty model (</a:t>
            </a:r>
            <a:r>
              <a:rPr lang="en-US" dirty="0" err="1">
                <a:cs typeface="Calibri" panose="020F0502020204030204" pitchFamily="34" charset="0"/>
              </a:rPr>
              <a:t>coxme</a:t>
            </a:r>
            <a:r>
              <a:rPr lang="en-US" dirty="0">
                <a:cs typeface="Calibri" panose="020F0502020204030204" pitchFamily="34" charset="0"/>
              </a:rPr>
              <a:t>)</a:t>
            </a:r>
          </a:p>
        </p:txBody>
      </p:sp>
    </p:spTree>
    <p:extLst>
      <p:ext uri="{BB962C8B-B14F-4D97-AF65-F5344CB8AC3E}">
        <p14:creationId xmlns:p14="http://schemas.microsoft.com/office/powerpoint/2010/main" val="1687591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data set</a:t>
            </a:r>
          </a:p>
        </p:txBody>
      </p:sp>
      <p:sp>
        <p:nvSpPr>
          <p:cNvPr id="3" name="Text Placeholder 2"/>
          <p:cNvSpPr>
            <a:spLocks noGrp="1"/>
          </p:cNvSpPr>
          <p:nvPr>
            <p:ph type="body" idx="1"/>
          </p:nvPr>
        </p:nvSpPr>
        <p:spPr/>
        <p:txBody>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 se(</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    se2  </a:t>
            </a:r>
            <a:r>
              <a:rPr lang="en-US" sz="1600" dirty="0" err="1">
                <a:latin typeface="Courier New" panose="02070309020205020404" pitchFamily="49" charset="0"/>
                <a:cs typeface="Courier New" panose="02070309020205020404" pitchFamily="49" charset="0"/>
              </a:rPr>
              <a:t>Chisq</a:t>
            </a:r>
            <a:r>
              <a:rPr lang="en-US" sz="1600" dirty="0">
                <a:latin typeface="Courier New" panose="02070309020205020404" pitchFamily="49" charset="0"/>
                <a:cs typeface="Courier New" panose="02070309020205020404" pitchFamily="49" charset="0"/>
              </a:rPr>
              <a:t>   DF      p</a:t>
            </a:r>
          </a:p>
          <a:p>
            <a:r>
              <a:rPr lang="en-US" sz="1600" dirty="0" err="1">
                <a:latin typeface="Courier New" panose="02070309020205020404" pitchFamily="49" charset="0"/>
                <a:cs typeface="Courier New" panose="02070309020205020404" pitchFamily="49" charset="0"/>
              </a:rPr>
              <a:t>rx</a:t>
            </a:r>
            <a:r>
              <a:rPr lang="en-US" sz="1600" dirty="0">
                <a:latin typeface="Courier New" panose="02070309020205020404" pitchFamily="49" charset="0"/>
                <a:cs typeface="Courier New" panose="02070309020205020404" pitchFamily="49" charset="0"/>
              </a:rPr>
              <a:t>               0.914    0.323  0.319  8.012  1.0 0.0046</a:t>
            </a:r>
          </a:p>
          <a:p>
            <a:r>
              <a:rPr lang="en-US" sz="1600" dirty="0">
                <a:latin typeface="Courier New" panose="02070309020205020404" pitchFamily="49" charset="0"/>
                <a:cs typeface="Courier New" panose="02070309020205020404" pitchFamily="49" charset="0"/>
              </a:rPr>
              <a:t>frailty(litter)                        17.692 14.4 0.2443</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Iterations: 6 outer, 24 Newton-Raphson</a:t>
            </a:r>
          </a:p>
          <a:p>
            <a:r>
              <a:rPr lang="en-US" sz="1600" dirty="0">
                <a:latin typeface="Courier New" panose="02070309020205020404" pitchFamily="49" charset="0"/>
                <a:cs typeface="Courier New" panose="02070309020205020404" pitchFamily="49" charset="0"/>
              </a:rPr>
              <a:t>     Variance of random effect= 0.499   I-likelihood = -180.8 </a:t>
            </a:r>
          </a:p>
          <a:p>
            <a:r>
              <a:rPr lang="en-US" sz="1600" dirty="0">
                <a:latin typeface="Courier New" panose="02070309020205020404" pitchFamily="49" charset="0"/>
                <a:cs typeface="Courier New" panose="02070309020205020404" pitchFamily="49" charset="0"/>
              </a:rPr>
              <a:t>Degrees of freedom for terms=  1.0 14.4 </a:t>
            </a:r>
          </a:p>
          <a:p>
            <a:r>
              <a:rPr lang="en-US" sz="1600" dirty="0">
                <a:latin typeface="Courier New" panose="02070309020205020404" pitchFamily="49" charset="0"/>
                <a:cs typeface="Courier New" panose="02070309020205020404" pitchFamily="49" charset="0"/>
              </a:rPr>
              <a:t>Likelihood ratio test=37.6  on 15.4 df, p=0.00124  n= 150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45</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Frailty model</a:t>
            </a:r>
          </a:p>
        </p:txBody>
      </p:sp>
    </p:spTree>
    <p:extLst>
      <p:ext uri="{BB962C8B-B14F-4D97-AF65-F5344CB8AC3E}">
        <p14:creationId xmlns:p14="http://schemas.microsoft.com/office/powerpoint/2010/main" val="76931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models for repeated events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46</a:t>
            </a:fld>
            <a:endParaRPr lang="en-US"/>
          </a:p>
        </p:txBody>
      </p:sp>
      <p:pic>
        <p:nvPicPr>
          <p:cNvPr id="3" name="Picture 2">
            <a:extLst>
              <a:ext uri="{FF2B5EF4-FFF2-40B4-BE49-F238E27FC236}">
                <a16:creationId xmlns:a16="http://schemas.microsoft.com/office/drawing/2014/main" id="{8C452CB5-A947-4568-8931-5A1B6B78E18C}"/>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990982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Kidney data set</a:t>
            </a:r>
          </a:p>
        </p:txBody>
      </p:sp>
      <p:sp>
        <p:nvSpPr>
          <p:cNvPr id="3" name="Text Placeholder 2"/>
          <p:cNvSpPr>
            <a:spLocks noGrp="1"/>
          </p:cNvSpPr>
          <p:nvPr>
            <p:ph type="body" idx="1"/>
          </p:nvPr>
        </p:nvSpPr>
        <p:spPr/>
        <p:txBody>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  se(</a:t>
            </a:r>
            <a:r>
              <a:rPr lang="en-US" sz="1600" dirty="0" err="1">
                <a:latin typeface="Courier New" panose="02070309020205020404" pitchFamily="49" charset="0"/>
                <a:cs typeface="Courier New" panose="02070309020205020404" pitchFamily="49" charset="0"/>
              </a:rPr>
              <a:t>coef</a:t>
            </a:r>
            <a:r>
              <a:rPr lang="en-US" sz="1600" dirty="0">
                <a:latin typeface="Courier New" panose="02070309020205020404" pitchFamily="49" charset="0"/>
                <a:cs typeface="Courier New" panose="02070309020205020404" pitchFamily="49" charset="0"/>
              </a:rPr>
              <a:t>)       se2     </a:t>
            </a:r>
            <a:r>
              <a:rPr lang="en-US" sz="1600" dirty="0" err="1">
                <a:latin typeface="Courier New" panose="02070309020205020404" pitchFamily="49" charset="0"/>
                <a:cs typeface="Courier New" panose="02070309020205020404" pitchFamily="49" charset="0"/>
              </a:rPr>
              <a:t>Chisq</a:t>
            </a:r>
            <a:r>
              <a:rPr lang="en-US" sz="1600" dirty="0">
                <a:latin typeface="Courier New" panose="02070309020205020404" pitchFamily="49" charset="0"/>
                <a:cs typeface="Courier New" panose="02070309020205020404" pitchFamily="49" charset="0"/>
              </a:rPr>
              <a:t> DF       p</a:t>
            </a:r>
          </a:p>
          <a:p>
            <a:r>
              <a:rPr lang="en-US" sz="1600" dirty="0">
                <a:latin typeface="Courier New" panose="02070309020205020404" pitchFamily="49" charset="0"/>
                <a:cs typeface="Courier New" panose="02070309020205020404" pitchFamily="49" charset="0"/>
              </a:rPr>
              <a:t>age          3.18e-03  1.11e-02  </a:t>
            </a:r>
            <a:r>
              <a:rPr lang="en-US" sz="1600" dirty="0" err="1">
                <a:latin typeface="Courier New" panose="02070309020205020404" pitchFamily="49" charset="0"/>
                <a:cs typeface="Courier New" panose="02070309020205020404" pitchFamily="49" charset="0"/>
              </a:rPr>
              <a:t>1.11e-02</a:t>
            </a:r>
            <a:r>
              <a:rPr lang="en-US" sz="1600" dirty="0">
                <a:latin typeface="Courier New" panose="02070309020205020404" pitchFamily="49" charset="0"/>
                <a:cs typeface="Courier New" panose="02070309020205020404" pitchFamily="49" charset="0"/>
              </a:rPr>
              <a:t>  8.14e-02  1   0.775</a:t>
            </a:r>
          </a:p>
          <a:p>
            <a:r>
              <a:rPr lang="en-US" sz="1600" dirty="0">
                <a:latin typeface="Courier New" panose="02070309020205020404" pitchFamily="49" charset="0"/>
                <a:cs typeface="Courier New" panose="02070309020205020404" pitchFamily="49" charset="0"/>
              </a:rPr>
              <a:t>sex         -1.48e+00  3.58e-01  </a:t>
            </a:r>
            <a:r>
              <a:rPr lang="en-US" sz="1600" dirty="0" err="1">
                <a:latin typeface="Courier New" panose="02070309020205020404" pitchFamily="49" charset="0"/>
                <a:cs typeface="Courier New" panose="02070309020205020404" pitchFamily="49" charset="0"/>
              </a:rPr>
              <a:t>3.58e-01</a:t>
            </a:r>
            <a:r>
              <a:rPr lang="en-US" sz="1600" dirty="0">
                <a:latin typeface="Courier New" panose="02070309020205020404" pitchFamily="49" charset="0"/>
                <a:cs typeface="Courier New" panose="02070309020205020404" pitchFamily="49" charset="0"/>
              </a:rPr>
              <a:t>  1.71e+01  1 3.5e-05</a:t>
            </a:r>
          </a:p>
          <a:p>
            <a:r>
              <a:rPr lang="en-US" sz="1600" dirty="0" err="1">
                <a:latin typeface="Courier New" panose="02070309020205020404" pitchFamily="49" charset="0"/>
                <a:cs typeface="Courier New" panose="02070309020205020404" pitchFamily="49" charset="0"/>
              </a:rPr>
              <a:t>diseaseGN</a:t>
            </a:r>
            <a:r>
              <a:rPr lang="en-US" sz="1600" dirty="0">
                <a:latin typeface="Courier New" panose="02070309020205020404" pitchFamily="49" charset="0"/>
                <a:cs typeface="Courier New" panose="02070309020205020404" pitchFamily="49" charset="0"/>
              </a:rPr>
              <a:t>    8.80e-02  4.06e-01  </a:t>
            </a:r>
            <a:r>
              <a:rPr lang="en-US" sz="1600" dirty="0" err="1">
                <a:latin typeface="Courier New" panose="02070309020205020404" pitchFamily="49" charset="0"/>
                <a:cs typeface="Courier New" panose="02070309020205020404" pitchFamily="49" charset="0"/>
              </a:rPr>
              <a:t>4.06e-01</a:t>
            </a:r>
            <a:r>
              <a:rPr lang="en-US" sz="1600" dirty="0">
                <a:latin typeface="Courier New" panose="02070309020205020404" pitchFamily="49" charset="0"/>
                <a:cs typeface="Courier New" panose="02070309020205020404" pitchFamily="49" charset="0"/>
              </a:rPr>
              <a:t>  4.68e-02  1   0.829</a:t>
            </a:r>
          </a:p>
          <a:p>
            <a:r>
              <a:rPr lang="en-US" sz="1600" dirty="0" err="1">
                <a:latin typeface="Courier New" panose="02070309020205020404" pitchFamily="49" charset="0"/>
                <a:cs typeface="Courier New" panose="02070309020205020404" pitchFamily="49" charset="0"/>
              </a:rPr>
              <a:t>diseaseAN</a:t>
            </a:r>
            <a:r>
              <a:rPr lang="en-US" sz="1600" dirty="0">
                <a:latin typeface="Courier New" panose="02070309020205020404" pitchFamily="49" charset="0"/>
                <a:cs typeface="Courier New" panose="02070309020205020404" pitchFamily="49" charset="0"/>
              </a:rPr>
              <a:t>    3.51e-01  4.00e-01  </a:t>
            </a:r>
            <a:r>
              <a:rPr lang="en-US" sz="1600" dirty="0" err="1">
                <a:latin typeface="Courier New" panose="02070309020205020404" pitchFamily="49" charset="0"/>
                <a:cs typeface="Courier New" panose="02070309020205020404" pitchFamily="49" charset="0"/>
              </a:rPr>
              <a:t>4.00e-01</a:t>
            </a:r>
            <a:r>
              <a:rPr lang="en-US" sz="1600" dirty="0">
                <a:latin typeface="Courier New" panose="02070309020205020404" pitchFamily="49" charset="0"/>
                <a:cs typeface="Courier New" panose="02070309020205020404" pitchFamily="49" charset="0"/>
              </a:rPr>
              <a:t>  7.70e-01  1   0.380</a:t>
            </a:r>
          </a:p>
          <a:p>
            <a:r>
              <a:rPr lang="en-US" sz="1600" dirty="0" err="1">
                <a:latin typeface="Courier New" panose="02070309020205020404" pitchFamily="49" charset="0"/>
                <a:cs typeface="Courier New" panose="02070309020205020404" pitchFamily="49" charset="0"/>
              </a:rPr>
              <a:t>diseasePKD</a:t>
            </a:r>
            <a:r>
              <a:rPr lang="en-US" sz="1600" dirty="0">
                <a:latin typeface="Courier New" panose="02070309020205020404" pitchFamily="49" charset="0"/>
                <a:cs typeface="Courier New" panose="02070309020205020404" pitchFamily="49" charset="0"/>
              </a:rPr>
              <a:t>  -1.43e+00  6.31e-01  </a:t>
            </a:r>
            <a:r>
              <a:rPr lang="en-US" sz="1600" dirty="0" err="1">
                <a:latin typeface="Courier New" panose="02070309020205020404" pitchFamily="49" charset="0"/>
                <a:cs typeface="Courier New" panose="02070309020205020404" pitchFamily="49" charset="0"/>
              </a:rPr>
              <a:t>6.31e-01</a:t>
            </a:r>
            <a:r>
              <a:rPr lang="en-US" sz="1600" dirty="0">
                <a:latin typeface="Courier New" panose="02070309020205020404" pitchFamily="49" charset="0"/>
                <a:cs typeface="Courier New" panose="02070309020205020404" pitchFamily="49" charset="0"/>
              </a:rPr>
              <a:t>  5.14e+00  1   0.023</a:t>
            </a:r>
          </a:p>
          <a:p>
            <a:r>
              <a:rPr lang="en-US" sz="1600" dirty="0">
                <a:latin typeface="Courier New" panose="02070309020205020404" pitchFamily="49" charset="0"/>
                <a:cs typeface="Courier New" panose="02070309020205020404" pitchFamily="49" charset="0"/>
              </a:rPr>
              <a:t>frailty(id)                                2.71e-05  0   0.933</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Iterations: 6 outer, 35 Newton-Raphson</a:t>
            </a:r>
          </a:p>
          <a:p>
            <a:r>
              <a:rPr lang="en-US" sz="1600" dirty="0">
                <a:latin typeface="Courier New" panose="02070309020205020404" pitchFamily="49" charset="0"/>
                <a:cs typeface="Courier New" panose="02070309020205020404" pitchFamily="49" charset="0"/>
              </a:rPr>
              <a:t>     Variance of random effect= 5e-07   I-likelihood = -179.1 </a:t>
            </a:r>
          </a:p>
          <a:p>
            <a:r>
              <a:rPr lang="en-US" sz="1600" dirty="0">
                <a:latin typeface="Courier New" panose="02070309020205020404" pitchFamily="49" charset="0"/>
                <a:cs typeface="Courier New" panose="02070309020205020404" pitchFamily="49" charset="0"/>
              </a:rPr>
              <a:t>Degrees of freedom for terms= 1 1 3 0 </a:t>
            </a:r>
          </a:p>
          <a:p>
            <a:r>
              <a:rPr lang="en-US" sz="1600" dirty="0">
                <a:latin typeface="Courier New" panose="02070309020205020404" pitchFamily="49" charset="0"/>
                <a:cs typeface="Courier New" panose="02070309020205020404" pitchFamily="49" charset="0"/>
              </a:rPr>
              <a:t>Likelihood ratio test=17.6  on 5 df, p=0.00342  n= 76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47</a:t>
            </a:fld>
            <a:endParaRPr lang="en-US"/>
          </a:p>
        </p:txBody>
      </p:sp>
      <p:sp>
        <p:nvSpPr>
          <p:cNvPr id="6" name="Text Placeholder 5"/>
          <p:cNvSpPr>
            <a:spLocks noGrp="1"/>
          </p:cNvSpPr>
          <p:nvPr>
            <p:ph type="body" sz="quarter" idx="12"/>
          </p:nvPr>
        </p:nvSpPr>
        <p:spPr/>
        <p:txBody>
          <a:bodyPr/>
          <a:lstStyle/>
          <a:p>
            <a:r>
              <a:rPr lang="en-US" dirty="0">
                <a:cs typeface="Calibri" panose="020F0502020204030204" pitchFamily="34" charset="0"/>
              </a:rPr>
              <a:t>Frailty model</a:t>
            </a:r>
          </a:p>
        </p:txBody>
      </p:sp>
    </p:spTree>
    <p:extLst>
      <p:ext uri="{BB962C8B-B14F-4D97-AF65-F5344CB8AC3E}">
        <p14:creationId xmlns:p14="http://schemas.microsoft.com/office/powerpoint/2010/main" val="3079891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rPr>
              <a:t>Left truncation represents a setting where a patient does not enter the risk pool at t=0.</a:t>
            </a:r>
          </a:p>
          <a:p>
            <a:pPr marL="457200" indent="-457200">
              <a:buFont typeface="+mj-lt"/>
              <a:buAutoNum type="arabicPeriod"/>
            </a:pPr>
            <a:r>
              <a:rPr lang="en-US" dirty="0">
                <a:latin typeface="+mj-lt"/>
              </a:rPr>
              <a:t>A cluster model changes the standard errors to account for correlations.</a:t>
            </a:r>
          </a:p>
          <a:p>
            <a:pPr marL="457200" indent="-457200">
              <a:buFont typeface="+mj-lt"/>
              <a:buAutoNum type="arabicPeriod"/>
            </a:pPr>
            <a:r>
              <a:rPr lang="en-US" dirty="0">
                <a:latin typeface="+mj-lt"/>
              </a:rPr>
              <a:t>A frailty model estimates a random multiplicative term for each group.</a:t>
            </a:r>
          </a:p>
          <a:p>
            <a:pPr marL="457200" indent="-457200">
              <a:buFont typeface="+mj-lt"/>
              <a:buAutoNum type="arabicPeriod"/>
            </a:pPr>
            <a:r>
              <a:rPr lang="en-US" dirty="0">
                <a:latin typeface="+mj-lt"/>
              </a:rPr>
              <a:t>There are three different ways to parameterize a model with repeated events.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48</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censored data</a:t>
            </a:r>
          </a:p>
        </p:txBody>
      </p:sp>
      <p:sp>
        <p:nvSpPr>
          <p:cNvPr id="3" name="Text Placeholder 2"/>
          <p:cNvSpPr>
            <a:spLocks noGrp="1"/>
          </p:cNvSpPr>
          <p:nvPr>
            <p:ph type="body" idx="1"/>
          </p:nvPr>
        </p:nvSpPr>
        <p:spPr/>
        <p:txBody>
          <a:bodyPr/>
          <a:lstStyle/>
          <a:p>
            <a:r>
              <a:rPr lang="en-US" sz="1800" dirty="0"/>
              <a:t>Right censored. Event occurred sometime after last observed time.</a:t>
            </a:r>
          </a:p>
          <a:p>
            <a:endParaRPr lang="en-US" sz="1800" dirty="0"/>
          </a:p>
          <a:p>
            <a:r>
              <a:rPr lang="en-US" sz="1800" dirty="0"/>
              <a:t>Left censored. Event occurred sometime before the first observed time.</a:t>
            </a:r>
          </a:p>
          <a:p>
            <a:endParaRPr lang="en-US" sz="1800" dirty="0"/>
          </a:p>
          <a:p>
            <a:r>
              <a:rPr lang="en-US" sz="1800" dirty="0"/>
              <a:t>Left truncated. The patient does not contribute information about the risk of the event prior to the first observed time.</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Left censored and left truncated are opposites</a:t>
            </a:r>
          </a:p>
        </p:txBody>
      </p:sp>
    </p:spTree>
    <p:extLst>
      <p:ext uri="{BB962C8B-B14F-4D97-AF65-F5344CB8AC3E}">
        <p14:creationId xmlns:p14="http://schemas.microsoft.com/office/powerpoint/2010/main" val="145380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Psychiatric dataset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     sex age time  death age2</a:t>
            </a:r>
          </a:p>
          <a:p>
            <a:r>
              <a:rPr lang="en-US" sz="1800" dirty="0">
                <a:latin typeface="Courier New" panose="02070309020205020404" pitchFamily="49" charset="0"/>
                <a:cs typeface="Courier New" panose="02070309020205020404" pitchFamily="49" charset="0"/>
              </a:rPr>
              <a:t>1 female  51    1  death   52</a:t>
            </a:r>
          </a:p>
          <a:p>
            <a:r>
              <a:rPr lang="en-US" sz="1800" dirty="0">
                <a:latin typeface="Courier New" panose="02070309020205020404" pitchFamily="49" charset="0"/>
                <a:cs typeface="Courier New" panose="02070309020205020404" pitchFamily="49" charset="0"/>
              </a:rPr>
              <a:t>2 female  58    1  death   59</a:t>
            </a:r>
          </a:p>
          <a:p>
            <a:r>
              <a:rPr lang="en-US" sz="1800" dirty="0">
                <a:latin typeface="Courier New" panose="02070309020205020404" pitchFamily="49" charset="0"/>
                <a:cs typeface="Courier New" panose="02070309020205020404" pitchFamily="49" charset="0"/>
              </a:rPr>
              <a:t>3 female  55    2  death   57</a:t>
            </a:r>
          </a:p>
          <a:p>
            <a:r>
              <a:rPr lang="en-US" sz="1800" dirty="0">
                <a:latin typeface="Courier New" panose="02070309020205020404" pitchFamily="49" charset="0"/>
                <a:cs typeface="Courier New" panose="02070309020205020404" pitchFamily="49" charset="0"/>
              </a:rPr>
              <a:t>4 female  28   22  death   50</a:t>
            </a:r>
          </a:p>
          <a:p>
            <a:r>
              <a:rPr lang="en-US" sz="1800" dirty="0">
                <a:latin typeface="Courier New" panose="02070309020205020404" pitchFamily="49" charset="0"/>
                <a:cs typeface="Courier New" panose="02070309020205020404" pitchFamily="49" charset="0"/>
              </a:rPr>
              <a:t>5   male  21   30 censor   51</a:t>
            </a:r>
          </a:p>
          <a:p>
            <a:r>
              <a:rPr lang="en-US" sz="1800" dirty="0">
                <a:latin typeface="Courier New" panose="02070309020205020404" pitchFamily="49" charset="0"/>
                <a:cs typeface="Courier New" panose="02070309020205020404" pitchFamily="49" charset="0"/>
              </a:rPr>
              <a:t>6   male  19   28  death   47</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sz="2000" dirty="0"/>
              <a:t>math.usu.edu/</a:t>
            </a:r>
            <a:r>
              <a:rPr lang="en-US" sz="2000" dirty="0" err="1"/>
              <a:t>jrstevens</a:t>
            </a:r>
            <a:r>
              <a:rPr lang="en-US" sz="2000" dirty="0"/>
              <a:t>/</a:t>
            </a:r>
            <a:r>
              <a:rPr lang="en-US" sz="2000" dirty="0" err="1"/>
              <a:t>biostat</a:t>
            </a:r>
            <a:r>
              <a:rPr lang="en-US" sz="2000" dirty="0"/>
              <a:t>/projects2013/pres_LeftTruncation.pdf</a:t>
            </a:r>
          </a:p>
        </p:txBody>
      </p:sp>
    </p:spTree>
    <p:extLst>
      <p:ext uri="{BB962C8B-B14F-4D97-AF65-F5344CB8AC3E}">
        <p14:creationId xmlns:p14="http://schemas.microsoft.com/office/powerpoint/2010/main" val="36276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Psychiatric dataset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sex      male female </a:t>
            </a:r>
          </a:p>
          <a:p>
            <a:r>
              <a:rPr lang="en-US" sz="1800" dirty="0">
                <a:latin typeface="Courier New" panose="02070309020205020404" pitchFamily="49" charset="0"/>
                <a:cs typeface="Courier New" panose="02070309020205020404" pitchFamily="49" charset="0"/>
              </a:rPr>
              <a:t>           10     15</a:t>
            </a:r>
          </a:p>
          <a:p>
            <a:r>
              <a:rPr lang="en-US" sz="1800" dirty="0">
                <a:latin typeface="Courier New" panose="02070309020205020404" pitchFamily="49" charset="0"/>
                <a:cs typeface="Courier New" panose="02070309020205020404" pitchFamily="49" charset="0"/>
              </a:rPr>
              <a:t>death  censor  death </a:t>
            </a:r>
          </a:p>
          <a:p>
            <a:r>
              <a:rPr lang="en-US" sz="1800" dirty="0">
                <a:latin typeface="Courier New" panose="02070309020205020404" pitchFamily="49" charset="0"/>
                <a:cs typeface="Courier New" panose="02070309020205020404" pitchFamily="49" charset="0"/>
              </a:rPr>
              <a:t>           11     14</a:t>
            </a:r>
          </a:p>
          <a:p>
            <a:endParaRPr lang="en-US" sz="1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Descriptive statistics</a:t>
            </a:r>
          </a:p>
        </p:txBody>
      </p:sp>
    </p:spTree>
    <p:extLst>
      <p:ext uri="{BB962C8B-B14F-4D97-AF65-F5344CB8AC3E}">
        <p14:creationId xmlns:p14="http://schemas.microsoft.com/office/powerpoint/2010/main" val="164483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Psychiatric dataset</a:t>
            </a:r>
          </a:p>
        </p:txBody>
      </p:sp>
      <p:sp>
        <p:nvSpPr>
          <p:cNvPr id="3" name="Text Placeholder 2"/>
          <p:cNvSpPr>
            <a:spLocks noGrp="1"/>
          </p:cNvSpPr>
          <p:nvPr>
            <p:ph type="body" idx="1"/>
          </p:nvPr>
        </p:nvSpPr>
        <p:spPr/>
        <p:txBody>
          <a:bodyPr/>
          <a:lstStyle/>
          <a:p>
            <a:r>
              <a:rPr lang="en-US" sz="1800" dirty="0">
                <a:latin typeface="Courier New" panose="02070309020205020404" pitchFamily="49" charset="0"/>
                <a:cs typeface="Courier New" panose="02070309020205020404" pitchFamily="49" charset="0"/>
              </a:rPr>
              <a:t>age         Min. 1st Qu.  Median    Mean 3rd Qu.    Max. </a:t>
            </a:r>
          </a:p>
          <a:p>
            <a:r>
              <a:rPr lang="en-US" sz="1800" dirty="0">
                <a:latin typeface="Courier New" panose="02070309020205020404" pitchFamily="49" charset="0"/>
                <a:cs typeface="Courier New" panose="02070309020205020404" pitchFamily="49" charset="0"/>
              </a:rPr>
              <a:t>           19.00   29.00   33.00   35.56   43.00   58.00</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age2        Min. 1st Qu.  Median    Mean 3rd Qu.    Max. </a:t>
            </a:r>
          </a:p>
          <a:p>
            <a:r>
              <a:rPr lang="en-US" sz="1800" dirty="0">
                <a:latin typeface="Courier New" panose="02070309020205020404" pitchFamily="49" charset="0"/>
                <a:cs typeface="Courier New" panose="02070309020205020404" pitchFamily="49" charset="0"/>
              </a:rPr>
              <a:t>           47.00   57.00   61.00   61.72   67.00   76.00</a:t>
            </a:r>
          </a:p>
          <a:p>
            <a:r>
              <a:rPr lang="en-US" sz="1800" dirty="0">
                <a:latin typeface="Courier New" panose="02070309020205020404" pitchFamily="49" charset="0"/>
                <a:cs typeface="Courier New" panose="02070309020205020404" pitchFamily="49" charset="0"/>
              </a:rPr>
              <a:t>age2-age    Min. 1st Qu.  Median    Mean 3rd Qu.    Max. </a:t>
            </a:r>
          </a:p>
          <a:p>
            <a:r>
              <a:rPr lang="en-US" sz="1800" dirty="0">
                <a:latin typeface="Courier New" panose="02070309020205020404" pitchFamily="49" charset="0"/>
                <a:cs typeface="Courier New" panose="02070309020205020404" pitchFamily="49" charset="0"/>
              </a:rPr>
              <a:t>            1.00   22.00   30.00   26.16   35.00   40.00</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Descriptive statistics</a:t>
            </a:r>
          </a:p>
        </p:txBody>
      </p:sp>
    </p:spTree>
    <p:extLst>
      <p:ext uri="{BB962C8B-B14F-4D97-AF65-F5344CB8AC3E}">
        <p14:creationId xmlns:p14="http://schemas.microsoft.com/office/powerpoint/2010/main" val="13166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Psychiatric dataset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pic>
        <p:nvPicPr>
          <p:cNvPr id="7" name="Picture 6">
            <a:extLst>
              <a:ext uri="{FF2B5EF4-FFF2-40B4-BE49-F238E27FC236}">
                <a16:creationId xmlns:a16="http://schemas.microsoft.com/office/drawing/2014/main" id="{8346967D-0685-493F-8814-A4FBD70D9467}"/>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999476939"/>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37637</TotalTime>
  <Words>2578</Words>
  <Application>Microsoft Office PowerPoint</Application>
  <PresentationFormat>On-screen Show (4:3)</PresentationFormat>
  <Paragraphs>494</Paragraphs>
  <Slides>48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Courier New</vt:lpstr>
      <vt:lpstr>4_Default Design</vt:lpstr>
      <vt:lpstr>  Frailty models</vt:lpstr>
      <vt:lpstr>Abstract</vt:lpstr>
      <vt:lpstr>Interval censored data</vt:lpstr>
      <vt:lpstr>Interval censored data</vt:lpstr>
      <vt:lpstr>Interval censored data</vt:lpstr>
      <vt:lpstr>Psychiatric dataset</vt:lpstr>
      <vt:lpstr>Psychiatric dataset</vt:lpstr>
      <vt:lpstr>Psychiatric dataset</vt:lpstr>
      <vt:lpstr>Psychiatric dataset</vt:lpstr>
      <vt:lpstr>Psychiatric dataset, patients at risk</vt:lpstr>
      <vt:lpstr>Psychiatric survival curves, red=males</vt:lpstr>
      <vt:lpstr>Frailty/cluster models</vt:lpstr>
      <vt:lpstr>Ashkenazi data set</vt:lpstr>
      <vt:lpstr>Ashkenazi data set</vt:lpstr>
      <vt:lpstr>Ashkenazi data set</vt:lpstr>
      <vt:lpstr>Ashkenazi data set</vt:lpstr>
      <vt:lpstr>Ashkenazi survival curves, lower curve is mutant</vt:lpstr>
      <vt:lpstr>Rats data set</vt:lpstr>
      <vt:lpstr>Rats data set</vt:lpstr>
      <vt:lpstr>Rats data set</vt:lpstr>
      <vt:lpstr>Rats data set</vt:lpstr>
      <vt:lpstr>Rats data set</vt:lpstr>
      <vt:lpstr>Rats data set</vt:lpstr>
      <vt:lpstr>Diabetes data set</vt:lpstr>
      <vt:lpstr>Diabetes data set</vt:lpstr>
      <vt:lpstr>Diabetes data set</vt:lpstr>
      <vt:lpstr>Diabetes data set</vt:lpstr>
      <vt:lpstr>Diabetes data set</vt:lpstr>
      <vt:lpstr>Diabetes data set</vt:lpstr>
      <vt:lpstr>Kidney data set</vt:lpstr>
      <vt:lpstr>Kidney data set</vt:lpstr>
      <vt:lpstr>Kidney data set</vt:lpstr>
      <vt:lpstr>Kidney data set</vt:lpstr>
      <vt:lpstr>Kidney data set</vt:lpstr>
      <vt:lpstr>Kidney data set</vt:lpstr>
      <vt:lpstr>Kidney data set</vt:lpstr>
      <vt:lpstr>Cluster models</vt:lpstr>
      <vt:lpstr>Ashkenazi data set</vt:lpstr>
      <vt:lpstr>Frailty models</vt:lpstr>
      <vt:lpstr>Frailty models</vt:lpstr>
      <vt:lpstr>Frailty models</vt:lpstr>
      <vt:lpstr>Ashkenazi data set</vt:lpstr>
      <vt:lpstr>Ashkenazi data set</vt:lpstr>
      <vt:lpstr>Ashkenazi data set</vt:lpstr>
      <vt:lpstr>Rats data set</vt:lpstr>
      <vt:lpstr>Three models for repeated events</vt:lpstr>
      <vt:lpstr>Kidney data set</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Stephen Simon</cp:lastModifiedBy>
  <cp:revision>431</cp:revision>
  <dcterms:created xsi:type="dcterms:W3CDTF">2011-03-02T17:54:20Z</dcterms:created>
  <dcterms:modified xsi:type="dcterms:W3CDTF">2018-06-12T02:24:40Z</dcterms:modified>
</cp:coreProperties>
</file>