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9" r:id="rId2"/>
    <p:sldId id="257" r:id="rId3"/>
    <p:sldId id="260" r:id="rId4"/>
    <p:sldId id="261" r:id="rId5"/>
    <p:sldId id="262" r:id="rId6"/>
    <p:sldId id="263" r:id="rId7"/>
    <p:sldId id="264" r:id="rId8"/>
    <p:sldId id="269" r:id="rId9"/>
    <p:sldId id="266" r:id="rId10"/>
    <p:sldId id="267" r:id="rId11"/>
    <p:sldId id="268" r:id="rId12"/>
    <p:sldId id="265"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4" r:id="rId49"/>
    <p:sldId id="306" r:id="rId50"/>
    <p:sldId id="307" r:id="rId51"/>
    <p:sldId id="308" r:id="rId52"/>
    <p:sldId id="309" r:id="rId53"/>
    <p:sldId id="310" r:id="rId54"/>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427"/>
    <a:srgbClr val="236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2" d="100"/>
          <a:sy n="162" d="100"/>
        </p:scale>
        <p:origin x="144" y="168"/>
      </p:cViewPr>
      <p:guideLst>
        <p:guide orient="horz" pos="1620"/>
        <p:guide pos="2880"/>
      </p:guideLst>
    </p:cSldViewPr>
  </p:slideViewPr>
  <p:notesTextViewPr>
    <p:cViewPr>
      <p:scale>
        <a:sx n="1" d="1"/>
        <a:sy n="1" d="1"/>
      </p:scale>
      <p:origin x="0" y="0"/>
    </p:cViewPr>
  </p:notesTextViewPr>
  <p:notesViewPr>
    <p:cSldViewPr>
      <p:cViewPr varScale="1">
        <p:scale>
          <a:sx n="118" d="100"/>
          <a:sy n="118" d="100"/>
        </p:scale>
        <p:origin x="-232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81600" y="0"/>
            <a:ext cx="3962400" cy="342900"/>
          </a:xfrm>
          <a:prstGeom prst="rect">
            <a:avLst/>
          </a:prstGeom>
        </p:spPr>
        <p:txBody>
          <a:bodyPr vert="horz" lIns="91440" tIns="45720" rIns="91440" bIns="45720" rtlCol="0" anchor="ctr"/>
          <a:lstStyle>
            <a:lvl1pPr algn="r">
              <a:defRPr sz="1200"/>
            </a:lvl1pPr>
          </a:lstStyle>
          <a:p>
            <a:fld id="{5433E47C-241B-4E11-AB19-57B40CAC15ED}" type="datetimeFigureOut">
              <a:rPr lang="en-US" smtClean="0"/>
              <a:pPr/>
              <a:t>7/13/2018</a:t>
            </a:fld>
            <a:endParaRPr lang="en-US" dirty="0"/>
          </a:p>
        </p:txBody>
      </p:sp>
      <p:sp>
        <p:nvSpPr>
          <p:cNvPr id="4" name="Footer Placeholder 3"/>
          <p:cNvSpPr>
            <a:spLocks noGrp="1"/>
          </p:cNvSpPr>
          <p:nvPr>
            <p:ph type="ftr" sz="quarter" idx="2"/>
          </p:nvPr>
        </p:nvSpPr>
        <p:spPr>
          <a:xfrm>
            <a:off x="2082800" y="6438900"/>
            <a:ext cx="4978400" cy="342900"/>
          </a:xfrm>
          <a:prstGeom prst="rect">
            <a:avLst/>
          </a:prstGeom>
        </p:spPr>
        <p:txBody>
          <a:bodyPr vert="horz" lIns="91440" tIns="45720" rIns="91440" bIns="45720" rtlCol="0" anchor="ctr"/>
          <a:lstStyle>
            <a:lvl1pPr algn="l">
              <a:defRPr sz="1200"/>
            </a:lvl1pPr>
          </a:lstStyle>
          <a:p>
            <a:pPr algn="ctr"/>
            <a:r>
              <a:rPr lang="en-US" dirty="0" smtClean="0"/>
              <a:t>©2018 Your Name | https://TheAnalysisFactor.com</a:t>
            </a:r>
            <a:endParaRPr lang="en-US" dirty="0"/>
          </a:p>
        </p:txBody>
      </p:sp>
      <p:sp>
        <p:nvSpPr>
          <p:cNvPr id="5" name="Slide Number Placeholder 4"/>
          <p:cNvSpPr>
            <a:spLocks noGrp="1"/>
          </p:cNvSpPr>
          <p:nvPr>
            <p:ph type="sldNum" sz="quarter" idx="3"/>
          </p:nvPr>
        </p:nvSpPr>
        <p:spPr>
          <a:xfrm>
            <a:off x="5179484" y="6438900"/>
            <a:ext cx="3962400" cy="342900"/>
          </a:xfrm>
          <a:prstGeom prst="rect">
            <a:avLst/>
          </a:prstGeom>
        </p:spPr>
        <p:txBody>
          <a:bodyPr vert="horz" lIns="91440" tIns="45720" rIns="91440" bIns="45720" rtlCol="0" anchor="ctr"/>
          <a:lstStyle>
            <a:lvl1pPr algn="r">
              <a:defRPr sz="1200"/>
            </a:lvl1pPr>
          </a:lstStyle>
          <a:p>
            <a:fld id="{F353F378-8247-43A4-BD9B-595771D46184}"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5" y="6384294"/>
            <a:ext cx="1524000" cy="478073"/>
          </a:xfrm>
          <a:prstGeom prst="rect">
            <a:avLst/>
          </a:prstGeom>
        </p:spPr>
      </p:pic>
    </p:spTree>
    <p:extLst>
      <p:ext uri="{BB962C8B-B14F-4D97-AF65-F5344CB8AC3E}">
        <p14:creationId xmlns:p14="http://schemas.microsoft.com/office/powerpoint/2010/main" val="1821796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93418D3-0359-4F30-9163-C2194203E287}" type="datetimeFigureOut">
              <a:rPr lang="en-US" smtClean="0"/>
              <a:t>7/13/2018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8AFC2C6-1385-4E93-BAF5-89E0D30AF050}" type="slidenum">
              <a:rPr lang="en-US" smtClean="0"/>
              <a:t>‹#›</a:t>
            </a:fld>
            <a:endParaRPr lang="en-US"/>
          </a:p>
        </p:txBody>
      </p:sp>
    </p:spTree>
    <p:extLst>
      <p:ext uri="{BB962C8B-B14F-4D97-AF65-F5344CB8AC3E}">
        <p14:creationId xmlns:p14="http://schemas.microsoft.com/office/powerpoint/2010/main" val="26276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normAutofit/>
          </a:bodyPr>
          <a:lstStyle>
            <a:lvl1pPr>
              <a:defRPr sz="2800" b="1" baseline="0">
                <a:solidFill>
                  <a:srgbClr val="E87427"/>
                </a:solidFill>
                <a:latin typeface="+mn-lt"/>
              </a:defRPr>
            </a:lvl1pPr>
          </a:lstStyle>
          <a:p>
            <a:r>
              <a:rPr lang="en-US" dirty="0" smtClean="0"/>
              <a:t>Title</a:t>
            </a:r>
            <a:endParaRPr lang="en-US" dirty="0"/>
          </a:p>
        </p:txBody>
      </p:sp>
      <p:sp>
        <p:nvSpPr>
          <p:cNvPr id="4" name="Date Placeholder 3"/>
          <p:cNvSpPr>
            <a:spLocks noGrp="1"/>
          </p:cNvSpPr>
          <p:nvPr>
            <p:ph type="dt" sz="half" idx="10"/>
          </p:nvPr>
        </p:nvSpPr>
        <p:spPr/>
        <p:txBody>
          <a:bodyPr/>
          <a:lstStyle/>
          <a:p>
            <a:fld id="{B762F7B9-B3F8-4A1F-968F-81DBD98CA33F}" type="datetime1">
              <a:rPr lang="en-US" smtClean="0"/>
              <a:t>7/13/2018</a:t>
            </a:fld>
            <a:endParaRPr lang="en-US"/>
          </a:p>
        </p:txBody>
      </p:sp>
      <p:sp>
        <p:nvSpPr>
          <p:cNvPr id="5" name="Footer Placeholder 4"/>
          <p:cNvSpPr>
            <a:spLocks noGrp="1"/>
          </p:cNvSpPr>
          <p:nvPr>
            <p:ph type="ftr" sz="quarter" idx="11"/>
          </p:nvPr>
        </p:nvSpPr>
        <p:spPr>
          <a:xfrm>
            <a:off x="2705100" y="4857750"/>
            <a:ext cx="37338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Subtitle 2"/>
          <p:cNvSpPr txBox="1">
            <a:spLocks/>
          </p:cNvSpPr>
          <p:nvPr userDrawn="1"/>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smtClean="0">
                <a:solidFill>
                  <a:schemeClr val="tx1"/>
                </a:solidFill>
              </a:rPr>
              <a:t>Steve Simon</a:t>
            </a:r>
            <a:endParaRPr lang="en-US" sz="1800" dirty="0">
              <a:solidFill>
                <a:schemeClr val="tx1"/>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99599" y="871002"/>
            <a:ext cx="944802" cy="871656"/>
          </a:xfrm>
          <a:prstGeom prst="rect">
            <a:avLst/>
          </a:prstGeom>
        </p:spPr>
      </p:pic>
    </p:spTree>
    <p:extLst>
      <p:ext uri="{BB962C8B-B14F-4D97-AF65-F5344CB8AC3E}">
        <p14:creationId xmlns:p14="http://schemas.microsoft.com/office/powerpoint/2010/main" val="194695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0F009-F519-4990-8BFF-BCF901B3F0FD}" type="datetime1">
              <a:rPr lang="en-US" smtClean="0"/>
              <a:t>7/13/2018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017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0B315-01B4-42BB-B6D3-B0FEB6C07932}" type="datetime1">
              <a:rPr lang="en-US" smtClean="0"/>
              <a:t>7/13/2018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071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b="1">
                <a:solidFill>
                  <a:srgbClr val="E87427"/>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047750"/>
            <a:ext cx="8534400" cy="3657600"/>
          </a:xfrm>
        </p:spPr>
        <p:txBody>
          <a:bodyPr>
            <a:normAutofit/>
          </a:bodyPr>
          <a:lstStyle>
            <a:lvl1pPr>
              <a:defRPr sz="18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14346AE-6E77-4D1E-A0BB-5A70ACF90EF4}" type="datetime1">
              <a:rPr lang="en-US" smtClean="0"/>
              <a:t>7/13/2018</a:t>
            </a:fld>
            <a:endParaRPr lang="en-US"/>
          </a:p>
        </p:txBody>
      </p:sp>
      <p:sp>
        <p:nvSpPr>
          <p:cNvPr id="5" name="Footer Placeholder 4"/>
          <p:cNvSpPr>
            <a:spLocks noGrp="1"/>
          </p:cNvSpPr>
          <p:nvPr>
            <p:ph type="ftr" sz="quarter" idx="11"/>
          </p:nvPr>
        </p:nvSpPr>
        <p:spPr>
          <a:xfrm>
            <a:off x="2743200" y="4857750"/>
            <a:ext cx="36576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514350"/>
            <a:ext cx="304800" cy="286871"/>
          </a:xfrm>
          <a:prstGeom prst="rect">
            <a:avLst/>
          </a:prstGeom>
        </p:spPr>
      </p:pic>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D69EF-F8AA-455B-BE9B-4685B1C7E19A}" type="datetime1">
              <a:rPr lang="en-US" smtClean="0"/>
              <a:t>7/13/2018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4595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25B17-A321-4735-AA5C-5D34E8DA8D6E}" type="datetime1">
              <a:rPr lang="en-US" smtClean="0"/>
              <a:t>7/13/2018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049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CEE7F6-4DAB-4F4D-BA5C-E51D4C711D84}" type="datetime1">
              <a:rPr lang="en-US" smtClean="0"/>
              <a:t>7/13/2018</a:t>
            </a:fld>
            <a:endParaRPr lang="en-US"/>
          </a:p>
        </p:txBody>
      </p:sp>
      <p:sp>
        <p:nvSpPr>
          <p:cNvPr id="8" name="Footer Placeholder 7"/>
          <p:cNvSpPr>
            <a:spLocks noGrp="1"/>
          </p:cNvSpPr>
          <p:nvPr>
            <p:ph type="ftr" sz="quarter" idx="11"/>
          </p:nvPr>
        </p:nvSpPr>
        <p:spPr/>
        <p:txBody>
          <a:bodyPr/>
          <a:lstStyle/>
          <a:p>
            <a:r>
              <a:rPr lang="en-US" smtClean="0"/>
              <a:t>©2018 Steve Simon | https://TheAnalysisFactor.com</a:t>
            </a:r>
            <a:endParaRPr lang="en-US"/>
          </a:p>
        </p:txBody>
      </p:sp>
      <p:sp>
        <p:nvSpPr>
          <p:cNvPr id="9" name="Slide Number Placeholder 8"/>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7067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1EE008-E169-4CB0-8F41-EC01980B5755}" type="datetime1">
              <a:rPr lang="en-US" smtClean="0"/>
              <a:t>7/13/2018</a:t>
            </a:fld>
            <a:endParaRPr lang="en-US"/>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6153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705C5-6066-4C05-8D74-570E73382636}" type="datetime1">
              <a:rPr lang="en-US" smtClean="0"/>
              <a:t>7/13/2018</a:t>
            </a:fld>
            <a:endParaRPr lang="en-US"/>
          </a:p>
        </p:txBody>
      </p:sp>
      <p:sp>
        <p:nvSpPr>
          <p:cNvPr id="3" name="Footer Placeholder 2"/>
          <p:cNvSpPr>
            <a:spLocks noGrp="1"/>
          </p:cNvSpPr>
          <p:nvPr>
            <p:ph type="ftr" sz="quarter" idx="11"/>
          </p:nvPr>
        </p:nvSpPr>
        <p:spPr/>
        <p:txBody>
          <a:bodyPr/>
          <a:lstStyle/>
          <a:p>
            <a:r>
              <a:rPr lang="en-US" smtClean="0"/>
              <a:t>©2018 Steve Simon | https://TheAnalysisFactor.com</a:t>
            </a:r>
            <a:endParaRPr lang="en-US"/>
          </a:p>
        </p:txBody>
      </p:sp>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58567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95738-944F-431B-82BD-A72129333E4C}" type="datetime1">
              <a:rPr lang="en-US" smtClean="0"/>
              <a:t>7/13/2018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478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120E85-9C6A-4107-98F2-05FA883684BB}" type="datetime1">
              <a:rPr lang="en-US" smtClean="0"/>
              <a:t>7/13/2018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23727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80BC2D6-C7A4-4A07-89E0-230042606661}" type="datetime1">
              <a:rPr lang="en-US" smtClean="0"/>
              <a:t>7/13/2018</a:t>
            </a:fld>
            <a:endParaRPr lang="en-US"/>
          </a:p>
        </p:txBody>
      </p:sp>
      <p:sp>
        <p:nvSpPr>
          <p:cNvPr id="5" name="Footer Placeholder 4"/>
          <p:cNvSpPr>
            <a:spLocks noGrp="1"/>
          </p:cNvSpPr>
          <p:nvPr>
            <p:ph type="ftr" sz="quarter" idx="3"/>
          </p:nvPr>
        </p:nvSpPr>
        <p:spPr>
          <a:xfrm>
            <a:off x="3124200" y="4857750"/>
            <a:ext cx="2895600" cy="273844"/>
          </a:xfrm>
          <a:prstGeom prst="rect">
            <a:avLst/>
          </a:prstGeom>
        </p:spPr>
        <p:txBody>
          <a:bodyPr vert="horz" lIns="91440" tIns="45720" rIns="91440" bIns="45720" rtlCol="0" anchor="ctr"/>
          <a:lstStyle>
            <a:lvl1pPr algn="ctr">
              <a:defRPr sz="1050">
                <a:solidFill>
                  <a:schemeClr val="bg1"/>
                </a:solidFill>
              </a:defRPr>
            </a:lvl1pPr>
          </a:lstStyle>
          <a:p>
            <a:r>
              <a:rPr lang="en-US" smtClean="0"/>
              <a:t>©2018 Steve Simon | https://TheAnalysisFactor.com</a:t>
            </a:r>
            <a:endParaRPr lang="en-US"/>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Survival Analysis</a:t>
            </a:r>
            <a:endParaRPr lang="en-US" dirty="0"/>
          </a:p>
        </p:txBody>
      </p:sp>
    </p:spTree>
    <p:extLst>
      <p:ext uri="{BB962C8B-B14F-4D97-AF65-F5344CB8AC3E}">
        <p14:creationId xmlns:p14="http://schemas.microsoft.com/office/powerpoint/2010/main" val="129684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Another change to the data</a:t>
            </a:r>
          </a:p>
          <a:p>
            <a:pPr marL="0" indent="0">
              <a:buNone/>
            </a:pPr>
            <a:endParaRPr lang="en-US" dirty="0" smtClean="0"/>
          </a:p>
          <a:p>
            <a:pPr marL="0" indent="0">
              <a:buNone/>
            </a:pPr>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10</a:t>
            </a:fld>
            <a:endParaRPr lang="en-US"/>
          </a:p>
        </p:txBody>
      </p:sp>
    </p:spTree>
    <p:extLst>
      <p:ext uri="{BB962C8B-B14F-4D97-AF65-F5344CB8AC3E}">
        <p14:creationId xmlns:p14="http://schemas.microsoft.com/office/powerpoint/2010/main" val="266295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a:t>
            </a:r>
            <a:r>
              <a:rPr lang="en-US" dirty="0" smtClean="0"/>
              <a:t>3)</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Here are the estimated survival probabilities</a:t>
            </a:r>
          </a:p>
          <a:p>
            <a:pPr marL="0" indent="0">
              <a:buNone/>
            </a:pPr>
            <a:endParaRPr lang="en-US" b="1" dirty="0">
              <a:solidFill>
                <a:srgbClr val="2361A1"/>
              </a:solidFill>
            </a:endParaRPr>
          </a:p>
          <a:p>
            <a:pPr marL="0" indent="0">
              <a:buNone/>
            </a:pPr>
            <a:r>
              <a:rPr lang="en-US" sz="2000" dirty="0" smtClean="0"/>
              <a:t>37 </a:t>
            </a:r>
            <a:r>
              <a:rPr lang="en-US" sz="2000" dirty="0"/>
              <a:t>96%</a:t>
            </a:r>
            <a:br>
              <a:rPr lang="en-US" sz="2000" dirty="0"/>
            </a:br>
            <a:r>
              <a:rPr lang="en-US" sz="2000" dirty="0" smtClean="0"/>
              <a:t>40 </a:t>
            </a:r>
            <a:r>
              <a:rPr lang="en-US" sz="2000" dirty="0"/>
              <a:t>92%</a:t>
            </a:r>
            <a:br>
              <a:rPr lang="en-US" sz="2000" dirty="0"/>
            </a:br>
            <a:r>
              <a:rPr lang="en-US" sz="2000" dirty="0" smtClean="0"/>
              <a:t>43 </a:t>
            </a:r>
            <a:r>
              <a:rPr lang="en-US" sz="2000" dirty="0"/>
              <a:t>88%</a:t>
            </a:r>
            <a:br>
              <a:rPr lang="en-US" sz="2000" dirty="0"/>
            </a:br>
            <a:r>
              <a:rPr lang="en-US" sz="2000" dirty="0" smtClean="0"/>
              <a:t>44 </a:t>
            </a:r>
            <a:r>
              <a:rPr lang="en-US" sz="2000" dirty="0"/>
              <a:t>84%</a:t>
            </a:r>
            <a:br>
              <a:rPr lang="en-US" sz="2000" dirty="0"/>
            </a:br>
            <a:r>
              <a:rPr lang="en-US" sz="2000" dirty="0" smtClean="0"/>
              <a:t>45 </a:t>
            </a:r>
            <a:r>
              <a:rPr lang="en-US" sz="2000" dirty="0"/>
              <a:t>80%</a:t>
            </a:r>
            <a:br>
              <a:rPr lang="en-US" sz="2000" dirty="0"/>
            </a:br>
            <a:r>
              <a:rPr lang="en-US" sz="2000" dirty="0" smtClean="0"/>
              <a:t>47 </a:t>
            </a:r>
            <a:r>
              <a:rPr lang="en-US" sz="2000" dirty="0"/>
              <a:t>76%</a:t>
            </a:r>
            <a:br>
              <a:rPr lang="en-US" sz="2000" dirty="0"/>
            </a:br>
            <a:r>
              <a:rPr lang="en-US" sz="2000" dirty="0" smtClean="0"/>
              <a:t>49 </a:t>
            </a:r>
            <a:r>
              <a:rPr lang="en-US" sz="2000" dirty="0"/>
              <a:t>72%</a:t>
            </a:r>
            <a:endParaRPr lang="en-US" b="1" dirty="0">
              <a:solidFill>
                <a:srgbClr val="2361A1"/>
              </a:solidFill>
            </a:endParaRPr>
          </a:p>
          <a:p>
            <a:pPr marL="0" indent="0">
              <a:buNone/>
            </a:pPr>
            <a:endParaRPr lang="en-US" b="1" dirty="0" smtClean="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11</a:t>
            </a:fld>
            <a:endParaRPr lang="en-US"/>
          </a:p>
        </p:txBody>
      </p:sp>
      <p:sp>
        <p:nvSpPr>
          <p:cNvPr id="7" name="Rectangle 6"/>
          <p:cNvSpPr/>
          <p:nvPr/>
        </p:nvSpPr>
        <p:spPr>
          <a:xfrm>
            <a:off x="1905000" y="1719423"/>
            <a:ext cx="1371600" cy="2246769"/>
          </a:xfrm>
          <a:prstGeom prst="rect">
            <a:avLst/>
          </a:prstGeom>
        </p:spPr>
        <p:txBody>
          <a:bodyPr wrap="square">
            <a:spAutoFit/>
          </a:bodyPr>
          <a:lstStyle/>
          <a:p>
            <a:r>
              <a:rPr lang="en-US" sz="2000" dirty="0"/>
              <a:t>54 </a:t>
            </a:r>
            <a:r>
              <a:rPr lang="en-US" sz="2000" dirty="0" smtClean="0"/>
              <a:t>68%</a:t>
            </a:r>
          </a:p>
          <a:p>
            <a:r>
              <a:rPr lang="en-US" sz="2000" dirty="0" smtClean="0"/>
              <a:t>56 </a:t>
            </a:r>
            <a:r>
              <a:rPr lang="en-US" sz="2000" dirty="0"/>
              <a:t>64%</a:t>
            </a:r>
            <a:br>
              <a:rPr lang="en-US" sz="2000" dirty="0"/>
            </a:br>
            <a:r>
              <a:rPr lang="en-US" sz="2000" dirty="0" smtClean="0"/>
              <a:t>58 </a:t>
            </a:r>
            <a:r>
              <a:rPr lang="en-US" sz="2000" dirty="0"/>
              <a:t>60%</a:t>
            </a:r>
            <a:br>
              <a:rPr lang="en-US" sz="2000" dirty="0"/>
            </a:br>
            <a:r>
              <a:rPr lang="en-US" sz="2000" dirty="0" smtClean="0"/>
              <a:t>59 </a:t>
            </a:r>
            <a:r>
              <a:rPr lang="en-US" sz="2000" dirty="0"/>
              <a:t>56%</a:t>
            </a:r>
            <a:br>
              <a:rPr lang="en-US" sz="2000" dirty="0"/>
            </a:br>
            <a:r>
              <a:rPr lang="en-US" sz="2000" dirty="0" smtClean="0"/>
              <a:t>60 </a:t>
            </a:r>
            <a:r>
              <a:rPr lang="en-US" sz="2000" dirty="0"/>
              <a:t>52%</a:t>
            </a:r>
            <a:br>
              <a:rPr lang="en-US" sz="2000" dirty="0"/>
            </a:br>
            <a:r>
              <a:rPr lang="en-US" sz="2000" dirty="0" smtClean="0"/>
              <a:t>61 </a:t>
            </a:r>
            <a:r>
              <a:rPr lang="en-US" sz="2000" dirty="0"/>
              <a:t>48%</a:t>
            </a:r>
            <a:br>
              <a:rPr lang="en-US" sz="2000" dirty="0"/>
            </a:br>
            <a:r>
              <a:rPr lang="en-US" sz="2000" dirty="0" smtClean="0"/>
              <a:t>62 </a:t>
            </a:r>
            <a:r>
              <a:rPr lang="en-US" sz="2000" dirty="0"/>
              <a:t>44%</a:t>
            </a:r>
          </a:p>
        </p:txBody>
      </p:sp>
      <p:sp>
        <p:nvSpPr>
          <p:cNvPr id="8" name="Rectangle 7"/>
          <p:cNvSpPr/>
          <p:nvPr/>
        </p:nvSpPr>
        <p:spPr>
          <a:xfrm>
            <a:off x="3581400" y="1710759"/>
            <a:ext cx="1143000" cy="2554545"/>
          </a:xfrm>
          <a:prstGeom prst="rect">
            <a:avLst/>
          </a:prstGeom>
        </p:spPr>
        <p:txBody>
          <a:bodyPr wrap="square">
            <a:spAutoFit/>
          </a:bodyPr>
          <a:lstStyle/>
          <a:p>
            <a:r>
              <a:rPr lang="en-US" sz="2000" dirty="0"/>
              <a:t>68 40%</a:t>
            </a:r>
            <a:br>
              <a:rPr lang="en-US" sz="2000" dirty="0"/>
            </a:br>
            <a:r>
              <a:rPr lang="en-US" sz="2000" dirty="0" smtClean="0"/>
              <a:t>70</a:t>
            </a:r>
            <a:r>
              <a:rPr lang="en-US" sz="2000" dirty="0"/>
              <a:t>+ ?</a:t>
            </a:r>
            <a:br>
              <a:rPr lang="en-US" sz="2000" dirty="0"/>
            </a:br>
            <a:r>
              <a:rPr lang="en-US" sz="2000" dirty="0" smtClean="0"/>
              <a:t>71 </a:t>
            </a:r>
            <a:r>
              <a:rPr lang="en-US" sz="2000" dirty="0"/>
              <a:t>30%</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75 </a:t>
            </a:r>
            <a:r>
              <a:rPr lang="en-US" sz="2000" dirty="0"/>
              <a:t>20%</a:t>
            </a:r>
            <a:br>
              <a:rPr lang="en-US" sz="2000" dirty="0"/>
            </a:br>
            <a:r>
              <a:rPr lang="en-US" sz="2000" dirty="0" smtClean="0"/>
              <a:t>70</a:t>
            </a:r>
            <a:r>
              <a:rPr lang="en-US" sz="2000" dirty="0"/>
              <a:t>+ ?</a:t>
            </a:r>
            <a:br>
              <a:rPr lang="en-US" sz="2000" dirty="0"/>
            </a:br>
            <a:endParaRPr lang="en-US" sz="2000" dirty="0"/>
          </a:p>
        </p:txBody>
      </p:sp>
      <p:sp>
        <p:nvSpPr>
          <p:cNvPr id="9" name="Rectangle 8"/>
          <p:cNvSpPr/>
          <p:nvPr/>
        </p:nvSpPr>
        <p:spPr>
          <a:xfrm>
            <a:off x="5334000" y="1727669"/>
            <a:ext cx="1371600" cy="1323439"/>
          </a:xfrm>
          <a:prstGeom prst="rect">
            <a:avLst/>
          </a:prstGeom>
        </p:spPr>
        <p:txBody>
          <a:bodyPr wrap="square">
            <a:spAutoFit/>
          </a:bodyPr>
          <a:lstStyle/>
          <a:p>
            <a:r>
              <a:rPr lang="en-US" sz="2000" dirty="0"/>
              <a:t>70+ ?</a:t>
            </a:r>
            <a:br>
              <a:rPr lang="en-US" sz="2000" dirty="0"/>
            </a:br>
            <a:r>
              <a:rPr lang="en-US" sz="2000" dirty="0" smtClean="0"/>
              <a:t>89 </a:t>
            </a:r>
            <a:r>
              <a:rPr lang="en-US" sz="2000" dirty="0"/>
              <a:t>10%</a:t>
            </a:r>
            <a:br>
              <a:rPr lang="en-US" sz="2000" dirty="0"/>
            </a:br>
            <a:r>
              <a:rPr lang="en-US" sz="2000" dirty="0" smtClean="0"/>
              <a:t>70</a:t>
            </a:r>
            <a:r>
              <a:rPr lang="en-US" sz="2000" dirty="0"/>
              <a:t>+ ?</a:t>
            </a:r>
            <a:br>
              <a:rPr lang="en-US" sz="2000" dirty="0"/>
            </a:br>
            <a:r>
              <a:rPr lang="en-US" sz="2000" dirty="0" smtClean="0"/>
              <a:t>96</a:t>
            </a:r>
            <a:r>
              <a:rPr lang="en-US" sz="2000" dirty="0"/>
              <a:t>  0%</a:t>
            </a:r>
          </a:p>
        </p:txBody>
      </p:sp>
    </p:spTree>
    <p:extLst>
      <p:ext uri="{BB962C8B-B14F-4D97-AF65-F5344CB8AC3E}">
        <p14:creationId xmlns:p14="http://schemas.microsoft.com/office/powerpoint/2010/main" val="412701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a:xfrm>
            <a:off x="304800" y="971336"/>
            <a:ext cx="8534400" cy="3657600"/>
          </a:xfrm>
        </p:spPr>
        <p:txBody>
          <a:bodyPr/>
          <a:lstStyle/>
          <a:p>
            <a:pPr marL="0" indent="0">
              <a:buNone/>
            </a:pPr>
            <a:r>
              <a:rPr lang="en-US" b="1" dirty="0">
                <a:solidFill>
                  <a:srgbClr val="2361A1"/>
                </a:solidFill>
              </a:rPr>
              <a:t>Here is a graph of the survival probabilities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12</a:t>
            </a:fld>
            <a:endParaRPr lang="en-US"/>
          </a:p>
        </p:txBody>
      </p:sp>
      <p:pic>
        <p:nvPicPr>
          <p:cNvPr id="7" name="Picture 6"/>
          <p:cNvPicPr>
            <a:picLocks noChangeAspect="1"/>
          </p:cNvPicPr>
          <p:nvPr/>
        </p:nvPicPr>
        <p:blipFill>
          <a:blip r:embed="rId2"/>
          <a:stretch>
            <a:fillRect/>
          </a:stretch>
        </p:blipFill>
        <p:spPr>
          <a:xfrm>
            <a:off x="381000" y="1438274"/>
            <a:ext cx="4330700" cy="3248025"/>
          </a:xfrm>
          <a:prstGeom prst="rect">
            <a:avLst/>
          </a:prstGeom>
        </p:spPr>
      </p:pic>
    </p:spTree>
    <p:extLst>
      <p:ext uri="{BB962C8B-B14F-4D97-AF65-F5344CB8AC3E}">
        <p14:creationId xmlns:p14="http://schemas.microsoft.com/office/powerpoint/2010/main" val="142729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Content Placeholder 2"/>
          <p:cNvSpPr>
            <a:spLocks noGrp="1"/>
          </p:cNvSpPr>
          <p:nvPr>
            <p:ph idx="1"/>
          </p:nvPr>
        </p:nvSpPr>
        <p:spPr/>
        <p:txBody>
          <a:bodyPr/>
          <a:lstStyle/>
          <a:p>
            <a:pPr marL="0" indent="0">
              <a:buNone/>
            </a:pPr>
            <a:r>
              <a:rPr lang="en-US" b="1" dirty="0">
                <a:solidFill>
                  <a:srgbClr val="2361A1"/>
                </a:solidFill>
              </a:rPr>
              <a:t>Fruit fly data (round 3</a:t>
            </a:r>
            <a:r>
              <a:rPr lang="en-US" b="1" dirty="0" smtClean="0">
                <a:solidFill>
                  <a:srgbClr val="2361A1"/>
                </a:solidFill>
              </a:rPr>
              <a:t>)</a:t>
            </a:r>
          </a:p>
          <a:p>
            <a:pPr marL="0" indent="0">
              <a:buNone/>
            </a:pPr>
            <a:endParaRPr lang="en-US" b="1" dirty="0">
              <a:solidFill>
                <a:srgbClr val="2361A1"/>
              </a:solidFill>
            </a:endParaRPr>
          </a:p>
          <a:p>
            <a:pPr marL="0" indent="0">
              <a:buNone/>
            </a:pPr>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13</a:t>
            </a:fld>
            <a:endParaRPr lang="en-US"/>
          </a:p>
        </p:txBody>
      </p:sp>
    </p:spTree>
    <p:extLst>
      <p:ext uri="{BB962C8B-B14F-4D97-AF65-F5344CB8AC3E}">
        <p14:creationId xmlns:p14="http://schemas.microsoft.com/office/powerpoint/2010/main" val="397450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Informative </a:t>
            </a:r>
            <a:r>
              <a:rPr lang="en-US" b="1" dirty="0" smtClean="0">
                <a:solidFill>
                  <a:srgbClr val="2361A1"/>
                </a:solidFill>
              </a:rPr>
              <a:t>censoring</a:t>
            </a:r>
          </a:p>
          <a:p>
            <a:pPr marL="0" indent="0">
              <a:buNone/>
            </a:pPr>
            <a:endParaRPr lang="en-US" b="1" dirty="0">
              <a:solidFill>
                <a:srgbClr val="2361A1"/>
              </a:solidFill>
            </a:endParaRPr>
          </a:p>
          <a:p>
            <a:pPr marL="0" indent="0">
              <a:buNone/>
            </a:pPr>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14</a:t>
            </a:fld>
            <a:endParaRPr lang="en-US"/>
          </a:p>
        </p:txBody>
      </p:sp>
    </p:spTree>
    <p:extLst>
      <p:ext uri="{BB962C8B-B14F-4D97-AF65-F5344CB8AC3E}">
        <p14:creationId xmlns:p14="http://schemas.microsoft.com/office/powerpoint/2010/main" val="274149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Interpretation: 50th percentile = 61</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15</a:t>
            </a:fld>
            <a:endParaRPr lang="en-US"/>
          </a:p>
        </p:txBody>
      </p:sp>
      <p:pic>
        <p:nvPicPr>
          <p:cNvPr id="6"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81149"/>
            <a:ext cx="4267200" cy="304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52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Interpretation: </a:t>
            </a:r>
            <a:r>
              <a:rPr lang="en-US" b="1" dirty="0" smtClean="0">
                <a:solidFill>
                  <a:srgbClr val="2361A1"/>
                </a:solidFill>
              </a:rPr>
              <a:t>80 week survival probability = 20%</a:t>
            </a: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16</a:t>
            </a:fld>
            <a:endParaRPr lang="en-US"/>
          </a:p>
        </p:txBody>
      </p:sp>
      <p:pic>
        <p:nvPicPr>
          <p:cNvPr id="7"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81150"/>
            <a:ext cx="4291522" cy="305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57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17</a:t>
            </a:fld>
            <a:endParaRPr lang="en-US"/>
          </a:p>
        </p:txBody>
      </p:sp>
      <p:pic>
        <p:nvPicPr>
          <p:cNvPr id="6" name="Picture 5"/>
          <p:cNvPicPr>
            <a:picLocks noChangeAspect="1"/>
          </p:cNvPicPr>
          <p:nvPr/>
        </p:nvPicPr>
        <p:blipFill>
          <a:blip r:embed="rId2"/>
          <a:stretch>
            <a:fillRect/>
          </a:stretch>
        </p:blipFill>
        <p:spPr>
          <a:xfrm>
            <a:off x="2362200" y="444572"/>
            <a:ext cx="4400172" cy="4365579"/>
          </a:xfrm>
          <a:prstGeom prst="rect">
            <a:avLst/>
          </a:prstGeom>
        </p:spPr>
      </p:pic>
    </p:spTree>
    <p:extLst>
      <p:ext uri="{BB962C8B-B14F-4D97-AF65-F5344CB8AC3E}">
        <p14:creationId xmlns:p14="http://schemas.microsoft.com/office/powerpoint/2010/main" val="389215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18</a:t>
            </a:fld>
            <a:endParaRPr lang="en-US"/>
          </a:p>
        </p:txBody>
      </p:sp>
      <p:pic>
        <p:nvPicPr>
          <p:cNvPr id="7" name="Picture 6"/>
          <p:cNvPicPr>
            <a:picLocks noChangeAspect="1"/>
          </p:cNvPicPr>
          <p:nvPr/>
        </p:nvPicPr>
        <p:blipFill>
          <a:blip r:embed="rId2"/>
          <a:stretch>
            <a:fillRect/>
          </a:stretch>
        </p:blipFill>
        <p:spPr>
          <a:xfrm>
            <a:off x="2133600" y="285751"/>
            <a:ext cx="4480026" cy="4495800"/>
          </a:xfrm>
          <a:prstGeom prst="rect">
            <a:avLst/>
          </a:prstGeom>
        </p:spPr>
      </p:pic>
    </p:spTree>
    <p:extLst>
      <p:ext uri="{BB962C8B-B14F-4D97-AF65-F5344CB8AC3E}">
        <p14:creationId xmlns:p14="http://schemas.microsoft.com/office/powerpoint/2010/main" val="136890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19</a:t>
            </a:fld>
            <a:endParaRPr lang="en-US"/>
          </a:p>
        </p:txBody>
      </p:sp>
      <p:pic>
        <p:nvPicPr>
          <p:cNvPr id="6" name="Picture 5"/>
          <p:cNvPicPr>
            <a:picLocks noChangeAspect="1"/>
          </p:cNvPicPr>
          <p:nvPr/>
        </p:nvPicPr>
        <p:blipFill>
          <a:blip r:embed="rId2"/>
          <a:stretch>
            <a:fillRect/>
          </a:stretch>
        </p:blipFill>
        <p:spPr>
          <a:xfrm>
            <a:off x="1900718" y="428898"/>
            <a:ext cx="5033481" cy="4304682"/>
          </a:xfrm>
          <a:prstGeom prst="rect">
            <a:avLst/>
          </a:prstGeom>
        </p:spPr>
      </p:pic>
    </p:spTree>
    <p:extLst>
      <p:ext uri="{BB962C8B-B14F-4D97-AF65-F5344CB8AC3E}">
        <p14:creationId xmlns:p14="http://schemas.microsoft.com/office/powerpoint/2010/main" val="26169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Covered in this webinar:</a:t>
            </a:r>
            <a:endParaRPr lang="en-US" dirty="0"/>
          </a:p>
        </p:txBody>
      </p:sp>
      <p:sp>
        <p:nvSpPr>
          <p:cNvPr id="3" name="Content Placeholder 2"/>
          <p:cNvSpPr>
            <a:spLocks noGrp="1"/>
          </p:cNvSpPr>
          <p:nvPr>
            <p:ph idx="1"/>
          </p:nvPr>
        </p:nvSpPr>
        <p:spPr/>
        <p:txBody>
          <a:bodyPr>
            <a:normAutofit/>
          </a:bodyPr>
          <a:lstStyle/>
          <a:p>
            <a:pPr fontAlgn="base">
              <a:lnSpc>
                <a:spcPct val="150000"/>
              </a:lnSpc>
            </a:pPr>
            <a:r>
              <a:rPr lang="en-US" dirty="0" smtClean="0"/>
              <a:t>See </a:t>
            </a:r>
            <a:r>
              <a:rPr lang="en-US" dirty="0"/>
              <a:t>and learn how to interpret a variety of Kaplan-Meier curves, the fundamental graphical display for survival data</a:t>
            </a:r>
          </a:p>
          <a:p>
            <a:pPr fontAlgn="base">
              <a:lnSpc>
                <a:spcPct val="150000"/>
              </a:lnSpc>
            </a:pPr>
            <a:r>
              <a:rPr lang="en-US" dirty="0"/>
              <a:t>The underlying calculations of a Kaplan-Meier curve </a:t>
            </a:r>
          </a:p>
          <a:p>
            <a:pPr fontAlgn="base">
              <a:lnSpc>
                <a:spcPct val="150000"/>
              </a:lnSpc>
            </a:pPr>
            <a:r>
              <a:rPr lang="en-US" dirty="0"/>
              <a:t>An advanced application of competing risks analysis using a Political Science example of duration of leadership in the world’s countries</a:t>
            </a:r>
          </a:p>
          <a:p>
            <a:pPr marL="0" indent="0">
              <a:lnSpc>
                <a:spcPct val="150000"/>
              </a:lnSpc>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a:t>
            </a:fld>
            <a:endParaRPr lang="en-US"/>
          </a:p>
        </p:txBody>
      </p:sp>
    </p:spTree>
    <p:extLst>
      <p:ext uri="{BB962C8B-B14F-4D97-AF65-F5344CB8AC3E}">
        <p14:creationId xmlns:p14="http://schemas.microsoft.com/office/powerpoint/2010/main" val="2279960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20</a:t>
            </a:fld>
            <a:endParaRPr lang="en-US"/>
          </a:p>
        </p:txBody>
      </p:sp>
      <p:pic>
        <p:nvPicPr>
          <p:cNvPr id="7" name="Picture 6"/>
          <p:cNvPicPr>
            <a:picLocks noChangeAspect="1"/>
          </p:cNvPicPr>
          <p:nvPr/>
        </p:nvPicPr>
        <p:blipFill>
          <a:blip r:embed="rId2"/>
          <a:stretch>
            <a:fillRect/>
          </a:stretch>
        </p:blipFill>
        <p:spPr>
          <a:xfrm>
            <a:off x="1454770" y="1123950"/>
            <a:ext cx="6219048" cy="2952381"/>
          </a:xfrm>
          <a:prstGeom prst="rect">
            <a:avLst/>
          </a:prstGeom>
        </p:spPr>
      </p:pic>
    </p:spTree>
    <p:extLst>
      <p:ext uri="{BB962C8B-B14F-4D97-AF65-F5344CB8AC3E}">
        <p14:creationId xmlns:p14="http://schemas.microsoft.com/office/powerpoint/2010/main" val="1683924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21</a:t>
            </a:fld>
            <a:endParaRPr lang="en-US"/>
          </a:p>
        </p:txBody>
      </p:sp>
      <p:pic>
        <p:nvPicPr>
          <p:cNvPr id="6" name="Picture 5"/>
          <p:cNvPicPr>
            <a:picLocks noChangeAspect="1"/>
          </p:cNvPicPr>
          <p:nvPr/>
        </p:nvPicPr>
        <p:blipFill>
          <a:blip r:embed="rId2"/>
          <a:stretch>
            <a:fillRect/>
          </a:stretch>
        </p:blipFill>
        <p:spPr>
          <a:xfrm>
            <a:off x="2209800" y="443282"/>
            <a:ext cx="4771610" cy="4258901"/>
          </a:xfrm>
          <a:prstGeom prst="rect">
            <a:avLst/>
          </a:prstGeom>
        </p:spPr>
      </p:pic>
    </p:spTree>
    <p:extLst>
      <p:ext uri="{BB962C8B-B14F-4D97-AF65-F5344CB8AC3E}">
        <p14:creationId xmlns:p14="http://schemas.microsoft.com/office/powerpoint/2010/main" val="1633104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22</a:t>
            </a:fld>
            <a:endParaRPr lang="en-US"/>
          </a:p>
        </p:txBody>
      </p:sp>
      <p:pic>
        <p:nvPicPr>
          <p:cNvPr id="7" name="Picture 6"/>
          <p:cNvPicPr>
            <a:picLocks noChangeAspect="1"/>
          </p:cNvPicPr>
          <p:nvPr/>
        </p:nvPicPr>
        <p:blipFill>
          <a:blip r:embed="rId2"/>
          <a:stretch>
            <a:fillRect/>
          </a:stretch>
        </p:blipFill>
        <p:spPr>
          <a:xfrm>
            <a:off x="2438400" y="409681"/>
            <a:ext cx="4206294" cy="4362083"/>
          </a:xfrm>
          <a:prstGeom prst="rect">
            <a:avLst/>
          </a:prstGeom>
        </p:spPr>
      </p:pic>
    </p:spTree>
    <p:extLst>
      <p:ext uri="{BB962C8B-B14F-4D97-AF65-F5344CB8AC3E}">
        <p14:creationId xmlns:p14="http://schemas.microsoft.com/office/powerpoint/2010/main" val="60403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23</a:t>
            </a:fld>
            <a:endParaRPr lang="en-US"/>
          </a:p>
        </p:txBody>
      </p:sp>
      <p:pic>
        <p:nvPicPr>
          <p:cNvPr id="6" name="Picture 5"/>
          <p:cNvPicPr>
            <a:picLocks noChangeAspect="1"/>
          </p:cNvPicPr>
          <p:nvPr/>
        </p:nvPicPr>
        <p:blipFill>
          <a:blip r:embed="rId2"/>
          <a:stretch>
            <a:fillRect/>
          </a:stretch>
        </p:blipFill>
        <p:spPr>
          <a:xfrm>
            <a:off x="2178122" y="438150"/>
            <a:ext cx="4620794" cy="4343400"/>
          </a:xfrm>
          <a:prstGeom prst="rect">
            <a:avLst/>
          </a:prstGeom>
        </p:spPr>
      </p:pic>
    </p:spTree>
    <p:extLst>
      <p:ext uri="{BB962C8B-B14F-4D97-AF65-F5344CB8AC3E}">
        <p14:creationId xmlns:p14="http://schemas.microsoft.com/office/powerpoint/2010/main" val="3419420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24</a:t>
            </a:fld>
            <a:endParaRPr lang="en-US"/>
          </a:p>
        </p:txBody>
      </p:sp>
      <p:pic>
        <p:nvPicPr>
          <p:cNvPr id="7" name="Picture 6"/>
          <p:cNvPicPr>
            <a:picLocks noChangeAspect="1"/>
          </p:cNvPicPr>
          <p:nvPr/>
        </p:nvPicPr>
        <p:blipFill>
          <a:blip r:embed="rId2"/>
          <a:stretch>
            <a:fillRect/>
          </a:stretch>
        </p:blipFill>
        <p:spPr>
          <a:xfrm>
            <a:off x="1656166" y="847190"/>
            <a:ext cx="5876190" cy="3485714"/>
          </a:xfrm>
          <a:prstGeom prst="rect">
            <a:avLst/>
          </a:prstGeom>
        </p:spPr>
      </p:pic>
    </p:spTree>
    <p:extLst>
      <p:ext uri="{BB962C8B-B14F-4D97-AF65-F5344CB8AC3E}">
        <p14:creationId xmlns:p14="http://schemas.microsoft.com/office/powerpoint/2010/main" val="331915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25</a:t>
            </a:fld>
            <a:endParaRPr lang="en-US"/>
          </a:p>
        </p:txBody>
      </p:sp>
      <p:pic>
        <p:nvPicPr>
          <p:cNvPr id="6" name="Picture 5"/>
          <p:cNvPicPr>
            <a:picLocks noChangeAspect="1"/>
          </p:cNvPicPr>
          <p:nvPr/>
        </p:nvPicPr>
        <p:blipFill>
          <a:blip r:embed="rId2"/>
          <a:stretch>
            <a:fillRect/>
          </a:stretch>
        </p:blipFill>
        <p:spPr>
          <a:xfrm>
            <a:off x="2057400" y="424296"/>
            <a:ext cx="4800600" cy="4357254"/>
          </a:xfrm>
          <a:prstGeom prst="rect">
            <a:avLst/>
          </a:prstGeom>
        </p:spPr>
      </p:pic>
    </p:spTree>
    <p:extLst>
      <p:ext uri="{BB962C8B-B14F-4D97-AF65-F5344CB8AC3E}">
        <p14:creationId xmlns:p14="http://schemas.microsoft.com/office/powerpoint/2010/main" val="1123698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26</a:t>
            </a:fld>
            <a:endParaRPr lang="en-US"/>
          </a:p>
        </p:txBody>
      </p:sp>
      <p:pic>
        <p:nvPicPr>
          <p:cNvPr id="7" name="Picture 6"/>
          <p:cNvPicPr>
            <a:picLocks noChangeAspect="1"/>
          </p:cNvPicPr>
          <p:nvPr/>
        </p:nvPicPr>
        <p:blipFill>
          <a:blip r:embed="rId2"/>
          <a:stretch>
            <a:fillRect/>
          </a:stretch>
        </p:blipFill>
        <p:spPr>
          <a:xfrm>
            <a:off x="1324381" y="590550"/>
            <a:ext cx="6495238" cy="3933333"/>
          </a:xfrm>
          <a:prstGeom prst="rect">
            <a:avLst/>
          </a:prstGeom>
        </p:spPr>
      </p:pic>
    </p:spTree>
    <p:extLst>
      <p:ext uri="{BB962C8B-B14F-4D97-AF65-F5344CB8AC3E}">
        <p14:creationId xmlns:p14="http://schemas.microsoft.com/office/powerpoint/2010/main" val="3973663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27</a:t>
            </a:fld>
            <a:endParaRPr lang="en-US"/>
          </a:p>
        </p:txBody>
      </p:sp>
      <p:pic>
        <p:nvPicPr>
          <p:cNvPr id="6" name="Picture 5"/>
          <p:cNvPicPr>
            <a:picLocks noChangeAspect="1"/>
          </p:cNvPicPr>
          <p:nvPr/>
        </p:nvPicPr>
        <p:blipFill>
          <a:blip r:embed="rId2"/>
          <a:stretch>
            <a:fillRect/>
          </a:stretch>
        </p:blipFill>
        <p:spPr>
          <a:xfrm>
            <a:off x="2286000" y="360879"/>
            <a:ext cx="4774531" cy="4433493"/>
          </a:xfrm>
          <a:prstGeom prst="rect">
            <a:avLst/>
          </a:prstGeom>
        </p:spPr>
      </p:pic>
    </p:spTree>
    <p:extLst>
      <p:ext uri="{BB962C8B-B14F-4D97-AF65-F5344CB8AC3E}">
        <p14:creationId xmlns:p14="http://schemas.microsoft.com/office/powerpoint/2010/main" val="3680413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28</a:t>
            </a:fld>
            <a:endParaRPr lang="en-US"/>
          </a:p>
        </p:txBody>
      </p:sp>
      <p:pic>
        <p:nvPicPr>
          <p:cNvPr id="7" name="Picture 6"/>
          <p:cNvPicPr>
            <a:picLocks noChangeAspect="1"/>
          </p:cNvPicPr>
          <p:nvPr/>
        </p:nvPicPr>
        <p:blipFill>
          <a:blip r:embed="rId2"/>
          <a:stretch>
            <a:fillRect/>
          </a:stretch>
        </p:blipFill>
        <p:spPr>
          <a:xfrm>
            <a:off x="1467238" y="1123950"/>
            <a:ext cx="6209524" cy="2942857"/>
          </a:xfrm>
          <a:prstGeom prst="rect">
            <a:avLst/>
          </a:prstGeom>
        </p:spPr>
      </p:pic>
    </p:spTree>
    <p:extLst>
      <p:ext uri="{BB962C8B-B14F-4D97-AF65-F5344CB8AC3E}">
        <p14:creationId xmlns:p14="http://schemas.microsoft.com/office/powerpoint/2010/main" val="1540520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29</a:t>
            </a:fld>
            <a:endParaRPr lang="en-US"/>
          </a:p>
        </p:txBody>
      </p:sp>
      <p:pic>
        <p:nvPicPr>
          <p:cNvPr id="6" name="Picture 5"/>
          <p:cNvPicPr>
            <a:picLocks noChangeAspect="1"/>
          </p:cNvPicPr>
          <p:nvPr/>
        </p:nvPicPr>
        <p:blipFill>
          <a:blip r:embed="rId2"/>
          <a:stretch>
            <a:fillRect/>
          </a:stretch>
        </p:blipFill>
        <p:spPr>
          <a:xfrm>
            <a:off x="2351070" y="339808"/>
            <a:ext cx="4485886" cy="4451590"/>
          </a:xfrm>
          <a:prstGeom prst="rect">
            <a:avLst/>
          </a:prstGeom>
        </p:spPr>
      </p:pic>
    </p:spTree>
    <p:extLst>
      <p:ext uri="{BB962C8B-B14F-4D97-AF65-F5344CB8AC3E}">
        <p14:creationId xmlns:p14="http://schemas.microsoft.com/office/powerpoint/2010/main" val="244484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Where does this data come from?</a:t>
            </a:r>
          </a:p>
          <a:p>
            <a:pPr marL="0" indent="0">
              <a:buNone/>
            </a:pPr>
            <a:endParaRPr lang="en-US" dirty="0"/>
          </a:p>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r>
              <a:rPr lang="en-US" dirty="0" smtClean="0"/>
              <a:t>.</a:t>
            </a:r>
          </a:p>
          <a:p>
            <a:pPr marL="0" indent="0">
              <a:buNone/>
            </a:pPr>
            <a:endParaRPr lang="en-US" dirty="0"/>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a:t>
            </a:fld>
            <a:endParaRPr lang="en-US"/>
          </a:p>
        </p:txBody>
      </p:sp>
    </p:spTree>
    <p:extLst>
      <p:ext uri="{BB962C8B-B14F-4D97-AF65-F5344CB8AC3E}">
        <p14:creationId xmlns:p14="http://schemas.microsoft.com/office/powerpoint/2010/main" val="1742379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30</a:t>
            </a:fld>
            <a:endParaRPr lang="en-US"/>
          </a:p>
        </p:txBody>
      </p:sp>
      <p:pic>
        <p:nvPicPr>
          <p:cNvPr id="7" name="Picture 6"/>
          <p:cNvPicPr>
            <a:picLocks noChangeAspect="1"/>
          </p:cNvPicPr>
          <p:nvPr/>
        </p:nvPicPr>
        <p:blipFill>
          <a:blip r:embed="rId2"/>
          <a:stretch>
            <a:fillRect/>
          </a:stretch>
        </p:blipFill>
        <p:spPr>
          <a:xfrm>
            <a:off x="1631499" y="1428750"/>
            <a:ext cx="5923809" cy="2438095"/>
          </a:xfrm>
          <a:prstGeom prst="rect">
            <a:avLst/>
          </a:prstGeom>
        </p:spPr>
      </p:pic>
    </p:spTree>
    <p:extLst>
      <p:ext uri="{BB962C8B-B14F-4D97-AF65-F5344CB8AC3E}">
        <p14:creationId xmlns:p14="http://schemas.microsoft.com/office/powerpoint/2010/main" val="3029827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31</a:t>
            </a:fld>
            <a:endParaRPr lang="en-US"/>
          </a:p>
        </p:txBody>
      </p:sp>
      <p:pic>
        <p:nvPicPr>
          <p:cNvPr id="6" name="Picture 5"/>
          <p:cNvPicPr>
            <a:picLocks noChangeAspect="1"/>
          </p:cNvPicPr>
          <p:nvPr/>
        </p:nvPicPr>
        <p:blipFill>
          <a:blip r:embed="rId2"/>
          <a:stretch>
            <a:fillRect/>
          </a:stretch>
        </p:blipFill>
        <p:spPr>
          <a:xfrm>
            <a:off x="2362200" y="348258"/>
            <a:ext cx="4876800" cy="4422824"/>
          </a:xfrm>
          <a:prstGeom prst="rect">
            <a:avLst/>
          </a:prstGeom>
        </p:spPr>
      </p:pic>
    </p:spTree>
    <p:extLst>
      <p:ext uri="{BB962C8B-B14F-4D97-AF65-F5344CB8AC3E}">
        <p14:creationId xmlns:p14="http://schemas.microsoft.com/office/powerpoint/2010/main" val="2108995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32</a:t>
            </a:fld>
            <a:endParaRPr lang="en-US"/>
          </a:p>
        </p:txBody>
      </p:sp>
      <p:pic>
        <p:nvPicPr>
          <p:cNvPr id="7" name="Picture 6"/>
          <p:cNvPicPr>
            <a:picLocks noChangeAspect="1"/>
          </p:cNvPicPr>
          <p:nvPr/>
        </p:nvPicPr>
        <p:blipFill>
          <a:blip r:embed="rId2"/>
          <a:stretch>
            <a:fillRect/>
          </a:stretch>
        </p:blipFill>
        <p:spPr>
          <a:xfrm>
            <a:off x="1295400" y="666750"/>
            <a:ext cx="6276534" cy="3967243"/>
          </a:xfrm>
          <a:prstGeom prst="rect">
            <a:avLst/>
          </a:prstGeom>
        </p:spPr>
      </p:pic>
    </p:spTree>
    <p:extLst>
      <p:ext uri="{BB962C8B-B14F-4D97-AF65-F5344CB8AC3E}">
        <p14:creationId xmlns:p14="http://schemas.microsoft.com/office/powerpoint/2010/main" val="1625189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Overview</a:t>
            </a:r>
          </a:p>
          <a:p>
            <a:pPr marL="0" indent="0">
              <a:buNone/>
            </a:pPr>
            <a:endParaRPr lang="en-US" dirty="0" smtClean="0"/>
          </a:p>
          <a:p>
            <a:pPr marL="0" indent="0">
              <a:buNone/>
            </a:pPr>
            <a:r>
              <a:rPr lang="en-US" dirty="0"/>
              <a:t>This data set tracks leaders of countries of the world and how long they stay in power. Leaders can be removed by constitutional means, by natural death, or by </a:t>
            </a:r>
            <a:r>
              <a:rPr lang="en-US" dirty="0" err="1"/>
              <a:t>nonconstitutional</a:t>
            </a:r>
            <a:r>
              <a:rPr lang="en-US" dirty="0"/>
              <a:t> means (military coup or assassination, for example). This data set is restricted to 1960 through 1987, and does not include North America.</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33</a:t>
            </a:fld>
            <a:endParaRPr lang="en-US"/>
          </a:p>
        </p:txBody>
      </p:sp>
    </p:spTree>
    <p:extLst>
      <p:ext uri="{BB962C8B-B14F-4D97-AF65-F5344CB8AC3E}">
        <p14:creationId xmlns:p14="http://schemas.microsoft.com/office/powerpoint/2010/main" val="1750518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34</a:t>
            </a:fld>
            <a:endParaRPr lang="en-US"/>
          </a:p>
        </p:txBody>
      </p:sp>
      <p:sp>
        <p:nvSpPr>
          <p:cNvPr id="6" name="Text Placeholder 2"/>
          <p:cNvSpPr txBox="1">
            <a:spLocks/>
          </p:cNvSpPr>
          <p:nvPr/>
        </p:nvSpPr>
        <p:spPr>
          <a:xfrm>
            <a:off x="381000" y="1800974"/>
            <a:ext cx="75438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years   Min. 1st Qu.  Median    Mean 3rd Qu.    Max. </a:t>
            </a:r>
          </a:p>
          <a:p>
            <a:pPr marL="0" indent="0">
              <a:buNone/>
            </a:pPr>
            <a:r>
              <a:rPr lang="en-US" dirty="0" smtClean="0">
                <a:latin typeface="Courier New" panose="02070309020205020404" pitchFamily="49" charset="0"/>
                <a:cs typeface="Courier New" panose="02070309020205020404" pitchFamily="49" charset="0"/>
              </a:rPr>
              <a:t>       0.000   1.000   3.000   5.114   7.000  27.000</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lost    still in power    constitutional exit</a:t>
            </a:r>
          </a:p>
          <a:p>
            <a:pPr marL="0" indent="0">
              <a:buNone/>
            </a:pPr>
            <a:r>
              <a:rPr lang="en-US" dirty="0" smtClean="0">
                <a:latin typeface="Courier New" panose="02070309020205020404" pitchFamily="49" charset="0"/>
                <a:cs typeface="Courier New" panose="02070309020205020404" pitchFamily="49" charset="0"/>
              </a:rPr>
              <a:t>                   111                    146</a:t>
            </a:r>
          </a:p>
          <a:p>
            <a:pPr marL="0" indent="0">
              <a:buNone/>
            </a:pPr>
            <a:r>
              <a:rPr lang="en-US" dirty="0" smtClean="0">
                <a:latin typeface="Courier New" panose="02070309020205020404" pitchFamily="49" charset="0"/>
                <a:cs typeface="Courier New" panose="02070309020205020404" pitchFamily="49" charset="0"/>
              </a:rPr>
              <a:t>         natural death </a:t>
            </a:r>
            <a:r>
              <a:rPr lang="en-US" dirty="0" err="1" smtClean="0">
                <a:latin typeface="Courier New" panose="02070309020205020404" pitchFamily="49" charset="0"/>
                <a:cs typeface="Courier New" panose="02070309020205020404" pitchFamily="49" charset="0"/>
              </a:rPr>
              <a:t>nonconstitutional</a:t>
            </a:r>
            <a:r>
              <a:rPr lang="en-US" dirty="0" smtClean="0">
                <a:latin typeface="Courier New" panose="02070309020205020404" pitchFamily="49" charset="0"/>
                <a:cs typeface="Courier New" panose="02070309020205020404" pitchFamily="49" charset="0"/>
              </a:rPr>
              <a:t> exit</a:t>
            </a:r>
          </a:p>
          <a:p>
            <a:pPr marL="0" indent="0">
              <a:buNone/>
            </a:pPr>
            <a:r>
              <a:rPr lang="en-US" dirty="0" smtClean="0">
                <a:latin typeface="Courier New" panose="02070309020205020404" pitchFamily="49" charset="0"/>
                <a:cs typeface="Courier New" panose="02070309020205020404" pitchFamily="49" charset="0"/>
              </a:rPr>
              <a:t>                    27                    154</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2671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35</a:t>
            </a:fld>
            <a:endParaRPr lang="en-US"/>
          </a:p>
        </p:txBody>
      </p:sp>
      <p:sp>
        <p:nvSpPr>
          <p:cNvPr id="8" name="Text Placeholder 2"/>
          <p:cNvSpPr txBox="1">
            <a:spLocks/>
          </p:cNvSpPr>
          <p:nvPr/>
        </p:nvSpPr>
        <p:spPr>
          <a:xfrm>
            <a:off x="343328" y="1499171"/>
            <a:ext cx="6858000" cy="3048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latin typeface="Courier New" panose="02070309020205020404" pitchFamily="49" charset="0"/>
                <a:cs typeface="Courier New" panose="02070309020205020404" pitchFamily="49" charset="0"/>
              </a:rPr>
              <a:t>manner     constitutional ascent</a:t>
            </a:r>
          </a:p>
          <a:p>
            <a:pPr marL="0" indent="0">
              <a:buNone/>
            </a:pPr>
            <a:r>
              <a:rPr lang="en-US" sz="1600" dirty="0" smtClean="0">
                <a:latin typeface="Courier New" panose="02070309020205020404" pitchFamily="49" charset="0"/>
                <a:cs typeface="Courier New" panose="02070309020205020404" pitchFamily="49" charset="0"/>
              </a:rPr>
              <a:t>                             280</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nonconstitutional</a:t>
            </a:r>
            <a:r>
              <a:rPr lang="en-US" sz="1600" dirty="0" smtClean="0">
                <a:latin typeface="Courier New" panose="02070309020205020404" pitchFamily="49" charset="0"/>
                <a:cs typeface="Courier New" panose="02070309020205020404" pitchFamily="49" charset="0"/>
              </a:rPr>
              <a:t> ascent</a:t>
            </a:r>
          </a:p>
          <a:p>
            <a:pPr marL="0" indent="0">
              <a:buNone/>
            </a:pPr>
            <a:r>
              <a:rPr lang="en-US" sz="1600" dirty="0" smtClean="0">
                <a:latin typeface="Courier New" panose="02070309020205020404" pitchFamily="49" charset="0"/>
                <a:cs typeface="Courier New" panose="02070309020205020404" pitchFamily="49" charset="0"/>
              </a:rPr>
              <a:t>                             158</a:t>
            </a:r>
          </a:p>
          <a:p>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start Min. 1st Qu.  Median    Mean 3rd Qu.    Max. </a:t>
            </a:r>
          </a:p>
          <a:p>
            <a:pPr marL="0" indent="0">
              <a:buNone/>
            </a:pPr>
            <a:r>
              <a:rPr lang="en-US" sz="1600" dirty="0" smtClean="0">
                <a:latin typeface="Courier New" panose="02070309020205020404" pitchFamily="49" charset="0"/>
                <a:cs typeface="Courier New" panose="02070309020205020404" pitchFamily="49" charset="0"/>
              </a:rPr>
              <a:t>      1960    1965    1973    1973    1979    1987</a:t>
            </a:r>
          </a:p>
          <a:p>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military   no yes </a:t>
            </a:r>
          </a:p>
          <a:p>
            <a:pPr marL="0" indent="0">
              <a:buNone/>
            </a:pPr>
            <a:r>
              <a:rPr lang="en-US" sz="1600" dirty="0" smtClean="0">
                <a:latin typeface="Courier New" panose="02070309020205020404" pitchFamily="49" charset="0"/>
                <a:cs typeface="Courier New" panose="02070309020205020404" pitchFamily="49" charset="0"/>
              </a:rPr>
              <a:t>          294 144</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1552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36</a:t>
            </a:fld>
            <a:endParaRPr lang="en-US"/>
          </a:p>
        </p:txBody>
      </p:sp>
      <p:sp>
        <p:nvSpPr>
          <p:cNvPr id="7" name="Text Placeholder 2"/>
          <p:cNvSpPr txBox="1">
            <a:spLocks/>
          </p:cNvSpPr>
          <p:nvPr/>
        </p:nvSpPr>
        <p:spPr>
          <a:xfrm>
            <a:off x="304800" y="1657350"/>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conflict    low conflict medium/high conflict </a:t>
            </a:r>
          </a:p>
          <a:p>
            <a:pPr marL="0" indent="0">
              <a:buNone/>
            </a:pPr>
            <a:r>
              <a:rPr lang="en-US" dirty="0" smtClean="0">
                <a:latin typeface="Courier New" panose="02070309020205020404" pitchFamily="49" charset="0"/>
                <a:cs typeface="Courier New" panose="02070309020205020404" pitchFamily="49" charset="0"/>
              </a:rPr>
              <a:t>                     166                  272</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age     Min. 1st Qu.  Median    Mean 3rd Qu.    Max. </a:t>
            </a:r>
          </a:p>
          <a:p>
            <a:pPr marL="0" indent="0">
              <a:buNone/>
            </a:pPr>
            <a:r>
              <a:rPr lang="en-US" dirty="0" smtClean="0">
                <a:latin typeface="Courier New" panose="02070309020205020404" pitchFamily="49" charset="0"/>
                <a:cs typeface="Courier New" panose="02070309020205020404" pitchFamily="49" charset="0"/>
              </a:rPr>
              <a:t>       17.00   41.00   50.00   49.39   56.75   81.00</a:t>
            </a:r>
          </a:p>
          <a:p>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loginc</a:t>
            </a:r>
            <a:r>
              <a:rPr lang="en-US" dirty="0" smtClean="0">
                <a:latin typeface="Courier New" panose="02070309020205020404" pitchFamily="49" charset="0"/>
                <a:cs typeface="Courier New" panose="02070309020205020404" pitchFamily="49" charset="0"/>
              </a:rPr>
              <a:t>  Min. 1st Qu.  Median    Mean 3rd Qu.    Max. </a:t>
            </a:r>
          </a:p>
          <a:p>
            <a:pPr marL="0" indent="0">
              <a:buNone/>
            </a:pPr>
            <a:r>
              <a:rPr lang="en-US" dirty="0" smtClean="0">
                <a:latin typeface="Courier New" panose="02070309020205020404" pitchFamily="49" charset="0"/>
                <a:cs typeface="Courier New" panose="02070309020205020404" pitchFamily="49" charset="0"/>
              </a:rPr>
              <a:t>       4.094   5.075   5.858   5.916   6.565   9.546</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714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37</a:t>
            </a:fld>
            <a:endParaRPr lang="en-US"/>
          </a:p>
        </p:txBody>
      </p:sp>
      <p:sp>
        <p:nvSpPr>
          <p:cNvPr id="8" name="Text Placeholder 2"/>
          <p:cNvSpPr txBox="1">
            <a:spLocks/>
          </p:cNvSpPr>
          <p:nvPr/>
        </p:nvSpPr>
        <p:spPr>
          <a:xfrm>
            <a:off x="304800" y="1657350"/>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growth Min. 1st Qu. Median  Mean  3rd Qu.      Max. </a:t>
            </a:r>
          </a:p>
          <a:p>
            <a:pPr marL="0" indent="0">
              <a:buNone/>
            </a:pPr>
            <a:r>
              <a:rPr lang="en-US" dirty="0" smtClean="0">
                <a:latin typeface="Courier New" panose="02070309020205020404" pitchFamily="49" charset="0"/>
                <a:cs typeface="Courier New" panose="02070309020205020404" pitchFamily="49" charset="0"/>
              </a:rPr>
              <a:t>      -7.00    0.50   1.50  1.63     3.40      8.50</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Pop    Min. 1st Qu. Median  Mean  3rd Qu.      Max.</a:t>
            </a:r>
          </a:p>
          <a:p>
            <a:pPr marL="0" indent="0">
              <a:buNone/>
            </a:pPr>
            <a:r>
              <a:rPr lang="en-US" dirty="0" smtClean="0">
                <a:latin typeface="Courier New" panose="02070309020205020404" pitchFamily="49" charset="0"/>
                <a:cs typeface="Courier New" panose="02070309020205020404" pitchFamily="49" charset="0"/>
              </a:rPr>
              <a:t>      0.008   2.600  7.000 35.78    24.00   1088.00</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Land   Min. 1st Qu. Median  Mean  3rd Qu.      Max. </a:t>
            </a:r>
          </a:p>
          <a:p>
            <a:pPr marL="0" indent="0">
              <a:buNone/>
            </a:pPr>
            <a:r>
              <a:rPr lang="en-US" dirty="0" smtClean="0">
                <a:latin typeface="Courier New" panose="02070309020205020404" pitchFamily="49" charset="0"/>
                <a:cs typeface="Courier New" panose="02070309020205020404" pitchFamily="49" charset="0"/>
              </a:rPr>
              <a:t>       0.02   49.00  238.0 740.0    912.0   9596.00</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2479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38</a:t>
            </a:fld>
            <a:endParaRPr lang="en-US"/>
          </a:p>
        </p:txBody>
      </p:sp>
      <p:sp>
        <p:nvSpPr>
          <p:cNvPr id="7" name="Text Placeholder 2"/>
          <p:cNvSpPr txBox="1">
            <a:spLocks/>
          </p:cNvSpPr>
          <p:nvPr/>
        </p:nvSpPr>
        <p:spPr>
          <a:xfrm>
            <a:off x="304800" y="1809750"/>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literacy Min. 1st Qu.  Median    Mean 3rd Qu.   Max. </a:t>
            </a:r>
          </a:p>
          <a:p>
            <a:pPr marL="0" indent="0">
              <a:buNone/>
            </a:pPr>
            <a:r>
              <a:rPr lang="en-US" dirty="0" smtClean="0">
                <a:latin typeface="Courier New" panose="02070309020205020404" pitchFamily="49" charset="0"/>
                <a:cs typeface="Courier New" panose="02070309020205020404" pitchFamily="49" charset="0"/>
              </a:rPr>
              <a:t>            5      32      65   59.41      85     99   </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region   middle east          </a:t>
            </a:r>
            <a:r>
              <a:rPr lang="en-US" dirty="0" err="1" smtClean="0">
                <a:latin typeface="Courier New" panose="02070309020205020404" pitchFamily="49" charset="0"/>
                <a:cs typeface="Courier New" panose="02070309020205020404" pitchFamily="49" charset="0"/>
              </a:rPr>
              <a:t>africa</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60             132</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asia</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latin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america</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91             155</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2121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Check for sufficient number of events in each group</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39</a:t>
            </a:fld>
            <a:endParaRPr lang="en-US"/>
          </a:p>
        </p:txBody>
      </p:sp>
      <p:sp>
        <p:nvSpPr>
          <p:cNvPr id="6" name="Text Placeholder 2"/>
          <p:cNvSpPr txBox="1">
            <a:spLocks/>
          </p:cNvSpPr>
          <p:nvPr/>
        </p:nvSpPr>
        <p:spPr>
          <a:xfrm>
            <a:off x="381000" y="1733550"/>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manner                       0   1</a:t>
            </a:r>
          </a:p>
          <a:p>
            <a:pPr marL="0" indent="0">
              <a:buNone/>
            </a:pPr>
            <a:r>
              <a:rPr lang="en-US" dirty="0" smtClean="0">
                <a:latin typeface="Courier New" panose="02070309020205020404" pitchFamily="49" charset="0"/>
                <a:cs typeface="Courier New" panose="02070309020205020404" pitchFamily="49" charset="0"/>
              </a:rPr>
              <a:t>  constitutional ascent     70 210</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nonconstitutional</a:t>
            </a:r>
            <a:r>
              <a:rPr lang="en-US" dirty="0" smtClean="0">
                <a:latin typeface="Courier New" panose="02070309020205020404" pitchFamily="49" charset="0"/>
                <a:cs typeface="Courier New" panose="02070309020205020404" pitchFamily="49" charset="0"/>
              </a:rPr>
              <a:t> ascent  41 117</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military  0   1</a:t>
            </a:r>
          </a:p>
          <a:p>
            <a:pPr marL="0" indent="0">
              <a:buNone/>
            </a:pPr>
            <a:r>
              <a:rPr lang="en-US" dirty="0" smtClean="0">
                <a:latin typeface="Courier New" panose="02070309020205020404" pitchFamily="49" charset="0"/>
                <a:cs typeface="Courier New" panose="02070309020205020404" pitchFamily="49" charset="0"/>
              </a:rPr>
              <a:t>    no   70 224</a:t>
            </a:r>
          </a:p>
          <a:p>
            <a:pPr marL="0" indent="0">
              <a:buNone/>
            </a:pPr>
            <a:r>
              <a:rPr lang="en-US" dirty="0" smtClean="0">
                <a:latin typeface="Courier New" panose="02070309020205020404" pitchFamily="49" charset="0"/>
                <a:cs typeface="Courier New" panose="02070309020205020404" pitchFamily="49" charset="0"/>
              </a:rPr>
              <a:t>    yes  41 103</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443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Content Placeholder 2"/>
          <p:cNvSpPr>
            <a:spLocks noGrp="1"/>
          </p:cNvSpPr>
          <p:nvPr>
            <p:ph idx="1"/>
          </p:nvPr>
        </p:nvSpPr>
        <p:spPr/>
        <p:txBody>
          <a:bodyPr/>
          <a:lstStyle/>
          <a:p>
            <a:pPr marL="0" indent="0">
              <a:buNone/>
            </a:pPr>
            <a:r>
              <a:rPr lang="en-US" b="1" dirty="0">
                <a:solidFill>
                  <a:srgbClr val="2361A1"/>
                </a:solidFill>
              </a:rPr>
              <a:t>At each date, the survival probability drops by 1/25</a:t>
            </a:r>
            <a:r>
              <a:rPr lang="en-US" b="1" dirty="0" smtClean="0">
                <a:solidFill>
                  <a:srgbClr val="2361A1"/>
                </a:solidFill>
              </a:rPr>
              <a:t>.</a:t>
            </a:r>
          </a:p>
          <a:p>
            <a:pPr marL="0" indent="0">
              <a:buNone/>
            </a:pPr>
            <a:endParaRPr lang="en-US" b="1" dirty="0">
              <a:solidFill>
                <a:srgbClr val="2361A1"/>
              </a:solidFill>
            </a:endParaRPr>
          </a:p>
          <a:p>
            <a:pPr marL="0" indent="0">
              <a:buNone/>
            </a:pPr>
            <a:r>
              <a:rPr lang="en-US" sz="2000" dirty="0"/>
              <a:t>37 96%</a:t>
            </a:r>
            <a:br>
              <a:rPr lang="en-US" sz="2000" dirty="0"/>
            </a:br>
            <a:r>
              <a:rPr lang="en-US" sz="2000" dirty="0" smtClean="0"/>
              <a:t>40 </a:t>
            </a:r>
            <a:r>
              <a:rPr lang="en-US" sz="2000" dirty="0"/>
              <a:t>92%</a:t>
            </a:r>
            <a:br>
              <a:rPr lang="en-US" sz="2000" dirty="0"/>
            </a:br>
            <a:r>
              <a:rPr lang="en-US" sz="2000" dirty="0" smtClean="0"/>
              <a:t>43 </a:t>
            </a:r>
            <a:r>
              <a:rPr lang="en-US" sz="2000" dirty="0"/>
              <a:t>88%</a:t>
            </a:r>
            <a:br>
              <a:rPr lang="en-US" sz="2000" dirty="0"/>
            </a:br>
            <a:r>
              <a:rPr lang="en-US" sz="2000" dirty="0" smtClean="0"/>
              <a:t>44 </a:t>
            </a:r>
            <a:r>
              <a:rPr lang="en-US" sz="2000" dirty="0"/>
              <a:t>84%</a:t>
            </a:r>
            <a:br>
              <a:rPr lang="en-US" sz="2000" dirty="0"/>
            </a:br>
            <a:r>
              <a:rPr lang="en-US" sz="2000" dirty="0" smtClean="0"/>
              <a:t>45 </a:t>
            </a:r>
            <a:r>
              <a:rPr lang="en-US" sz="2000" dirty="0"/>
              <a:t>80%</a:t>
            </a:r>
            <a:br>
              <a:rPr lang="en-US" sz="2000" dirty="0"/>
            </a:br>
            <a:r>
              <a:rPr lang="en-US" sz="2000" dirty="0" smtClean="0"/>
              <a:t>47 </a:t>
            </a:r>
            <a:r>
              <a:rPr lang="en-US" sz="2000" dirty="0"/>
              <a:t>76%</a:t>
            </a:r>
            <a:br>
              <a:rPr lang="en-US" sz="2000" dirty="0"/>
            </a:br>
            <a:r>
              <a:rPr lang="en-US" sz="2000" dirty="0" smtClean="0"/>
              <a:t>49 </a:t>
            </a:r>
            <a:r>
              <a:rPr lang="en-US" sz="2000" dirty="0"/>
              <a:t>72%</a:t>
            </a:r>
            <a:endParaRPr lang="en-US" sz="2000" b="1" dirty="0" smtClean="0">
              <a:solidFill>
                <a:srgbClr val="2361A1"/>
              </a:solidFill>
            </a:endParaRPr>
          </a:p>
          <a:p>
            <a:pPr marL="0" indent="0">
              <a:buNone/>
            </a:pPr>
            <a:endParaRPr lang="en-US" b="1" dirty="0">
              <a:solidFill>
                <a:srgbClr val="2361A1"/>
              </a:solidFill>
            </a:endParaRPr>
          </a:p>
          <a:p>
            <a:pPr marL="0" indent="0">
              <a:buNone/>
            </a:pPr>
            <a:endParaRPr lang="en-US" b="1" dirty="0" smtClean="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a:t>
            </a:fld>
            <a:endParaRPr lang="en-US"/>
          </a:p>
        </p:txBody>
      </p:sp>
      <p:sp>
        <p:nvSpPr>
          <p:cNvPr id="7" name="Rectangle 6"/>
          <p:cNvSpPr/>
          <p:nvPr/>
        </p:nvSpPr>
        <p:spPr>
          <a:xfrm>
            <a:off x="1828800" y="1719423"/>
            <a:ext cx="1371600" cy="2554545"/>
          </a:xfrm>
          <a:prstGeom prst="rect">
            <a:avLst/>
          </a:prstGeom>
        </p:spPr>
        <p:txBody>
          <a:bodyPr wrap="square">
            <a:spAutoFit/>
          </a:bodyPr>
          <a:lstStyle/>
          <a:p>
            <a:r>
              <a:rPr lang="en-US" sz="2000" dirty="0" smtClean="0"/>
              <a:t>54 68%</a:t>
            </a:r>
            <a:br>
              <a:rPr lang="en-US" sz="2000" dirty="0" smtClean="0"/>
            </a:br>
            <a:r>
              <a:rPr lang="en-US" sz="2000" dirty="0" smtClean="0"/>
              <a:t>56 64%</a:t>
            </a:r>
            <a:br>
              <a:rPr lang="en-US" sz="2000" dirty="0" smtClean="0"/>
            </a:br>
            <a:r>
              <a:rPr lang="en-US" sz="2000" dirty="0" smtClean="0"/>
              <a:t>58 60%</a:t>
            </a:r>
            <a:br>
              <a:rPr lang="en-US" sz="2000" dirty="0" smtClean="0"/>
            </a:br>
            <a:r>
              <a:rPr lang="en-US" sz="2000" dirty="0" smtClean="0"/>
              <a:t>59 56%</a:t>
            </a:r>
            <a:br>
              <a:rPr lang="en-US" sz="2000" dirty="0" smtClean="0"/>
            </a:br>
            <a:r>
              <a:rPr lang="en-US" sz="2000" dirty="0" smtClean="0"/>
              <a:t>60 52%</a:t>
            </a:r>
            <a:br>
              <a:rPr lang="en-US" sz="2000" dirty="0" smtClean="0"/>
            </a:br>
            <a:r>
              <a:rPr lang="en-US" sz="2000" dirty="0" smtClean="0"/>
              <a:t>61 48%</a:t>
            </a:r>
            <a:br>
              <a:rPr lang="en-US" sz="2000" dirty="0" smtClean="0"/>
            </a:br>
            <a:r>
              <a:rPr lang="en-US" sz="2000" dirty="0" smtClean="0"/>
              <a:t>62 44%</a:t>
            </a:r>
            <a:br>
              <a:rPr lang="en-US" sz="2000" dirty="0" smtClean="0"/>
            </a:br>
            <a:endParaRPr lang="en-US" sz="2000" dirty="0"/>
          </a:p>
        </p:txBody>
      </p:sp>
      <p:sp>
        <p:nvSpPr>
          <p:cNvPr id="8" name="Rectangle 7"/>
          <p:cNvSpPr/>
          <p:nvPr/>
        </p:nvSpPr>
        <p:spPr>
          <a:xfrm>
            <a:off x="3581400" y="1710759"/>
            <a:ext cx="1143000" cy="2554545"/>
          </a:xfrm>
          <a:prstGeom prst="rect">
            <a:avLst/>
          </a:prstGeom>
        </p:spPr>
        <p:txBody>
          <a:bodyPr wrap="square">
            <a:spAutoFit/>
          </a:bodyPr>
          <a:lstStyle/>
          <a:p>
            <a:r>
              <a:rPr lang="en-US" sz="2000" dirty="0" smtClean="0"/>
              <a:t>68 40%</a:t>
            </a:r>
          </a:p>
          <a:p>
            <a:r>
              <a:rPr lang="en-US" sz="2000" dirty="0" smtClean="0"/>
              <a:t>70 36%</a:t>
            </a:r>
            <a:br>
              <a:rPr lang="en-US" sz="2000" dirty="0" smtClean="0"/>
            </a:br>
            <a:r>
              <a:rPr lang="en-US" sz="2000" dirty="0" smtClean="0"/>
              <a:t>71 32%</a:t>
            </a:r>
            <a:br>
              <a:rPr lang="en-US" sz="2000" dirty="0" smtClean="0"/>
            </a:br>
            <a:r>
              <a:rPr lang="en-US" sz="2000" dirty="0" smtClean="0"/>
              <a:t>72 28%</a:t>
            </a:r>
            <a:br>
              <a:rPr lang="en-US" sz="2000" dirty="0" smtClean="0"/>
            </a:br>
            <a:r>
              <a:rPr lang="en-US" sz="2000" dirty="0" smtClean="0"/>
              <a:t>73 24%</a:t>
            </a:r>
            <a:br>
              <a:rPr lang="en-US" sz="2000" dirty="0" smtClean="0"/>
            </a:br>
            <a:r>
              <a:rPr lang="en-US" sz="2000" dirty="0" smtClean="0"/>
              <a:t>75 20%</a:t>
            </a:r>
            <a:br>
              <a:rPr lang="en-US" sz="2000" dirty="0" smtClean="0"/>
            </a:br>
            <a:r>
              <a:rPr lang="en-US" sz="2000" dirty="0" smtClean="0"/>
              <a:t>77 16%</a:t>
            </a:r>
            <a:br>
              <a:rPr lang="en-US" sz="2000" dirty="0" smtClean="0"/>
            </a:br>
            <a:endParaRPr lang="en-US" sz="2000" dirty="0"/>
          </a:p>
        </p:txBody>
      </p:sp>
      <p:sp>
        <p:nvSpPr>
          <p:cNvPr id="9" name="Rectangle 8"/>
          <p:cNvSpPr/>
          <p:nvPr/>
        </p:nvSpPr>
        <p:spPr>
          <a:xfrm>
            <a:off x="5334000" y="1727669"/>
            <a:ext cx="1371600" cy="1323439"/>
          </a:xfrm>
          <a:prstGeom prst="rect">
            <a:avLst/>
          </a:prstGeom>
        </p:spPr>
        <p:txBody>
          <a:bodyPr wrap="square">
            <a:spAutoFit/>
          </a:bodyPr>
          <a:lstStyle/>
          <a:p>
            <a:r>
              <a:rPr lang="en-US" sz="2000" dirty="0" smtClean="0"/>
              <a:t>79 </a:t>
            </a:r>
            <a:r>
              <a:rPr lang="en-US" sz="2000" dirty="0"/>
              <a:t>12%</a:t>
            </a:r>
            <a:br>
              <a:rPr lang="en-US" sz="2000" dirty="0"/>
            </a:br>
            <a:r>
              <a:rPr lang="en-US" sz="2000" dirty="0" smtClean="0"/>
              <a:t>89</a:t>
            </a:r>
            <a:r>
              <a:rPr lang="en-US" sz="2000" dirty="0"/>
              <a:t>  8%</a:t>
            </a:r>
            <a:br>
              <a:rPr lang="en-US" sz="2000" dirty="0"/>
            </a:br>
            <a:r>
              <a:rPr lang="en-US" sz="2000" dirty="0" smtClean="0"/>
              <a:t>94</a:t>
            </a:r>
            <a:r>
              <a:rPr lang="en-US" sz="2000" dirty="0"/>
              <a:t>  4%</a:t>
            </a:r>
            <a:br>
              <a:rPr lang="en-US" sz="2000" dirty="0"/>
            </a:br>
            <a:r>
              <a:rPr lang="en-US" sz="2000" dirty="0" smtClean="0"/>
              <a:t>96</a:t>
            </a:r>
            <a:r>
              <a:rPr lang="en-US" sz="2000" dirty="0"/>
              <a:t>  0%.</a:t>
            </a:r>
          </a:p>
        </p:txBody>
      </p:sp>
    </p:spTree>
    <p:extLst>
      <p:ext uri="{BB962C8B-B14F-4D97-AF65-F5344CB8AC3E}">
        <p14:creationId xmlns:p14="http://schemas.microsoft.com/office/powerpoint/2010/main" val="63191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Check for sufficient number of events in each group</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40</a:t>
            </a:fld>
            <a:endParaRPr lang="en-US"/>
          </a:p>
        </p:txBody>
      </p:sp>
      <p:sp>
        <p:nvSpPr>
          <p:cNvPr id="7" name="Text Placeholder 2"/>
          <p:cNvSpPr txBox="1">
            <a:spLocks/>
          </p:cNvSpPr>
          <p:nvPr/>
        </p:nvSpPr>
        <p:spPr>
          <a:xfrm>
            <a:off x="457200" y="1581150"/>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conflict                 0   1</a:t>
            </a:r>
          </a:p>
          <a:p>
            <a:pPr marL="0" indent="0">
              <a:buNone/>
            </a:pPr>
            <a:r>
              <a:rPr lang="en-US" dirty="0" smtClean="0">
                <a:latin typeface="Courier New" panose="02070309020205020404" pitchFamily="49" charset="0"/>
                <a:cs typeface="Courier New" panose="02070309020205020404" pitchFamily="49" charset="0"/>
              </a:rPr>
              <a:t>  low conflict          42 124</a:t>
            </a:r>
          </a:p>
          <a:p>
            <a:pPr marL="0" indent="0">
              <a:buNone/>
            </a:pPr>
            <a:r>
              <a:rPr lang="en-US" dirty="0" smtClean="0">
                <a:latin typeface="Courier New" panose="02070309020205020404" pitchFamily="49" charset="0"/>
                <a:cs typeface="Courier New" panose="02070309020205020404" pitchFamily="49" charset="0"/>
              </a:rPr>
              <a:t>  medium/high conflict  69 203</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region            0   1</a:t>
            </a:r>
          </a:p>
          <a:p>
            <a:pPr marL="0" indent="0">
              <a:buNone/>
            </a:pPr>
            <a:r>
              <a:rPr lang="en-US" dirty="0" smtClean="0">
                <a:latin typeface="Courier New" panose="02070309020205020404" pitchFamily="49" charset="0"/>
                <a:cs typeface="Courier New" panose="02070309020205020404" pitchFamily="49" charset="0"/>
              </a:rPr>
              <a:t>  middle east    18  42</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africa</a:t>
            </a:r>
            <a:r>
              <a:rPr lang="en-US" dirty="0" smtClean="0">
                <a:latin typeface="Courier New" panose="02070309020205020404" pitchFamily="49" charset="0"/>
                <a:cs typeface="Courier New" panose="02070309020205020404" pitchFamily="49" charset="0"/>
              </a:rPr>
              <a:t>         42  90</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asia</a:t>
            </a:r>
            <a:r>
              <a:rPr lang="en-US" dirty="0" smtClean="0">
                <a:latin typeface="Courier New" panose="02070309020205020404" pitchFamily="49" charset="0"/>
                <a:cs typeface="Courier New" panose="02070309020205020404" pitchFamily="49" charset="0"/>
              </a:rPr>
              <a:t>           26  65</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latin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america</a:t>
            </a:r>
            <a:r>
              <a:rPr lang="en-US" dirty="0" smtClean="0">
                <a:latin typeface="Courier New" panose="02070309020205020404" pitchFamily="49" charset="0"/>
                <a:cs typeface="Courier New" panose="02070309020205020404" pitchFamily="49" charset="0"/>
              </a:rPr>
              <a:t>  25 130</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2304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Create cut-points for continuous variables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41</a:t>
            </a:fld>
            <a:endParaRPr lang="en-US"/>
          </a:p>
        </p:txBody>
      </p:sp>
      <p:sp>
        <p:nvSpPr>
          <p:cNvPr id="6" name="Text Placeholder 2"/>
          <p:cNvSpPr txBox="1">
            <a:spLocks/>
          </p:cNvSpPr>
          <p:nvPr/>
        </p:nvSpPr>
        <p:spPr>
          <a:xfrm>
            <a:off x="304800" y="1751316"/>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latin typeface="Courier New" panose="02070309020205020404" pitchFamily="49" charset="0"/>
                <a:cs typeface="Courier New" panose="02070309020205020404" pitchFamily="49" charset="0"/>
              </a:rPr>
              <a:t>start_c</a:t>
            </a:r>
            <a:r>
              <a:rPr lang="en-US" dirty="0" smtClean="0">
                <a:latin typeface="Courier New" panose="02070309020205020404" pitchFamily="49" charset="0"/>
                <a:cs typeface="Courier New" panose="02070309020205020404" pitchFamily="49" charset="0"/>
              </a:rPr>
              <a:t>  60s 70s 80s </a:t>
            </a:r>
          </a:p>
          <a:p>
            <a:pPr marL="0" indent="0">
              <a:buNone/>
            </a:pPr>
            <a:r>
              <a:rPr lang="en-US" dirty="0" smtClean="0">
                <a:latin typeface="Courier New" panose="02070309020205020404" pitchFamily="49" charset="0"/>
                <a:cs typeface="Courier New" panose="02070309020205020404" pitchFamily="49" charset="0"/>
              </a:rPr>
              <a:t>         176 159 103</a:t>
            </a:r>
          </a:p>
          <a:p>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age_c</a:t>
            </a:r>
            <a:r>
              <a:rPr lang="en-US" dirty="0" smtClean="0">
                <a:latin typeface="Courier New" panose="02070309020205020404" pitchFamily="49" charset="0"/>
                <a:cs typeface="Courier New" panose="02070309020205020404" pitchFamily="49" charset="0"/>
              </a:rPr>
              <a:t>  0-39 40-59   60+ </a:t>
            </a:r>
          </a:p>
          <a:p>
            <a:pPr marL="0" indent="0">
              <a:buNone/>
            </a:pPr>
            <a:r>
              <a:rPr lang="en-US" dirty="0" smtClean="0">
                <a:latin typeface="Courier New" panose="02070309020205020404" pitchFamily="49" charset="0"/>
                <a:cs typeface="Courier New" panose="02070309020205020404" pitchFamily="49" charset="0"/>
              </a:rPr>
              <a:t>         89   265    84</a:t>
            </a:r>
          </a:p>
          <a:p>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loginc_c</a:t>
            </a:r>
            <a:r>
              <a:rPr lang="en-US" dirty="0" smtClean="0">
                <a:latin typeface="Courier New" panose="02070309020205020404" pitchFamily="49" charset="0"/>
                <a:cs typeface="Courier New" panose="02070309020205020404" pitchFamily="49" charset="0"/>
              </a:rPr>
              <a:t>  $0-200 $200-500    $500+ </a:t>
            </a:r>
          </a:p>
          <a:p>
            <a:pPr marL="0" indent="0">
              <a:buNone/>
            </a:pPr>
            <a:r>
              <a:rPr lang="en-US" dirty="0" smtClean="0">
                <a:latin typeface="Courier New" panose="02070309020205020404" pitchFamily="49" charset="0"/>
                <a:cs typeface="Courier New" panose="02070309020205020404" pitchFamily="49" charset="0"/>
              </a:rPr>
              <a:t>             130      149      159</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1678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Create cut-points for continuous variables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42</a:t>
            </a:fld>
            <a:endParaRPr lang="en-US"/>
          </a:p>
        </p:txBody>
      </p:sp>
      <p:sp>
        <p:nvSpPr>
          <p:cNvPr id="7" name="Text Placeholder 2"/>
          <p:cNvSpPr txBox="1">
            <a:spLocks/>
          </p:cNvSpPr>
          <p:nvPr/>
        </p:nvSpPr>
        <p:spPr>
          <a:xfrm>
            <a:off x="304800" y="1871181"/>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latin typeface="Courier New" panose="02070309020205020404" pitchFamily="49" charset="0"/>
                <a:cs typeface="Courier New" panose="02070309020205020404" pitchFamily="49" charset="0"/>
              </a:rPr>
              <a:t>growth_c</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neg</a:t>
            </a:r>
            <a:r>
              <a:rPr lang="en-US" dirty="0" smtClean="0">
                <a:latin typeface="Courier New" panose="02070309020205020404" pitchFamily="49" charset="0"/>
                <a:cs typeface="Courier New" panose="02070309020205020404" pitchFamily="49" charset="0"/>
              </a:rPr>
              <a:t> 0-3.9%    4%+ </a:t>
            </a:r>
          </a:p>
          <a:p>
            <a:pPr marL="0" indent="0">
              <a:buNone/>
            </a:pPr>
            <a:r>
              <a:rPr lang="en-US" dirty="0" smtClean="0">
                <a:latin typeface="Courier New" panose="02070309020205020404" pitchFamily="49" charset="0"/>
                <a:cs typeface="Courier New" panose="02070309020205020404" pitchFamily="49" charset="0"/>
              </a:rPr>
              <a:t>            85    275     78</a:t>
            </a:r>
          </a:p>
          <a:p>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pop_c</a:t>
            </a:r>
            <a:r>
              <a:rPr lang="en-US" dirty="0" smtClean="0">
                <a:latin typeface="Courier New" panose="02070309020205020404" pitchFamily="49" charset="0"/>
                <a:cs typeface="Courier New" panose="02070309020205020404" pitchFamily="49" charset="0"/>
              </a:rPr>
              <a:t>  under 1m    1-10m     10m+ </a:t>
            </a:r>
          </a:p>
          <a:p>
            <a:pPr marL="0" indent="0">
              <a:buNone/>
            </a:pPr>
            <a:r>
              <a:rPr lang="en-US" dirty="0" smtClean="0">
                <a:latin typeface="Courier New" panose="02070309020205020404" pitchFamily="49" charset="0"/>
                <a:cs typeface="Courier New" panose="02070309020205020404" pitchFamily="49" charset="0"/>
              </a:rPr>
              <a:t>             70      189      179</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9726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Create cut-points for continuous variables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43</a:t>
            </a:fld>
            <a:endParaRPr lang="en-US"/>
          </a:p>
        </p:txBody>
      </p:sp>
      <p:sp>
        <p:nvSpPr>
          <p:cNvPr id="8" name="Text Placeholder 2"/>
          <p:cNvSpPr txBox="1">
            <a:spLocks/>
          </p:cNvSpPr>
          <p:nvPr/>
        </p:nvSpPr>
        <p:spPr>
          <a:xfrm>
            <a:off x="381000" y="1824519"/>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latin typeface="Courier New" panose="02070309020205020404" pitchFamily="49" charset="0"/>
                <a:cs typeface="Courier New" panose="02070309020205020404" pitchFamily="49" charset="0"/>
              </a:rPr>
              <a:t>land_c</a:t>
            </a:r>
            <a:r>
              <a:rPr lang="en-US" dirty="0" smtClean="0">
                <a:latin typeface="Courier New" panose="02070309020205020404" pitchFamily="49" charset="0"/>
                <a:cs typeface="Courier New" panose="02070309020205020404" pitchFamily="49" charset="0"/>
              </a:rPr>
              <a:t>  under 100 </a:t>
            </a:r>
            <a:r>
              <a:rPr lang="en-US" dirty="0" err="1" smtClean="0">
                <a:latin typeface="Courier New" panose="02070309020205020404" pitchFamily="49" charset="0"/>
                <a:cs typeface="Courier New" panose="02070309020205020404" pitchFamily="49" charset="0"/>
              </a:rPr>
              <a:t>sq</a:t>
            </a:r>
            <a:r>
              <a:rPr lang="en-US" dirty="0" smtClean="0">
                <a:latin typeface="Courier New" panose="02070309020205020404" pitchFamily="49" charset="0"/>
                <a:cs typeface="Courier New" panose="02070309020205020404" pitchFamily="49" charset="0"/>
              </a:rPr>
              <a:t> km   98</a:t>
            </a:r>
          </a:p>
          <a:p>
            <a:pPr marL="0" indent="0">
              <a:buNone/>
            </a:pPr>
            <a:r>
              <a:rPr lang="en-US" dirty="0" smtClean="0">
                <a:latin typeface="Courier New" panose="02070309020205020404" pitchFamily="49" charset="0"/>
                <a:cs typeface="Courier New" panose="02070309020205020404" pitchFamily="49" charset="0"/>
              </a:rPr>
              <a:t>        100-1,000 </a:t>
            </a:r>
            <a:r>
              <a:rPr lang="en-US" dirty="0" err="1" smtClean="0">
                <a:latin typeface="Courier New" panose="02070309020205020404" pitchFamily="49" charset="0"/>
                <a:cs typeface="Courier New" panose="02070309020205020404" pitchFamily="49" charset="0"/>
              </a:rPr>
              <a:t>sq</a:t>
            </a:r>
            <a:r>
              <a:rPr lang="en-US" dirty="0" smtClean="0">
                <a:latin typeface="Courier New" panose="02070309020205020404" pitchFamily="49" charset="0"/>
                <a:cs typeface="Courier New" panose="02070309020205020404" pitchFamily="49" charset="0"/>
              </a:rPr>
              <a:t> km  142</a:t>
            </a:r>
          </a:p>
          <a:p>
            <a:pPr marL="0" indent="0">
              <a:buNone/>
            </a:pPr>
            <a:r>
              <a:rPr lang="en-US" dirty="0" smtClean="0">
                <a:latin typeface="Courier New" panose="02070309020205020404" pitchFamily="49" charset="0"/>
                <a:cs typeface="Courier New" panose="02070309020205020404" pitchFamily="49" charset="0"/>
              </a:rPr>
              <a:t>     1,000-10,000 </a:t>
            </a:r>
            <a:r>
              <a:rPr lang="en-US" dirty="0" err="1" smtClean="0">
                <a:latin typeface="Courier New" panose="02070309020205020404" pitchFamily="49" charset="0"/>
                <a:cs typeface="Courier New" panose="02070309020205020404" pitchFamily="49" charset="0"/>
              </a:rPr>
              <a:t>sq</a:t>
            </a:r>
            <a:r>
              <a:rPr lang="en-US" dirty="0" smtClean="0">
                <a:latin typeface="Courier New" panose="02070309020205020404" pitchFamily="49" charset="0"/>
                <a:cs typeface="Courier New" panose="02070309020205020404" pitchFamily="49" charset="0"/>
              </a:rPr>
              <a:t> km  198</a:t>
            </a:r>
          </a:p>
          <a:p>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literacy_c</a:t>
            </a:r>
            <a:r>
              <a:rPr lang="en-US" dirty="0" smtClean="0">
                <a:latin typeface="Courier New" panose="02070309020205020404" pitchFamily="49" charset="0"/>
                <a:cs typeface="Courier New" panose="02070309020205020404" pitchFamily="49" charset="0"/>
              </a:rPr>
              <a:t>  0-50%  50-75% 75-100% </a:t>
            </a:r>
          </a:p>
          <a:p>
            <a:pPr marL="0" indent="0">
              <a:buNone/>
            </a:pPr>
            <a:r>
              <a:rPr lang="en-US" dirty="0" smtClean="0">
                <a:latin typeface="Courier New" panose="02070309020205020404" pitchFamily="49" charset="0"/>
                <a:cs typeface="Courier New" panose="02070309020205020404" pitchFamily="49" charset="0"/>
              </a:rPr>
              <a:t>              163     103     172</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52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44</a:t>
            </a:fld>
            <a:endParaRPr lang="en-US"/>
          </a:p>
        </p:txBody>
      </p:sp>
      <p:pic>
        <p:nvPicPr>
          <p:cNvPr id="6" name="Picture 5">
            <a:extLst>
              <a:ext uri="{FF2B5EF4-FFF2-40B4-BE49-F238E27FC236}">
                <a16:creationId xmlns:a16="http://schemas.microsoft.com/office/drawing/2014/main" id="{8164A0F1-8E85-430F-869C-0DE998DDA631}"/>
              </a:ext>
            </a:extLst>
          </p:cNvPr>
          <p:cNvPicPr>
            <a:picLocks noChangeAspect="1"/>
          </p:cNvPicPr>
          <p:nvPr/>
        </p:nvPicPr>
        <p:blipFill>
          <a:blip r:embed="rId2"/>
          <a:stretch>
            <a:fillRect/>
          </a:stretch>
        </p:blipFill>
        <p:spPr>
          <a:xfrm>
            <a:off x="1219200" y="1083496"/>
            <a:ext cx="6552686" cy="3640382"/>
          </a:xfrm>
          <a:prstGeom prst="rect">
            <a:avLst/>
          </a:prstGeom>
        </p:spPr>
      </p:pic>
    </p:spTree>
    <p:extLst>
      <p:ext uri="{BB962C8B-B14F-4D97-AF65-F5344CB8AC3E}">
        <p14:creationId xmlns:p14="http://schemas.microsoft.com/office/powerpoint/2010/main" val="1849115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Run a multivariate Cox model</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45</a:t>
            </a:fld>
            <a:endParaRPr lang="en-US"/>
          </a:p>
        </p:txBody>
      </p:sp>
      <p:sp>
        <p:nvSpPr>
          <p:cNvPr id="7" name="Text Placeholder 2"/>
          <p:cNvSpPr txBox="1">
            <a:spLocks/>
          </p:cNvSpPr>
          <p:nvPr/>
        </p:nvSpPr>
        <p:spPr>
          <a:xfrm>
            <a:off x="304800" y="1733550"/>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coef</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exp</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coef</a:t>
            </a:r>
            <a:r>
              <a:rPr lang="fr-FR" dirty="0" smtClean="0">
                <a:latin typeface="Courier New" panose="02070309020205020404" pitchFamily="49" charset="0"/>
                <a:cs typeface="Courier New" panose="02070309020205020404" pitchFamily="49" charset="0"/>
              </a:rPr>
              <a:t>)  se(</a:t>
            </a:r>
            <a:r>
              <a:rPr lang="fr-FR" dirty="0" err="1" smtClean="0">
                <a:latin typeface="Courier New" panose="02070309020205020404" pitchFamily="49" charset="0"/>
                <a:cs typeface="Courier New" panose="02070309020205020404" pitchFamily="49" charset="0"/>
              </a:rPr>
              <a:t>coef</a:t>
            </a:r>
            <a:r>
              <a:rPr lang="fr-FR" dirty="0" smtClean="0">
                <a:latin typeface="Courier New" panose="02070309020205020404" pitchFamily="49" charset="0"/>
                <a:cs typeface="Courier New" panose="02070309020205020404" pitchFamily="49" charset="0"/>
              </a:rPr>
              <a:t>)      z    p-v</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manner    0.359963  1.433277  0.153237  2.349 0.0188</a:t>
            </a:r>
          </a:p>
          <a:p>
            <a:pPr marL="0" indent="0">
              <a:buNone/>
            </a:pPr>
            <a:r>
              <a:rPr lang="en-US" dirty="0" smtClean="0">
                <a:latin typeface="Courier New" panose="02070309020205020404" pitchFamily="49" charset="0"/>
                <a:cs typeface="Courier New" panose="02070309020205020404" pitchFamily="49" charset="0"/>
              </a:rPr>
              <a:t>military -0.128457  0.879451  0.157289 -0.817 0.4141</a:t>
            </a:r>
          </a:p>
          <a:p>
            <a:pPr marL="0" indent="0">
              <a:buNone/>
            </a:pPr>
            <a:r>
              <a:rPr lang="en-US" dirty="0" smtClean="0">
                <a:latin typeface="Courier New" panose="02070309020205020404" pitchFamily="49" charset="0"/>
                <a:cs typeface="Courier New" panose="02070309020205020404" pitchFamily="49" charset="0"/>
              </a:rPr>
              <a:t>age       0.024148  1.024442  0.004967  4.862 0.0001</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4221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3" name="Content Placeholder 2"/>
          <p:cNvSpPr>
            <a:spLocks noGrp="1"/>
          </p:cNvSpPr>
          <p:nvPr>
            <p:ph idx="1"/>
          </p:nvPr>
        </p:nvSpPr>
        <p:spPr>
          <a:xfrm>
            <a:off x="304800" y="971550"/>
            <a:ext cx="8534400" cy="1371600"/>
          </a:xfrm>
        </p:spPr>
        <p:txBody>
          <a:bodyPr>
            <a:normAutofit/>
          </a:bodyPr>
          <a:lstStyle/>
          <a:p>
            <a:pPr marL="0" indent="0">
              <a:buNone/>
            </a:pPr>
            <a:r>
              <a:rPr lang="en-US" dirty="0" smtClean="0"/>
              <a:t>If there are two or more causes of death and you are interested in developing a model for the individual causes, then you need a competing risk model.</a:t>
            </a:r>
          </a:p>
          <a:p>
            <a:pPr marL="0" indent="0">
              <a:buNone/>
            </a:pPr>
            <a:endParaRPr lang="en-US" sz="1400" dirty="0"/>
          </a:p>
          <a:p>
            <a:pPr marL="0" indent="0">
              <a:buNone/>
            </a:pPr>
            <a:r>
              <a:rPr lang="en-US" dirty="0" smtClean="0"/>
              <a:t>The competing risk model assumes that the </a:t>
            </a:r>
            <a:r>
              <a:rPr lang="en-US" dirty="0" err="1" smtClean="0"/>
              <a:t>overal</a:t>
            </a:r>
            <a:r>
              <a:rPr lang="en-US" dirty="0" smtClean="0"/>
              <a:t> hazard function, h(t), can be written as</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46</a:t>
            </a:fld>
            <a:endParaRPr lang="en-US"/>
          </a:p>
        </p:txBody>
      </p:sp>
      <p:sp>
        <p:nvSpPr>
          <p:cNvPr id="6" name="Content Placeholder 2"/>
          <p:cNvSpPr txBox="1">
            <a:spLocks/>
          </p:cNvSpPr>
          <p:nvPr/>
        </p:nvSpPr>
        <p:spPr>
          <a:xfrm>
            <a:off x="304800" y="2942809"/>
            <a:ext cx="8534400"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where </a:t>
            </a:r>
            <a:r>
              <a:rPr lang="en-US" i="1" dirty="0" err="1" smtClean="0"/>
              <a:t>h</a:t>
            </a:r>
            <a:r>
              <a:rPr lang="en-US" i="1" baseline="-25000" dirty="0" err="1" smtClean="0"/>
              <a:t>j</a:t>
            </a:r>
            <a:r>
              <a:rPr lang="en-US" dirty="0" smtClean="0"/>
              <a:t>(</a:t>
            </a:r>
            <a:r>
              <a:rPr lang="en-US" i="1" dirty="0" smtClean="0"/>
              <a:t>t</a:t>
            </a:r>
            <a:r>
              <a:rPr lang="en-US" dirty="0" smtClean="0"/>
              <a:t>) is the hazard function for the </a:t>
            </a:r>
            <a:r>
              <a:rPr lang="en-US" dirty="0" err="1" smtClean="0"/>
              <a:t>jth</a:t>
            </a:r>
            <a:r>
              <a:rPr lang="en-US" dirty="0" smtClean="0"/>
              <a:t> cause of death.</a:t>
            </a:r>
          </a:p>
          <a:p>
            <a:pPr marL="0" indent="0">
              <a:buFont typeface="Arial" pitchFamily="34" charset="0"/>
              <a:buNone/>
            </a:pPr>
            <a:endParaRPr lang="en-US" dirty="0"/>
          </a:p>
          <a:p>
            <a:pPr marL="0" indent="0">
              <a:buFont typeface="Arial" pitchFamily="34" charset="0"/>
              <a:buNone/>
            </a:pPr>
            <a:r>
              <a:rPr lang="en-US" dirty="0" smtClean="0"/>
              <a:t>This implies that the overall cumulative hazard, H(t) is equal to</a:t>
            </a:r>
          </a:p>
          <a:p>
            <a:pPr marL="0" indent="0">
              <a:buFont typeface="Arial" pitchFamily="34" charset="0"/>
              <a:buNone/>
            </a:pPr>
            <a:endParaRPr lang="en-US" dirty="0"/>
          </a:p>
          <a:p>
            <a:pPr marL="0" indent="0">
              <a:buFont typeface="Arial" pitchFamily="34" charset="0"/>
              <a:buNone/>
            </a:pPr>
            <a:r>
              <a:rPr lang="en-US" dirty="0" smtClean="0"/>
              <a:t>Where </a:t>
            </a:r>
            <a:r>
              <a:rPr lang="en-US" i="1" dirty="0" err="1" smtClean="0"/>
              <a:t>H</a:t>
            </a:r>
            <a:r>
              <a:rPr lang="en-US" i="1" baseline="-25000" dirty="0" err="1" smtClean="0"/>
              <a:t>j</a:t>
            </a:r>
            <a:r>
              <a:rPr lang="en-US" dirty="0" smtClean="0"/>
              <a:t>(</a:t>
            </a:r>
            <a:r>
              <a:rPr lang="en-US" i="1" dirty="0" smtClean="0"/>
              <a:t>t</a:t>
            </a:r>
            <a:r>
              <a:rPr lang="en-US" dirty="0" smtClean="0"/>
              <a:t>) is the cumulative hazard for the </a:t>
            </a:r>
            <a:r>
              <a:rPr lang="en-US" dirty="0" err="1" smtClean="0"/>
              <a:t>jth</a:t>
            </a:r>
            <a:r>
              <a:rPr lang="en-US" dirty="0" smtClean="0"/>
              <a:t> cause of death.</a:t>
            </a:r>
            <a:endParaRPr lang="en-US" dirty="0"/>
          </a:p>
        </p:txBody>
      </p:sp>
      <p:pic>
        <p:nvPicPr>
          <p:cNvPr id="7" name="Picture 6">
            <a:extLst>
              <a:ext uri="{FF2B5EF4-FFF2-40B4-BE49-F238E27FC236}">
                <a16:creationId xmlns:a16="http://schemas.microsoft.com/office/drawing/2014/main" id="{E32B5531-E311-4305-BC6A-2EC9F7252340}"/>
              </a:ext>
            </a:extLst>
          </p:cNvPr>
          <p:cNvPicPr>
            <a:picLocks noChangeAspect="1"/>
          </p:cNvPicPr>
          <p:nvPr/>
        </p:nvPicPr>
        <p:blipFill rotWithShape="1">
          <a:blip r:embed="rId2"/>
          <a:srcRect t="30641" r="79158" b="53056"/>
          <a:stretch/>
        </p:blipFill>
        <p:spPr>
          <a:xfrm>
            <a:off x="372009" y="2365197"/>
            <a:ext cx="1726915" cy="482885"/>
          </a:xfrm>
          <a:prstGeom prst="rect">
            <a:avLst/>
          </a:prstGeom>
        </p:spPr>
      </p:pic>
      <p:pic>
        <p:nvPicPr>
          <p:cNvPr id="8" name="Picture 7">
            <a:extLst>
              <a:ext uri="{FF2B5EF4-FFF2-40B4-BE49-F238E27FC236}">
                <a16:creationId xmlns:a16="http://schemas.microsoft.com/office/drawing/2014/main" id="{E32B5531-E311-4305-BC6A-2EC9F7252340}"/>
              </a:ext>
            </a:extLst>
          </p:cNvPr>
          <p:cNvPicPr>
            <a:picLocks noChangeAspect="1"/>
          </p:cNvPicPr>
          <p:nvPr/>
        </p:nvPicPr>
        <p:blipFill rotWithShape="1">
          <a:blip r:embed="rId2"/>
          <a:srcRect t="71919" r="77794" b="14040"/>
          <a:stretch/>
        </p:blipFill>
        <p:spPr>
          <a:xfrm>
            <a:off x="5881955" y="3628609"/>
            <a:ext cx="1839930" cy="415865"/>
          </a:xfrm>
          <a:prstGeom prst="rect">
            <a:avLst/>
          </a:prstGeom>
        </p:spPr>
      </p:pic>
    </p:spTree>
    <p:extLst>
      <p:ext uri="{BB962C8B-B14F-4D97-AF65-F5344CB8AC3E}">
        <p14:creationId xmlns:p14="http://schemas.microsoft.com/office/powerpoint/2010/main" val="705507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3" name="Content Placeholder 2"/>
          <p:cNvSpPr>
            <a:spLocks noGrp="1"/>
          </p:cNvSpPr>
          <p:nvPr>
            <p:ph idx="1"/>
          </p:nvPr>
        </p:nvSpPr>
        <p:spPr/>
        <p:txBody>
          <a:bodyPr>
            <a:normAutofit lnSpcReduction="10000"/>
          </a:bodyPr>
          <a:lstStyle/>
          <a:p>
            <a:pPr marL="0" indent="0">
              <a:buNone/>
            </a:pPr>
            <a:r>
              <a:rPr lang="en-US" dirty="0" smtClean="0"/>
              <a:t>With a bit of math, you can easily show that the overall cumulative density function, F(t)=1-S(t), can be composed into</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Where</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Notice that </a:t>
            </a:r>
            <a:r>
              <a:rPr lang="en-US" i="1" dirty="0" smtClean="0"/>
              <a:t>F</a:t>
            </a:r>
            <a:r>
              <a:rPr lang="en-US" i="1" baseline="-25000" dirty="0" smtClean="0"/>
              <a:t>j</a:t>
            </a:r>
            <a:r>
              <a:rPr lang="en-US" dirty="0" smtClean="0"/>
              <a:t> is not a cumulative distribution function. In fact, as t approaches infinity, </a:t>
            </a:r>
            <a:r>
              <a:rPr lang="en-US" i="1" dirty="0" smtClean="0"/>
              <a:t>F</a:t>
            </a:r>
            <a:r>
              <a:rPr lang="en-US" i="1" baseline="-25000" dirty="0" smtClean="0"/>
              <a:t>j</a:t>
            </a:r>
            <a:r>
              <a:rPr lang="en-US" dirty="0" smtClean="0"/>
              <a:t>(</a:t>
            </a:r>
            <a:r>
              <a:rPr lang="en-US" i="1" dirty="0" smtClean="0"/>
              <a:t>t</a:t>
            </a:r>
            <a:r>
              <a:rPr lang="en-US" dirty="0" smtClean="0"/>
              <a:t>) approaches </a:t>
            </a:r>
            <a:r>
              <a:rPr lang="en-US" i="1" dirty="0" err="1" smtClean="0"/>
              <a:t>P</a:t>
            </a:r>
            <a:r>
              <a:rPr lang="en-US" i="1" baseline="-25000" dirty="0" err="1" smtClean="0"/>
              <a:t>j</a:t>
            </a:r>
            <a:r>
              <a:rPr lang="en-US" dirty="0" smtClean="0"/>
              <a:t>, the probability of the </a:t>
            </a:r>
            <a:r>
              <a:rPr lang="en-US" dirty="0" err="1" smtClean="0"/>
              <a:t>jth</a:t>
            </a:r>
            <a:r>
              <a:rPr lang="en-US" dirty="0" smtClean="0"/>
              <a:t> cause of death. </a:t>
            </a:r>
            <a:r>
              <a:rPr lang="en-US" i="1" dirty="0" smtClean="0"/>
              <a:t>F</a:t>
            </a:r>
            <a:r>
              <a:rPr lang="en-US" i="1" baseline="-25000" dirty="0" smtClean="0"/>
              <a:t>j</a:t>
            </a:r>
            <a:r>
              <a:rPr lang="en-US" dirty="0" smtClean="0"/>
              <a:t> is called the </a:t>
            </a:r>
            <a:r>
              <a:rPr lang="en-US" dirty="0" err="1" smtClean="0"/>
              <a:t>subdistribution</a:t>
            </a:r>
            <a:r>
              <a:rPr lang="en-US" dirty="0" smtClean="0"/>
              <a:t> or the cumulative incidence function. </a:t>
            </a:r>
            <a:endParaRPr lang="en-US" dirty="0"/>
          </a:p>
        </p:txBody>
      </p:sp>
      <p:sp>
        <p:nvSpPr>
          <p:cNvPr id="4" name="Footer Placeholder 3"/>
          <p:cNvSpPr>
            <a:spLocks noGrp="1"/>
          </p:cNvSpPr>
          <p:nvPr>
            <p:ph type="ftr" sz="quarter" idx="11"/>
          </p:nvPr>
        </p:nvSpPr>
        <p:spPr/>
        <p:txBody>
          <a:bodyPr/>
          <a:lstStyle/>
          <a:p>
            <a:r>
              <a:rPr lang="en-US" dirty="0" smtClean="0"/>
              <a:t>©2018 Steve Simon | https://TheAnalysisFactor.com</a:t>
            </a:r>
            <a:endParaRPr lang="en-US" dirty="0"/>
          </a:p>
        </p:txBody>
      </p:sp>
      <p:sp>
        <p:nvSpPr>
          <p:cNvPr id="5" name="Slide Number Placeholder 4"/>
          <p:cNvSpPr>
            <a:spLocks noGrp="1"/>
          </p:cNvSpPr>
          <p:nvPr>
            <p:ph type="sldNum" sz="quarter" idx="12"/>
          </p:nvPr>
        </p:nvSpPr>
        <p:spPr/>
        <p:txBody>
          <a:bodyPr/>
          <a:lstStyle/>
          <a:p>
            <a:fld id="{C2E4F4E2-DEA3-44FD-BEC9-57866B7FA44A}" type="slidenum">
              <a:rPr lang="en-US" smtClean="0"/>
              <a:t>47</a:t>
            </a:fld>
            <a:endParaRPr lang="en-US"/>
          </a:p>
        </p:txBody>
      </p:sp>
      <p:pic>
        <p:nvPicPr>
          <p:cNvPr id="6" name="Picture 5">
            <a:extLst>
              <a:ext uri="{FF2B5EF4-FFF2-40B4-BE49-F238E27FC236}">
                <a16:creationId xmlns:a16="http://schemas.microsoft.com/office/drawing/2014/main" id="{449423BB-9EFB-4CA8-81B0-F62DC81BB68B}"/>
              </a:ext>
            </a:extLst>
          </p:cNvPr>
          <p:cNvPicPr>
            <a:picLocks noChangeAspect="1"/>
          </p:cNvPicPr>
          <p:nvPr/>
        </p:nvPicPr>
        <p:blipFill rotWithShape="1">
          <a:blip r:embed="rId2"/>
          <a:srcRect t="20883" r="79154" b="62181"/>
          <a:stretch/>
        </p:blipFill>
        <p:spPr>
          <a:xfrm>
            <a:off x="304800" y="1809750"/>
            <a:ext cx="1701386" cy="477430"/>
          </a:xfrm>
          <a:prstGeom prst="rect">
            <a:avLst/>
          </a:prstGeom>
        </p:spPr>
      </p:pic>
      <p:pic>
        <p:nvPicPr>
          <p:cNvPr id="7" name="Picture 6">
            <a:extLst>
              <a:ext uri="{FF2B5EF4-FFF2-40B4-BE49-F238E27FC236}">
                <a16:creationId xmlns:a16="http://schemas.microsoft.com/office/drawing/2014/main" id="{449423BB-9EFB-4CA8-81B0-F62DC81BB68B}"/>
              </a:ext>
            </a:extLst>
          </p:cNvPr>
          <p:cNvPicPr>
            <a:picLocks noChangeAspect="1"/>
          </p:cNvPicPr>
          <p:nvPr/>
        </p:nvPicPr>
        <p:blipFill rotWithShape="1">
          <a:blip r:embed="rId2"/>
          <a:srcRect t="47865" r="71620" b="32902"/>
          <a:stretch/>
        </p:blipFill>
        <p:spPr>
          <a:xfrm>
            <a:off x="304800" y="3014281"/>
            <a:ext cx="2316380" cy="542167"/>
          </a:xfrm>
          <a:prstGeom prst="rect">
            <a:avLst/>
          </a:prstGeom>
        </p:spPr>
      </p:pic>
    </p:spTree>
    <p:extLst>
      <p:ext uri="{BB962C8B-B14F-4D97-AF65-F5344CB8AC3E}">
        <p14:creationId xmlns:p14="http://schemas.microsoft.com/office/powerpoint/2010/main" val="72780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3" name="Content Placeholder 2"/>
          <p:cNvSpPr>
            <a:spLocks noGrp="1"/>
          </p:cNvSpPr>
          <p:nvPr>
            <p:ph idx="1"/>
          </p:nvPr>
        </p:nvSpPr>
        <p:spPr/>
        <p:txBody>
          <a:bodyPr/>
          <a:lstStyle/>
          <a:p>
            <a:pPr marL="0" indent="0">
              <a:buNone/>
            </a:pPr>
            <a:r>
              <a:rPr lang="en-US" dirty="0" smtClean="0"/>
              <a:t>You can estimate </a:t>
            </a:r>
            <a:r>
              <a:rPr lang="en-US" i="1" dirty="0" smtClean="0"/>
              <a:t>F</a:t>
            </a:r>
            <a:r>
              <a:rPr lang="en-US" i="1" baseline="-25000" dirty="0" smtClean="0"/>
              <a:t>j</a:t>
            </a:r>
            <a:r>
              <a:rPr lang="en-US" dirty="0" smtClean="0"/>
              <a:t> with the formula</a:t>
            </a:r>
          </a:p>
          <a:p>
            <a:pPr marL="0" indent="0">
              <a:buNone/>
            </a:pPr>
            <a:endParaRPr lang="en-US" dirty="0"/>
          </a:p>
          <a:p>
            <a:pPr marL="0" indent="0">
              <a:buNone/>
            </a:pPr>
            <a:r>
              <a:rPr lang="en-US" dirty="0" smtClean="0"/>
              <a:t>where </a:t>
            </a:r>
            <a:r>
              <a:rPr lang="en-US" i="1" dirty="0" smtClean="0"/>
              <a:t> </a:t>
            </a:r>
            <a:r>
              <a:rPr lang="en-US" dirty="0" smtClean="0"/>
              <a:t>   is the overall Kaplan-Meier estimate of the survival,</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and </a:t>
            </a:r>
            <a:r>
              <a:rPr lang="en-US" i="1" dirty="0" err="1" smtClean="0"/>
              <a:t>d</a:t>
            </a:r>
            <a:r>
              <a:rPr lang="en-US" i="1" baseline="-25000" dirty="0" err="1" smtClean="0"/>
              <a:t>ij</a:t>
            </a:r>
            <a:r>
              <a:rPr lang="en-US" dirty="0" smtClean="0"/>
              <a:t> and </a:t>
            </a:r>
            <a:r>
              <a:rPr lang="en-US" i="1" dirty="0" err="1" smtClean="0"/>
              <a:t>n</a:t>
            </a:r>
            <a:r>
              <a:rPr lang="en-US" i="1" baseline="-25000" dirty="0" err="1" smtClean="0"/>
              <a:t>j</a:t>
            </a:r>
            <a:r>
              <a:rPr lang="en-US" dirty="0" smtClean="0"/>
              <a:t> are the number of deaths at time </a:t>
            </a:r>
            <a:r>
              <a:rPr lang="en-US" i="1" dirty="0" smtClean="0"/>
              <a:t>t</a:t>
            </a:r>
            <a:r>
              <a:rPr lang="en-US" baseline="-25000" dirty="0" smtClean="0"/>
              <a:t>(</a:t>
            </a:r>
            <a:r>
              <a:rPr lang="en-US" i="1" baseline="-25000" dirty="0" smtClean="0"/>
              <a:t>i</a:t>
            </a:r>
            <a:r>
              <a:rPr lang="en-US" baseline="-25000" dirty="0" smtClean="0"/>
              <a:t>) </a:t>
            </a:r>
            <a:r>
              <a:rPr lang="en-US" dirty="0" smtClean="0"/>
              <a:t>due to cause j and the number of patients at risk at time </a:t>
            </a:r>
            <a:r>
              <a:rPr lang="en-US" i="1" dirty="0"/>
              <a:t>t</a:t>
            </a:r>
            <a:r>
              <a:rPr lang="en-US" baseline="-25000" dirty="0"/>
              <a:t>(</a:t>
            </a:r>
            <a:r>
              <a:rPr lang="en-US" i="1" baseline="-25000" dirty="0"/>
              <a:t>i</a:t>
            </a:r>
            <a:r>
              <a:rPr lang="en-US" baseline="-25000" dirty="0"/>
              <a:t>) </a:t>
            </a:r>
            <a:r>
              <a:rPr lang="en-US" baseline="-25000" dirty="0" smtClean="0"/>
              <a:t>.</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48</a:t>
            </a:fld>
            <a:endParaRPr lang="en-US"/>
          </a:p>
        </p:txBody>
      </p:sp>
      <p:pic>
        <p:nvPicPr>
          <p:cNvPr id="6" name="Picture 5">
            <a:extLst>
              <a:ext uri="{FF2B5EF4-FFF2-40B4-BE49-F238E27FC236}">
                <a16:creationId xmlns:a16="http://schemas.microsoft.com/office/drawing/2014/main" id="{1F18366F-0F43-4B55-B758-4448E29CA130}"/>
              </a:ext>
            </a:extLst>
          </p:cNvPr>
          <p:cNvPicPr>
            <a:picLocks noChangeAspect="1"/>
          </p:cNvPicPr>
          <p:nvPr/>
        </p:nvPicPr>
        <p:blipFill rotWithShape="1">
          <a:blip r:embed="rId2"/>
          <a:srcRect t="15913" r="62491" b="60303"/>
          <a:stretch/>
        </p:blipFill>
        <p:spPr>
          <a:xfrm>
            <a:off x="3810000" y="975829"/>
            <a:ext cx="3054287" cy="575354"/>
          </a:xfrm>
          <a:prstGeom prst="rect">
            <a:avLst/>
          </a:prstGeom>
        </p:spPr>
      </p:pic>
      <p:pic>
        <p:nvPicPr>
          <p:cNvPr id="7" name="Picture 6">
            <a:extLst>
              <a:ext uri="{FF2B5EF4-FFF2-40B4-BE49-F238E27FC236}">
                <a16:creationId xmlns:a16="http://schemas.microsoft.com/office/drawing/2014/main" id="{1F18366F-0F43-4B55-B758-4448E29CA130}"/>
              </a:ext>
            </a:extLst>
          </p:cNvPr>
          <p:cNvPicPr>
            <a:picLocks noChangeAspect="1"/>
          </p:cNvPicPr>
          <p:nvPr/>
        </p:nvPicPr>
        <p:blipFill rotWithShape="1">
          <a:blip r:embed="rId2"/>
          <a:srcRect l="25943" t="18198" r="72127" b="68004"/>
          <a:stretch/>
        </p:blipFill>
        <p:spPr>
          <a:xfrm>
            <a:off x="1036621" y="1704574"/>
            <a:ext cx="157199" cy="333775"/>
          </a:xfrm>
          <a:prstGeom prst="rect">
            <a:avLst/>
          </a:prstGeom>
        </p:spPr>
      </p:pic>
      <p:pic>
        <p:nvPicPr>
          <p:cNvPr id="8" name="Picture 7">
            <a:extLst>
              <a:ext uri="{FF2B5EF4-FFF2-40B4-BE49-F238E27FC236}">
                <a16:creationId xmlns:a16="http://schemas.microsoft.com/office/drawing/2014/main" id="{1F18366F-0F43-4B55-B758-4448E29CA130}"/>
              </a:ext>
            </a:extLst>
          </p:cNvPr>
          <p:cNvPicPr>
            <a:picLocks noChangeAspect="1"/>
          </p:cNvPicPr>
          <p:nvPr/>
        </p:nvPicPr>
        <p:blipFill rotWithShape="1">
          <a:blip r:embed="rId2"/>
          <a:srcRect t="55209" r="82198" b="25389"/>
          <a:stretch/>
        </p:blipFill>
        <p:spPr>
          <a:xfrm>
            <a:off x="390415" y="2266950"/>
            <a:ext cx="1449610" cy="469338"/>
          </a:xfrm>
          <a:prstGeom prst="rect">
            <a:avLst/>
          </a:prstGeom>
        </p:spPr>
      </p:pic>
    </p:spTree>
    <p:extLst>
      <p:ext uri="{BB962C8B-B14F-4D97-AF65-F5344CB8AC3E}">
        <p14:creationId xmlns:p14="http://schemas.microsoft.com/office/powerpoint/2010/main" val="2160053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49</a:t>
            </a:fld>
            <a:endParaRPr lang="en-US"/>
          </a:p>
        </p:txBody>
      </p:sp>
      <p:pic>
        <p:nvPicPr>
          <p:cNvPr id="6" name="Picture 5">
            <a:extLst>
              <a:ext uri="{FF2B5EF4-FFF2-40B4-BE49-F238E27FC236}">
                <a16:creationId xmlns:a16="http://schemas.microsoft.com/office/drawing/2014/main" id="{389FA1E3-2E41-40EC-899C-B3C48B74AC37}"/>
              </a:ext>
            </a:extLst>
          </p:cNvPr>
          <p:cNvPicPr>
            <a:picLocks noChangeAspect="1"/>
          </p:cNvPicPr>
          <p:nvPr/>
        </p:nvPicPr>
        <p:blipFill>
          <a:blip r:embed="rId2"/>
          <a:stretch>
            <a:fillRect/>
          </a:stretch>
        </p:blipFill>
        <p:spPr>
          <a:xfrm>
            <a:off x="1295400" y="1047750"/>
            <a:ext cx="6477000" cy="3598333"/>
          </a:xfrm>
          <a:prstGeom prst="rect">
            <a:avLst/>
          </a:prstGeom>
        </p:spPr>
      </p:pic>
    </p:spTree>
    <p:extLst>
      <p:ext uri="{BB962C8B-B14F-4D97-AF65-F5344CB8AC3E}">
        <p14:creationId xmlns:p14="http://schemas.microsoft.com/office/powerpoint/2010/main" val="254819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Content Placeholder 2"/>
          <p:cNvSpPr>
            <a:spLocks noGrp="1"/>
          </p:cNvSpPr>
          <p:nvPr>
            <p:ph idx="1"/>
          </p:nvPr>
        </p:nvSpPr>
        <p:spPr>
          <a:xfrm>
            <a:off x="345040" y="971550"/>
            <a:ext cx="8534400" cy="3657600"/>
          </a:xfrm>
        </p:spPr>
        <p:txBody>
          <a:bodyPr/>
          <a:lstStyle/>
          <a:p>
            <a:pPr marL="0" indent="0">
              <a:buNone/>
            </a:pPr>
            <a:r>
              <a:rPr lang="en-US" b="1" dirty="0">
                <a:solidFill>
                  <a:srgbClr val="2361A1"/>
                </a:solidFill>
              </a:rPr>
              <a:t>A graphical depiction of the survival probability</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64282"/>
            <a:ext cx="4343400" cy="3257550"/>
          </a:xfrm>
          <a:prstGeom prst="rect">
            <a:avLst/>
          </a:prstGeom>
        </p:spPr>
      </p:pic>
    </p:spTree>
    <p:extLst>
      <p:ext uri="{BB962C8B-B14F-4D97-AF65-F5344CB8AC3E}">
        <p14:creationId xmlns:p14="http://schemas.microsoft.com/office/powerpoint/2010/main" val="2112126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err="1"/>
              <a:t>nonconstitutional</a:t>
            </a:r>
            <a:r>
              <a:rPr lang="en-US" dirty="0"/>
              <a:t> ascent</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50</a:t>
            </a:fld>
            <a:endParaRPr lang="en-US"/>
          </a:p>
        </p:txBody>
      </p:sp>
      <p:pic>
        <p:nvPicPr>
          <p:cNvPr id="7" name="Picture 6">
            <a:extLst>
              <a:ext uri="{FF2B5EF4-FFF2-40B4-BE49-F238E27FC236}">
                <a16:creationId xmlns:a16="http://schemas.microsoft.com/office/drawing/2014/main" id="{14FB125D-094E-4196-8258-3C5D3A9A8AB2}"/>
              </a:ext>
            </a:extLst>
          </p:cNvPr>
          <p:cNvPicPr>
            <a:picLocks noChangeAspect="1"/>
          </p:cNvPicPr>
          <p:nvPr/>
        </p:nvPicPr>
        <p:blipFill>
          <a:blip r:embed="rId2"/>
          <a:stretch>
            <a:fillRect/>
          </a:stretch>
        </p:blipFill>
        <p:spPr>
          <a:xfrm>
            <a:off x="1295400" y="994608"/>
            <a:ext cx="6629400" cy="3683000"/>
          </a:xfrm>
          <a:prstGeom prst="rect">
            <a:avLst/>
          </a:prstGeom>
        </p:spPr>
      </p:pic>
    </p:spTree>
    <p:extLst>
      <p:ext uri="{BB962C8B-B14F-4D97-AF65-F5344CB8AC3E}">
        <p14:creationId xmlns:p14="http://schemas.microsoft.com/office/powerpoint/2010/main" val="854849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smtClean="0"/>
              <a:t>constitutional </a:t>
            </a:r>
            <a:r>
              <a:rPr lang="en-US" dirty="0"/>
              <a:t>ascent</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51</a:t>
            </a:fld>
            <a:endParaRPr lang="en-US"/>
          </a:p>
        </p:txBody>
      </p:sp>
      <p:pic>
        <p:nvPicPr>
          <p:cNvPr id="6" name="Picture 5">
            <a:extLst>
              <a:ext uri="{FF2B5EF4-FFF2-40B4-BE49-F238E27FC236}">
                <a16:creationId xmlns:a16="http://schemas.microsoft.com/office/drawing/2014/main" id="{1B397DE3-AA4B-40CF-9FD1-1AE04675D245}"/>
              </a:ext>
            </a:extLst>
          </p:cNvPr>
          <p:cNvPicPr>
            <a:picLocks noChangeAspect="1"/>
          </p:cNvPicPr>
          <p:nvPr/>
        </p:nvPicPr>
        <p:blipFill>
          <a:blip r:embed="rId2"/>
          <a:stretch>
            <a:fillRect/>
          </a:stretch>
        </p:blipFill>
        <p:spPr>
          <a:xfrm>
            <a:off x="1219200" y="994608"/>
            <a:ext cx="6669760" cy="3705422"/>
          </a:xfrm>
          <a:prstGeom prst="rect">
            <a:avLst/>
          </a:prstGeom>
        </p:spPr>
      </p:pic>
    </p:spTree>
    <p:extLst>
      <p:ext uri="{BB962C8B-B14F-4D97-AF65-F5344CB8AC3E}">
        <p14:creationId xmlns:p14="http://schemas.microsoft.com/office/powerpoint/2010/main" val="1403502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b="1" dirty="0">
                <a:solidFill>
                  <a:srgbClr val="2361A1"/>
                </a:solidFill>
              </a:rPr>
              <a:t>What have you learned today</a:t>
            </a:r>
            <a:r>
              <a:rPr lang="en-US" b="1" dirty="0" smtClean="0">
                <a:solidFill>
                  <a:srgbClr val="2361A1"/>
                </a:solidFill>
              </a:rPr>
              <a:t>?</a:t>
            </a:r>
            <a:endParaRPr lang="en-US" dirty="0" smtClean="0"/>
          </a:p>
          <a:p>
            <a:pPr marL="457200" indent="-457200">
              <a:lnSpc>
                <a:spcPct val="150000"/>
              </a:lnSpc>
              <a:buFont typeface="+mj-lt"/>
              <a:buAutoNum type="arabicPeriod"/>
            </a:pPr>
            <a:r>
              <a:rPr lang="en-US" sz="1600" dirty="0"/>
              <a:t>Simple example of censoring</a:t>
            </a:r>
          </a:p>
          <a:p>
            <a:pPr marL="457200" indent="-457200">
              <a:lnSpc>
                <a:spcPct val="150000"/>
              </a:lnSpc>
              <a:buFont typeface="+mj-lt"/>
              <a:buAutoNum type="arabicPeriod"/>
            </a:pPr>
            <a:r>
              <a:rPr lang="en-US" sz="1600" dirty="0"/>
              <a:t>Applications of survival analysis beyond survival</a:t>
            </a:r>
          </a:p>
          <a:p>
            <a:pPr marL="457200" indent="-457200">
              <a:lnSpc>
                <a:spcPct val="150000"/>
              </a:lnSpc>
              <a:buFont typeface="+mj-lt"/>
              <a:buAutoNum type="arabicPeriod"/>
            </a:pPr>
            <a:r>
              <a:rPr lang="en-US" sz="1600" dirty="0"/>
              <a:t>Interpretation of the Kaplan-Meier curve</a:t>
            </a:r>
          </a:p>
          <a:p>
            <a:pPr marL="457200" indent="-457200">
              <a:lnSpc>
                <a:spcPct val="150000"/>
              </a:lnSpc>
              <a:buFont typeface="+mj-lt"/>
              <a:buAutoNum type="arabicPeriod"/>
            </a:pPr>
            <a:r>
              <a:rPr lang="en-US" sz="1600" dirty="0"/>
              <a:t>Simple example of competing risk analysis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52</a:t>
            </a:fld>
            <a:endParaRPr lang="en-US"/>
          </a:p>
        </p:txBody>
      </p:sp>
    </p:spTree>
    <p:extLst>
      <p:ext uri="{BB962C8B-B14F-4D97-AF65-F5344CB8AC3E}">
        <p14:creationId xmlns:p14="http://schemas.microsoft.com/office/powerpoint/2010/main" val="3356418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Details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Survival Analysis: Models for Time to Event Data</a:t>
            </a:r>
          </a:p>
          <a:p>
            <a:pPr marL="0" indent="0">
              <a:lnSpc>
                <a:spcPct val="150000"/>
              </a:lnSpc>
              <a:buNone/>
            </a:pPr>
            <a:r>
              <a:rPr lang="en-US" b="1" dirty="0" smtClean="0"/>
              <a:t>Dates: </a:t>
            </a:r>
            <a:r>
              <a:rPr lang="en-US" dirty="0" smtClean="0"/>
              <a:t>September 11</a:t>
            </a:r>
            <a:r>
              <a:rPr lang="en-US" baseline="30000" dirty="0" smtClean="0"/>
              <a:t>th</a:t>
            </a:r>
            <a:r>
              <a:rPr lang="en-US" dirty="0" smtClean="0"/>
              <a:t> – November 19</a:t>
            </a:r>
            <a:r>
              <a:rPr lang="en-US" baseline="30000" dirty="0" smtClean="0"/>
              <a:t>th</a:t>
            </a:r>
            <a:r>
              <a:rPr lang="en-US" dirty="0" smtClean="0"/>
              <a:t>, 2018</a:t>
            </a:r>
            <a:endParaRPr lang="en-US" dirty="0"/>
          </a:p>
          <a:p>
            <a:pPr marL="0" indent="0">
              <a:lnSpc>
                <a:spcPct val="150000"/>
              </a:lnSpc>
              <a:buNone/>
            </a:pPr>
            <a:r>
              <a:rPr lang="en-US" b="1" dirty="0" smtClean="0"/>
              <a:t>Modules: </a:t>
            </a:r>
            <a:r>
              <a:rPr lang="en-US" dirty="0" smtClean="0"/>
              <a:t>8</a:t>
            </a:r>
          </a:p>
          <a:p>
            <a:pPr marL="0" indent="0">
              <a:lnSpc>
                <a:spcPct val="150000"/>
              </a:lnSpc>
              <a:buNone/>
            </a:pPr>
            <a:r>
              <a:rPr lang="en-US" b="1" dirty="0" smtClean="0"/>
              <a:t>Investment: </a:t>
            </a:r>
            <a:r>
              <a:rPr lang="en-US" strike="sngStrike" dirty="0" smtClean="0">
                <a:solidFill>
                  <a:srgbClr val="2361A1"/>
                </a:solidFill>
              </a:rPr>
              <a:t>$797</a:t>
            </a:r>
            <a:r>
              <a:rPr lang="en-US" dirty="0" smtClean="0">
                <a:solidFill>
                  <a:srgbClr val="2361A1"/>
                </a:solidFill>
              </a:rPr>
              <a:t>  </a:t>
            </a:r>
            <a:r>
              <a:rPr lang="en-US" dirty="0" smtClean="0"/>
              <a:t>$637</a:t>
            </a:r>
          </a:p>
          <a:p>
            <a:pPr marL="0" indent="0">
              <a:lnSpc>
                <a:spcPct val="150000"/>
              </a:lnSpc>
              <a:buNone/>
            </a:pPr>
            <a:r>
              <a:rPr lang="en-US" b="1" dirty="0" smtClean="0"/>
              <a:t>Software</a:t>
            </a:r>
            <a:r>
              <a:rPr lang="en-US" dirty="0" smtClean="0"/>
              <a:t>: R, SAS, SPSS, </a:t>
            </a:r>
            <a:r>
              <a:rPr lang="en-US" dirty="0" err="1" smtClean="0"/>
              <a:t>Stata</a:t>
            </a:r>
            <a:endParaRPr lang="en-US" dirty="0"/>
          </a:p>
          <a:p>
            <a:pPr marL="0" indent="0">
              <a:lnSpc>
                <a:spcPct val="150000"/>
              </a:lnSpc>
              <a:buNone/>
            </a:pPr>
            <a:r>
              <a:rPr lang="en-US" b="1" dirty="0" smtClean="0"/>
              <a:t>Level: </a:t>
            </a:r>
            <a:r>
              <a:rPr lang="en-US" dirty="0" smtClean="0"/>
              <a:t>Intermediate</a:t>
            </a:r>
            <a:endParaRPr lang="en-US" dirty="0"/>
          </a:p>
          <a:p>
            <a:pPr marL="0" indent="0" algn="ctr">
              <a:buNone/>
            </a:pPr>
            <a:endParaRPr lang="en-US" b="1" dirty="0" smtClean="0">
              <a:solidFill>
                <a:srgbClr val="E87427"/>
              </a:solidFill>
            </a:endParaRP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53</a:t>
            </a:fld>
            <a:endParaRPr lang="en-US"/>
          </a:p>
        </p:txBody>
      </p:sp>
      <p:sp>
        <p:nvSpPr>
          <p:cNvPr id="6" name="Rectangle 5"/>
          <p:cNvSpPr/>
          <p:nvPr/>
        </p:nvSpPr>
        <p:spPr>
          <a:xfrm>
            <a:off x="6248400" y="1657350"/>
            <a:ext cx="2133600" cy="1447800"/>
          </a:xfrm>
          <a:prstGeom prst="rect">
            <a:avLst/>
          </a:prstGeom>
          <a:solidFill>
            <a:schemeClr val="bg1">
              <a:lumMod val="95000"/>
            </a:schemeClr>
          </a:solidFill>
          <a:ln w="381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Special Bonus:</a:t>
            </a:r>
          </a:p>
          <a:p>
            <a:pPr algn="ctr"/>
            <a:r>
              <a:rPr lang="en-US" dirty="0" smtClean="0">
                <a:solidFill>
                  <a:schemeClr val="tx1"/>
                </a:solidFill>
              </a:rPr>
              <a:t>20% </a:t>
            </a:r>
            <a:r>
              <a:rPr lang="en-US" dirty="0">
                <a:solidFill>
                  <a:schemeClr val="tx1"/>
                </a:solidFill>
              </a:rPr>
              <a:t>O</a:t>
            </a:r>
            <a:r>
              <a:rPr lang="en-US" dirty="0" smtClean="0">
                <a:solidFill>
                  <a:schemeClr val="tx1"/>
                </a:solidFill>
              </a:rPr>
              <a:t>ff </a:t>
            </a:r>
          </a:p>
          <a:p>
            <a:pPr algn="ctr"/>
            <a:r>
              <a:rPr lang="en-US" dirty="0" smtClean="0">
                <a:solidFill>
                  <a:schemeClr val="tx1"/>
                </a:solidFill>
              </a:rPr>
              <a:t>until July 31</a:t>
            </a:r>
            <a:r>
              <a:rPr lang="en-US" baseline="30000" dirty="0" smtClean="0">
                <a:solidFill>
                  <a:schemeClr val="tx1"/>
                </a:solidFill>
              </a:rPr>
              <a:t>st</a:t>
            </a:r>
            <a:endParaRPr lang="en-US" dirty="0">
              <a:solidFill>
                <a:schemeClr val="tx1"/>
              </a:solidFill>
            </a:endParaRPr>
          </a:p>
        </p:txBody>
      </p:sp>
      <p:sp>
        <p:nvSpPr>
          <p:cNvPr id="8" name="Rectangle 7"/>
          <p:cNvSpPr/>
          <p:nvPr/>
        </p:nvSpPr>
        <p:spPr>
          <a:xfrm>
            <a:off x="1828800" y="4019550"/>
            <a:ext cx="5334000" cy="369332"/>
          </a:xfrm>
          <a:prstGeom prst="rect">
            <a:avLst/>
          </a:prstGeom>
        </p:spPr>
        <p:txBody>
          <a:bodyPr wrap="square">
            <a:spAutoFit/>
          </a:bodyPr>
          <a:lstStyle/>
          <a:p>
            <a:pPr algn="ctr"/>
            <a:r>
              <a:rPr lang="en-US" b="1" dirty="0">
                <a:solidFill>
                  <a:srgbClr val="E87427"/>
                </a:solidFill>
              </a:rPr>
              <a:t>http://bit.ly/survival-analysis-workshop-discount</a:t>
            </a:r>
          </a:p>
        </p:txBody>
      </p:sp>
    </p:spTree>
    <p:extLst>
      <p:ext uri="{BB962C8B-B14F-4D97-AF65-F5344CB8AC3E}">
        <p14:creationId xmlns:p14="http://schemas.microsoft.com/office/powerpoint/2010/main" val="39126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p:txBody>
          <a:bodyPr/>
          <a:lstStyle/>
          <a:p>
            <a:pPr marL="0" indent="0">
              <a:buNone/>
            </a:pPr>
            <a:r>
              <a:rPr lang="en-US" b="1" dirty="0">
                <a:solidFill>
                  <a:srgbClr val="2361A1"/>
                </a:solidFill>
              </a:rPr>
              <a:t>Let’s alter the </a:t>
            </a:r>
            <a:r>
              <a:rPr lang="en-US" b="1" dirty="0" smtClean="0">
                <a:solidFill>
                  <a:srgbClr val="2361A1"/>
                </a:solidFill>
              </a:rPr>
              <a:t>experiment</a:t>
            </a:r>
          </a:p>
          <a:p>
            <a:pPr marL="0" indent="0">
              <a:buNone/>
            </a:pPr>
            <a:endParaRPr lang="en-US" b="1" dirty="0">
              <a:solidFill>
                <a:srgbClr val="2361A1"/>
              </a:solidFill>
            </a:endParaRPr>
          </a:p>
          <a:p>
            <a:pPr marL="0" indent="0">
              <a:buNone/>
            </a:pPr>
            <a:r>
              <a:rPr lang="en-US" dirty="0" smtClean="0"/>
              <a:t>Suppose </a:t>
            </a:r>
            <a:r>
              <a:rPr lang="en-US" dirty="0"/>
              <a:t>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6</a:t>
            </a:fld>
            <a:endParaRPr lang="en-US"/>
          </a:p>
        </p:txBody>
      </p:sp>
    </p:spTree>
    <p:extLst>
      <p:ext uri="{BB962C8B-B14F-4D97-AF65-F5344CB8AC3E}">
        <p14:creationId xmlns:p14="http://schemas.microsoft.com/office/powerpoint/2010/main" val="383657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a:t>
            </a:r>
            <a:r>
              <a:rPr lang="en-US" dirty="0" smtClean="0"/>
              <a:t>2)</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You can still estimate some survival probabilities</a:t>
            </a:r>
          </a:p>
          <a:p>
            <a:pPr marL="0" indent="0">
              <a:buNone/>
            </a:pPr>
            <a:endParaRPr lang="en-US" b="1" dirty="0">
              <a:solidFill>
                <a:srgbClr val="2361A1"/>
              </a:solidFill>
            </a:endParaRPr>
          </a:p>
          <a:p>
            <a:pPr marL="0" indent="0">
              <a:buNone/>
            </a:pPr>
            <a:r>
              <a:rPr lang="en-US" sz="2000" dirty="0" smtClean="0"/>
              <a:t>37 </a:t>
            </a:r>
            <a:r>
              <a:rPr lang="en-US" sz="2000" dirty="0"/>
              <a:t>96%</a:t>
            </a:r>
            <a:br>
              <a:rPr lang="en-US" sz="2000" dirty="0"/>
            </a:br>
            <a:r>
              <a:rPr lang="en-US" sz="2000" dirty="0" smtClean="0"/>
              <a:t>40 </a:t>
            </a:r>
            <a:r>
              <a:rPr lang="en-US" sz="2000" dirty="0"/>
              <a:t>92%</a:t>
            </a:r>
            <a:br>
              <a:rPr lang="en-US" sz="2000" dirty="0"/>
            </a:br>
            <a:r>
              <a:rPr lang="en-US" sz="2000" dirty="0" smtClean="0"/>
              <a:t>43 </a:t>
            </a:r>
            <a:r>
              <a:rPr lang="en-US" sz="2000" dirty="0"/>
              <a:t>88%</a:t>
            </a:r>
            <a:br>
              <a:rPr lang="en-US" sz="2000" dirty="0"/>
            </a:br>
            <a:r>
              <a:rPr lang="en-US" sz="2000" dirty="0" smtClean="0"/>
              <a:t>44 </a:t>
            </a:r>
            <a:r>
              <a:rPr lang="en-US" sz="2000" dirty="0"/>
              <a:t>84%</a:t>
            </a:r>
            <a:br>
              <a:rPr lang="en-US" sz="2000" dirty="0"/>
            </a:br>
            <a:r>
              <a:rPr lang="en-US" sz="2000" dirty="0" smtClean="0"/>
              <a:t>45 </a:t>
            </a:r>
            <a:r>
              <a:rPr lang="en-US" sz="2000" dirty="0"/>
              <a:t>80%</a:t>
            </a:r>
            <a:br>
              <a:rPr lang="en-US" sz="2000" dirty="0"/>
            </a:br>
            <a:r>
              <a:rPr lang="en-US" sz="2000" dirty="0" smtClean="0"/>
              <a:t>47 </a:t>
            </a:r>
            <a:r>
              <a:rPr lang="en-US" sz="2000" dirty="0"/>
              <a:t>76%</a:t>
            </a:r>
            <a:br>
              <a:rPr lang="en-US" sz="2000" dirty="0"/>
            </a:br>
            <a:r>
              <a:rPr lang="en-US" sz="2000" dirty="0" smtClean="0"/>
              <a:t>49 </a:t>
            </a:r>
            <a:r>
              <a:rPr lang="en-US" sz="2000" dirty="0"/>
              <a:t>72%</a:t>
            </a:r>
            <a:endParaRPr lang="en-US" b="1" dirty="0">
              <a:solidFill>
                <a:srgbClr val="2361A1"/>
              </a:solidFill>
            </a:endParaRPr>
          </a:p>
          <a:p>
            <a:pPr marL="0" indent="0">
              <a:buNone/>
            </a:pPr>
            <a:endParaRPr lang="en-US" b="1" dirty="0" smtClean="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7</a:t>
            </a:fld>
            <a:endParaRPr lang="en-US"/>
          </a:p>
        </p:txBody>
      </p:sp>
      <p:sp>
        <p:nvSpPr>
          <p:cNvPr id="7" name="Rectangle 6"/>
          <p:cNvSpPr/>
          <p:nvPr/>
        </p:nvSpPr>
        <p:spPr>
          <a:xfrm>
            <a:off x="1905000" y="1719423"/>
            <a:ext cx="1371600" cy="2246769"/>
          </a:xfrm>
          <a:prstGeom prst="rect">
            <a:avLst/>
          </a:prstGeom>
        </p:spPr>
        <p:txBody>
          <a:bodyPr wrap="square">
            <a:spAutoFit/>
          </a:bodyPr>
          <a:lstStyle/>
          <a:p>
            <a:r>
              <a:rPr lang="en-US" sz="2000" dirty="0"/>
              <a:t>54 </a:t>
            </a:r>
            <a:r>
              <a:rPr lang="en-US" sz="2000" dirty="0" smtClean="0"/>
              <a:t>68%</a:t>
            </a:r>
          </a:p>
          <a:p>
            <a:r>
              <a:rPr lang="en-US" sz="2000" dirty="0" smtClean="0"/>
              <a:t>56 </a:t>
            </a:r>
            <a:r>
              <a:rPr lang="en-US" sz="2000" dirty="0"/>
              <a:t>64%</a:t>
            </a:r>
            <a:br>
              <a:rPr lang="en-US" sz="2000" dirty="0"/>
            </a:br>
            <a:r>
              <a:rPr lang="en-US" sz="2000" dirty="0" smtClean="0"/>
              <a:t>58 </a:t>
            </a:r>
            <a:r>
              <a:rPr lang="en-US" sz="2000" dirty="0"/>
              <a:t>60%</a:t>
            </a:r>
            <a:br>
              <a:rPr lang="en-US" sz="2000" dirty="0"/>
            </a:br>
            <a:r>
              <a:rPr lang="en-US" sz="2000" dirty="0" smtClean="0"/>
              <a:t>59 </a:t>
            </a:r>
            <a:r>
              <a:rPr lang="en-US" sz="2000" dirty="0"/>
              <a:t>56%</a:t>
            </a:r>
            <a:br>
              <a:rPr lang="en-US" sz="2000" dirty="0"/>
            </a:br>
            <a:r>
              <a:rPr lang="en-US" sz="2000" dirty="0" smtClean="0"/>
              <a:t>60 </a:t>
            </a:r>
            <a:r>
              <a:rPr lang="en-US" sz="2000" dirty="0"/>
              <a:t>52%</a:t>
            </a:r>
            <a:br>
              <a:rPr lang="en-US" sz="2000" dirty="0"/>
            </a:br>
            <a:r>
              <a:rPr lang="en-US" sz="2000" dirty="0" smtClean="0"/>
              <a:t>61 </a:t>
            </a:r>
            <a:r>
              <a:rPr lang="en-US" sz="2000" dirty="0"/>
              <a:t>48%</a:t>
            </a:r>
            <a:br>
              <a:rPr lang="en-US" sz="2000" dirty="0"/>
            </a:br>
            <a:r>
              <a:rPr lang="en-US" sz="2000" dirty="0" smtClean="0"/>
              <a:t>62 </a:t>
            </a:r>
            <a:r>
              <a:rPr lang="en-US" sz="2000" dirty="0"/>
              <a:t>44%</a:t>
            </a:r>
          </a:p>
        </p:txBody>
      </p:sp>
      <p:sp>
        <p:nvSpPr>
          <p:cNvPr id="8" name="Rectangle 7"/>
          <p:cNvSpPr/>
          <p:nvPr/>
        </p:nvSpPr>
        <p:spPr>
          <a:xfrm>
            <a:off x="3581400" y="1710759"/>
            <a:ext cx="1143000" cy="2554545"/>
          </a:xfrm>
          <a:prstGeom prst="rect">
            <a:avLst/>
          </a:prstGeom>
        </p:spPr>
        <p:txBody>
          <a:bodyPr wrap="square">
            <a:spAutoFit/>
          </a:bodyPr>
          <a:lstStyle/>
          <a:p>
            <a:r>
              <a:rPr lang="en-US" sz="2000" dirty="0"/>
              <a:t>68 40%</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r>
              <a:rPr lang="en-US" sz="2000" dirty="0" smtClean="0"/>
              <a:t/>
            </a:r>
            <a:br>
              <a:rPr lang="en-US" sz="2000" dirty="0" smtClean="0"/>
            </a:br>
            <a:endParaRPr lang="en-US" sz="2000" dirty="0"/>
          </a:p>
        </p:txBody>
      </p:sp>
      <p:sp>
        <p:nvSpPr>
          <p:cNvPr id="9" name="Rectangle 8"/>
          <p:cNvSpPr/>
          <p:nvPr/>
        </p:nvSpPr>
        <p:spPr>
          <a:xfrm>
            <a:off x="5334000" y="1727669"/>
            <a:ext cx="1371600" cy="1323439"/>
          </a:xfrm>
          <a:prstGeom prst="rect">
            <a:avLst/>
          </a:prstGeom>
        </p:spPr>
        <p:txBody>
          <a:bodyPr wrap="square">
            <a:spAutoFit/>
          </a:bodyPr>
          <a:lstStyle/>
          <a:p>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p>
        </p:txBody>
      </p:sp>
    </p:spTree>
    <p:extLst>
      <p:ext uri="{BB962C8B-B14F-4D97-AF65-F5344CB8AC3E}">
        <p14:creationId xmlns:p14="http://schemas.microsoft.com/office/powerpoint/2010/main" val="177709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a:xfrm>
            <a:off x="304800" y="971336"/>
            <a:ext cx="8534400" cy="3657600"/>
          </a:xfrm>
        </p:spPr>
        <p:txBody>
          <a:bodyPr/>
          <a:lstStyle/>
          <a:p>
            <a:pPr marL="0" indent="0">
              <a:buNone/>
            </a:pPr>
            <a:r>
              <a:rPr lang="en-US" b="1" dirty="0">
                <a:solidFill>
                  <a:srgbClr val="2361A1"/>
                </a:solidFill>
              </a:rPr>
              <a:t>Here is a graph of the survival probabilities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8</a:t>
            </a:fld>
            <a:endParaRPr lang="en-US"/>
          </a:p>
        </p:txBody>
      </p:sp>
      <p:pic>
        <p:nvPicPr>
          <p:cNvPr id="6" name="Picture 5"/>
          <p:cNvPicPr>
            <a:picLocks noChangeAspect="1"/>
          </p:cNvPicPr>
          <p:nvPr/>
        </p:nvPicPr>
        <p:blipFill>
          <a:blip r:embed="rId2"/>
          <a:stretch>
            <a:fillRect/>
          </a:stretch>
        </p:blipFill>
        <p:spPr>
          <a:xfrm>
            <a:off x="369870" y="1428750"/>
            <a:ext cx="4343400" cy="3257550"/>
          </a:xfrm>
          <a:prstGeom prst="rect">
            <a:avLst/>
          </a:prstGeom>
        </p:spPr>
      </p:pic>
    </p:spTree>
    <p:extLst>
      <p:ext uri="{BB962C8B-B14F-4D97-AF65-F5344CB8AC3E}">
        <p14:creationId xmlns:p14="http://schemas.microsoft.com/office/powerpoint/2010/main" val="244677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p:txBody>
          <a:bodyPr/>
          <a:lstStyle/>
          <a:p>
            <a:pPr marL="0" indent="0">
              <a:buNone/>
            </a:pPr>
            <a:r>
              <a:rPr lang="en-US" b="1" dirty="0">
                <a:solidFill>
                  <a:srgbClr val="2361A1"/>
                </a:solidFill>
              </a:rPr>
              <a:t>What you can still </a:t>
            </a:r>
            <a:r>
              <a:rPr lang="en-US" b="1" dirty="0" smtClean="0">
                <a:solidFill>
                  <a:srgbClr val="2361A1"/>
                </a:solidFill>
              </a:rPr>
              <a:t>estimate</a:t>
            </a:r>
          </a:p>
          <a:p>
            <a:pPr marL="0" indent="0">
              <a:buNone/>
            </a:pPr>
            <a:endParaRPr lang="en-US" b="1" dirty="0">
              <a:solidFill>
                <a:srgbClr val="2361A1"/>
              </a:solidFill>
            </a:endParaRPr>
          </a:p>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9</a:t>
            </a:fld>
            <a:endParaRPr lang="en-US"/>
          </a:p>
        </p:txBody>
      </p:sp>
    </p:spTree>
    <p:extLst>
      <p:ext uri="{BB962C8B-B14F-4D97-AF65-F5344CB8AC3E}">
        <p14:creationId xmlns:p14="http://schemas.microsoft.com/office/powerpoint/2010/main" val="2357767287"/>
      </p:ext>
    </p:extLst>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COSA-PPT-Wide-Template</Template>
  <TotalTime>133</TotalTime>
  <Words>2107</Words>
  <Application>Microsoft Office PowerPoint</Application>
  <PresentationFormat>On-screen Show (16:9)</PresentationFormat>
  <Paragraphs>326</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Courier New</vt:lpstr>
      <vt:lpstr>COSA-PPT-Wide-Template</vt:lpstr>
      <vt:lpstr>Introduction to Survival Analysis</vt:lpstr>
      <vt:lpstr>Covered in this webinar:</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2)</vt:lpstr>
      <vt:lpstr>An Introduction to Kaplan-Meier Curves</vt:lpstr>
      <vt:lpstr>Fruit fly data (round 3)</vt:lpstr>
      <vt:lpstr>Fruit fly data (round 3)</vt:lpstr>
      <vt:lpstr>Fruit fly data (round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 Kaplan-Meier curves</vt:lpstr>
      <vt:lpstr>The leader data set</vt:lpstr>
      <vt:lpstr>The competing risks model</vt:lpstr>
      <vt:lpstr>The competing risks model</vt:lpstr>
      <vt:lpstr>The competing risks model</vt:lpstr>
      <vt:lpstr>The leader data set, competing risks</vt:lpstr>
      <vt:lpstr>Subgroup nonconstitutional ascent</vt:lpstr>
      <vt:lpstr>Subgroup constitutional ascent</vt:lpstr>
      <vt:lpstr>Conclusion</vt:lpstr>
      <vt:lpstr>Workshop Details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Survival Analysis</dc:title>
  <dc:creator>mike</dc:creator>
  <cp:lastModifiedBy>Simon, Stephen D.</cp:lastModifiedBy>
  <cp:revision>14</cp:revision>
  <dcterms:created xsi:type="dcterms:W3CDTF">2018-07-12T19:22:33Z</dcterms:created>
  <dcterms:modified xsi:type="dcterms:W3CDTF">2018-07-13T18:18:39Z</dcterms:modified>
</cp:coreProperties>
</file>