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9" r:id="rId2"/>
    <p:sldId id="257" r:id="rId3"/>
    <p:sldId id="321" r:id="rId4"/>
    <p:sldId id="260" r:id="rId5"/>
    <p:sldId id="322" r:id="rId6"/>
    <p:sldId id="323" r:id="rId7"/>
    <p:sldId id="324" r:id="rId8"/>
    <p:sldId id="325" r:id="rId9"/>
    <p:sldId id="326" r:id="rId10"/>
    <p:sldId id="327" r:id="rId11"/>
    <p:sldId id="328" r:id="rId12"/>
    <p:sldId id="329" r:id="rId13"/>
    <p:sldId id="330" r:id="rId14"/>
    <p:sldId id="331"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E874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33" autoAdjust="0"/>
  </p:normalViewPr>
  <p:slideViewPr>
    <p:cSldViewPr>
      <p:cViewPr>
        <p:scale>
          <a:sx n="120" d="100"/>
          <a:sy n="120" d="100"/>
        </p:scale>
        <p:origin x="-1290" y="-426"/>
      </p:cViewPr>
      <p:guideLst>
        <p:guide orient="horz" pos="1620"/>
        <p:guide pos="2880"/>
      </p:guideLst>
    </p:cSldViewPr>
  </p:slideViewPr>
  <p:notesTextViewPr>
    <p:cViewPr>
      <p:scale>
        <a:sx n="1" d="1"/>
        <a:sy n="1" d="1"/>
      </p:scale>
      <p:origin x="0" y="0"/>
    </p:cViewPr>
  </p:notesTextViewPr>
  <p:notesViewPr>
    <p:cSldViewPr>
      <p:cViewPr varScale="1">
        <p:scale>
          <a:sx n="114" d="100"/>
          <a:sy n="114" d="100"/>
        </p:scale>
        <p:origin x="-2406"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81600" y="0"/>
            <a:ext cx="3962400" cy="342900"/>
          </a:xfrm>
          <a:prstGeom prst="rect">
            <a:avLst/>
          </a:prstGeom>
        </p:spPr>
        <p:txBody>
          <a:bodyPr vert="horz" lIns="91440" tIns="45720" rIns="91440" bIns="45720" rtlCol="0" anchor="ctr"/>
          <a:lstStyle>
            <a:lvl1pPr algn="r">
              <a:defRPr sz="1200"/>
            </a:lvl1pPr>
          </a:lstStyle>
          <a:p>
            <a:fld id="{5433E47C-241B-4E11-AB19-57B40CAC15ED}" type="datetimeFigureOut">
              <a:rPr lang="en-US" smtClean="0"/>
              <a:pPr/>
              <a:t>9/11/2018</a:t>
            </a:fld>
            <a:endParaRPr lang="en-US" dirty="0"/>
          </a:p>
        </p:txBody>
      </p:sp>
      <p:sp>
        <p:nvSpPr>
          <p:cNvPr id="4" name="Footer Placeholder 3"/>
          <p:cNvSpPr>
            <a:spLocks noGrp="1"/>
          </p:cNvSpPr>
          <p:nvPr>
            <p:ph type="ftr" sz="quarter" idx="2"/>
          </p:nvPr>
        </p:nvSpPr>
        <p:spPr>
          <a:xfrm>
            <a:off x="2082800" y="6438900"/>
            <a:ext cx="4978400" cy="342900"/>
          </a:xfrm>
          <a:prstGeom prst="rect">
            <a:avLst/>
          </a:prstGeom>
        </p:spPr>
        <p:txBody>
          <a:bodyPr vert="horz" lIns="91440" tIns="45720" rIns="91440" bIns="45720" rtlCol="0" anchor="ctr"/>
          <a:lstStyle>
            <a:lvl1pPr algn="l">
              <a:defRPr sz="1200"/>
            </a:lvl1pPr>
          </a:lstStyle>
          <a:p>
            <a:pPr algn="ctr"/>
            <a:r>
              <a:rPr lang="en-US" dirty="0"/>
              <a:t>©2018 Your Name | https://TheAnalysisFactor.com</a:t>
            </a:r>
          </a:p>
        </p:txBody>
      </p:sp>
      <p:sp>
        <p:nvSpPr>
          <p:cNvPr id="5" name="Slide Number Placeholder 4"/>
          <p:cNvSpPr>
            <a:spLocks noGrp="1"/>
          </p:cNvSpPr>
          <p:nvPr>
            <p:ph type="sldNum" sz="quarter" idx="3"/>
          </p:nvPr>
        </p:nvSpPr>
        <p:spPr>
          <a:xfrm>
            <a:off x="5179484" y="6438900"/>
            <a:ext cx="3962400" cy="342900"/>
          </a:xfrm>
          <a:prstGeom prst="rect">
            <a:avLst/>
          </a:prstGeom>
        </p:spPr>
        <p:txBody>
          <a:bodyPr vert="horz" lIns="91440" tIns="45720" rIns="91440" bIns="45720" rtlCol="0" anchor="ctr"/>
          <a:lstStyle>
            <a:lvl1pPr algn="r">
              <a:defRPr sz="1200"/>
            </a:lvl1pPr>
          </a:lstStyle>
          <a:p>
            <a:fld id="{F353F378-8247-43A4-BD9B-595771D46184}"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5" y="6384294"/>
            <a:ext cx="1524000" cy="478073"/>
          </a:xfrm>
          <a:prstGeom prst="rect">
            <a:avLst/>
          </a:prstGeom>
        </p:spPr>
      </p:pic>
    </p:spTree>
    <p:extLst>
      <p:ext uri="{BB962C8B-B14F-4D97-AF65-F5344CB8AC3E}">
        <p14:creationId xmlns:p14="http://schemas.microsoft.com/office/powerpoint/2010/main" val="1821796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93418D3-0359-4F30-9163-C2194203E287}" type="datetimeFigureOut">
              <a:rPr lang="en-US" smtClean="0"/>
              <a:t>9/11/2018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8AFC2C6-1385-4E93-BAF5-89E0D30AF050}" type="slidenum">
              <a:rPr lang="en-US" smtClean="0"/>
              <a:t>‹#›</a:t>
            </a:fld>
            <a:endParaRPr lang="en-US"/>
          </a:p>
        </p:txBody>
      </p:sp>
    </p:spTree>
    <p:extLst>
      <p:ext uri="{BB962C8B-B14F-4D97-AF65-F5344CB8AC3E}">
        <p14:creationId xmlns:p14="http://schemas.microsoft.com/office/powerpoint/2010/main" val="26276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panose="020B0604020202020204" pitchFamily="34" charset="0"/>
                <a:ea typeface="+mn-ea"/>
                <a:cs typeface="Arial" panose="020B0604020202020204" pitchFamily="34" charset="0"/>
              </a:rPr>
              <a:t>In these diagrams, square edged boxes represent observed variables, and rounded or oval boxes represent latent variables, sometimes called factors:</a:t>
            </a:r>
            <a:endParaRPr lang="en-US" altLang="en-US" dirty="0"/>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a:t>
            </a:fld>
            <a:endParaRPr lang="en-US"/>
          </a:p>
        </p:txBody>
      </p:sp>
    </p:spTree>
    <p:extLst>
      <p:ext uri="{BB962C8B-B14F-4D97-AF65-F5344CB8AC3E}">
        <p14:creationId xmlns:p14="http://schemas.microsoft.com/office/powerpoint/2010/main" val="335211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panose="020B0604020202020204" pitchFamily="34" charset="0"/>
                <a:ea typeface="+mn-ea"/>
                <a:cs typeface="Arial" panose="020B0604020202020204" pitchFamily="34" charset="0"/>
              </a:rPr>
              <a:t>In these diagrams, square edged boxes represent observed variables, and rounded or oval boxes represent latent variables, sometimes called factors:</a:t>
            </a:r>
            <a:endParaRPr lang="en-US" altLang="en-US" dirty="0"/>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a:t>
            </a:fld>
            <a:endParaRPr lang="en-US"/>
          </a:p>
        </p:txBody>
      </p:sp>
    </p:spTree>
    <p:extLst>
      <p:ext uri="{BB962C8B-B14F-4D97-AF65-F5344CB8AC3E}">
        <p14:creationId xmlns:p14="http://schemas.microsoft.com/office/powerpoint/2010/main" val="3352115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normAutofit/>
          </a:bodyPr>
          <a:lstStyle>
            <a:lvl1pPr>
              <a:defRPr sz="2800" b="1" baseline="0">
                <a:solidFill>
                  <a:srgbClr val="E87427"/>
                </a:solidFill>
                <a:latin typeface="+mn-lt"/>
              </a:defRPr>
            </a:lvl1pPr>
          </a:lstStyle>
          <a:p>
            <a:r>
              <a:rPr lang="en-US" dirty="0"/>
              <a:t>Title of Presentation</a:t>
            </a:r>
          </a:p>
        </p:txBody>
      </p:sp>
      <p:sp>
        <p:nvSpPr>
          <p:cNvPr id="5" name="Footer Placeholder 4"/>
          <p:cNvSpPr>
            <a:spLocks noGrp="1"/>
          </p:cNvSpPr>
          <p:nvPr>
            <p:ph type="ftr" sz="quarter" idx="11"/>
          </p:nvPr>
        </p:nvSpPr>
        <p:spPr>
          <a:xfrm>
            <a:off x="2705100" y="4857750"/>
            <a:ext cx="3733800" cy="273844"/>
          </a:xfrm>
        </p:spPr>
        <p:txBody>
          <a:bodyPr/>
          <a:lstStyle/>
          <a:p>
            <a:r>
              <a:rPr lang="en-US" dirty="0" smtClean="0"/>
              <a:t>©2018 Steve Simon| https://TheAnalysisFactor.com</a:t>
            </a:r>
            <a:endParaRPr lang="en-US" dirty="0"/>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Subtitle 2"/>
          <p:cNvSpPr txBox="1">
            <a:spLocks/>
          </p:cNvSpPr>
          <p:nvPr userDrawn="1"/>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600" dirty="0" smtClean="0">
                <a:solidFill>
                  <a:schemeClr val="tx1"/>
                </a:solidFill>
              </a:rPr>
              <a:t>Steve Simon</a:t>
            </a:r>
            <a:endParaRPr lang="en-US" sz="1600" dirty="0">
              <a:solidFill>
                <a:schemeClr val="tx1"/>
              </a:soli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 t="26072" r="71833" b="28687"/>
          <a:stretch/>
        </p:blipFill>
        <p:spPr>
          <a:xfrm>
            <a:off x="4200699" y="1200150"/>
            <a:ext cx="742603" cy="576349"/>
          </a:xfrm>
          <a:prstGeom prst="rect">
            <a:avLst/>
          </a:prstGeom>
        </p:spPr>
      </p:pic>
    </p:spTree>
    <p:extLst>
      <p:ext uri="{BB962C8B-B14F-4D97-AF65-F5344CB8AC3E}">
        <p14:creationId xmlns:p14="http://schemas.microsoft.com/office/powerpoint/2010/main" val="194695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A7C0B-8BF0-40D5-888F-C703C3F16758}" type="datetime1">
              <a:rPr lang="en-US" smtClean="0"/>
              <a:t>9/11/2018</a:t>
            </a:fld>
            <a:endParaRPr lang="en-US"/>
          </a:p>
        </p:txBody>
      </p:sp>
      <p:sp>
        <p:nvSpPr>
          <p:cNvPr id="5" name="Footer Placeholder 4"/>
          <p:cNvSpPr>
            <a:spLocks noGrp="1"/>
          </p:cNvSpPr>
          <p:nvPr>
            <p:ph type="ftr" sz="quarter" idx="11"/>
          </p:nvPr>
        </p:nvSpPr>
        <p:spPr/>
        <p:txBody>
          <a:bodyPr/>
          <a:lstStyle/>
          <a:p>
            <a:r>
              <a:rPr lang="en-US"/>
              <a:t>©2018 Your Name | https://TheAnalysisFactor.com</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017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E2B9B-A3BA-48F8-B345-76D857F29E34}" type="datetime1">
              <a:rPr lang="en-US" smtClean="0"/>
              <a:t>9/11/2018</a:t>
            </a:fld>
            <a:endParaRPr lang="en-US"/>
          </a:p>
        </p:txBody>
      </p:sp>
      <p:sp>
        <p:nvSpPr>
          <p:cNvPr id="5" name="Footer Placeholder 4"/>
          <p:cNvSpPr>
            <a:spLocks noGrp="1"/>
          </p:cNvSpPr>
          <p:nvPr>
            <p:ph type="ftr" sz="quarter" idx="11"/>
          </p:nvPr>
        </p:nvSpPr>
        <p:spPr/>
        <p:txBody>
          <a:bodyPr/>
          <a:lstStyle/>
          <a:p>
            <a:r>
              <a:rPr lang="en-US"/>
              <a:t>©2018 Your Name | https://TheAnalysisFactor.com</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071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b="1" baseline="0">
                <a:solidFill>
                  <a:srgbClr val="E87427"/>
                </a:solidFill>
                <a:latin typeface="+mn-lt"/>
              </a:defRPr>
            </a:lvl1pPr>
          </a:lstStyle>
          <a:p>
            <a:r>
              <a:rPr lang="en-US" dirty="0"/>
              <a:t>Click to edit Master title style</a:t>
            </a:r>
          </a:p>
        </p:txBody>
      </p:sp>
      <p:sp>
        <p:nvSpPr>
          <p:cNvPr id="3" name="Content Placeholder 2"/>
          <p:cNvSpPr>
            <a:spLocks noGrp="1"/>
          </p:cNvSpPr>
          <p:nvPr>
            <p:ph idx="1"/>
          </p:nvPr>
        </p:nvSpPr>
        <p:spPr>
          <a:xfrm>
            <a:off x="304800" y="1047750"/>
            <a:ext cx="8534400" cy="3657600"/>
          </a:xfrm>
        </p:spPr>
        <p:txBody>
          <a:bodyPr>
            <a:normAutofit/>
          </a:bodyPr>
          <a:lstStyle>
            <a:lvl1pPr>
              <a:defRPr sz="1800"/>
            </a:lvl1pPr>
          </a:lstStyle>
          <a:p>
            <a:pPr lvl="0"/>
            <a:r>
              <a:rPr lang="en-US" dirty="0"/>
              <a:t>Click to edit Master text styles</a:t>
            </a:r>
          </a:p>
        </p:txBody>
      </p:sp>
      <p:sp>
        <p:nvSpPr>
          <p:cNvPr id="4" name="Date Placeholder 3"/>
          <p:cNvSpPr>
            <a:spLocks noGrp="1"/>
          </p:cNvSpPr>
          <p:nvPr>
            <p:ph type="dt" sz="half" idx="10"/>
          </p:nvPr>
        </p:nvSpPr>
        <p:spPr/>
        <p:txBody>
          <a:bodyPr/>
          <a:lstStyle/>
          <a:p>
            <a:fld id="{65CFB68A-1A08-4A1C-9652-847951EA0506}" type="datetime1">
              <a:rPr lang="en-US" smtClean="0"/>
              <a:t>9/11/2018</a:t>
            </a:fld>
            <a:endParaRPr lang="en-US"/>
          </a:p>
        </p:txBody>
      </p:sp>
      <p:sp>
        <p:nvSpPr>
          <p:cNvPr id="5" name="Footer Placeholder 4"/>
          <p:cNvSpPr>
            <a:spLocks noGrp="1"/>
          </p:cNvSpPr>
          <p:nvPr>
            <p:ph type="ftr" sz="quarter" idx="11"/>
          </p:nvPr>
        </p:nvSpPr>
        <p:spPr>
          <a:xfrm>
            <a:off x="2743200" y="4857750"/>
            <a:ext cx="3657600" cy="273844"/>
          </a:xfrm>
        </p:spPr>
        <p:txBody>
          <a:bodyPr/>
          <a:lstStyle/>
          <a:p>
            <a:r>
              <a:rPr lang="en-US"/>
              <a:t>©2018 Your Name | https://TheAnalysisFactor.com</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901AF-6262-4D8F-BB4B-9FD64F8B8CFC}" type="datetime1">
              <a:rPr lang="en-US" smtClean="0"/>
              <a:t>9/11/2018</a:t>
            </a:fld>
            <a:endParaRPr lang="en-US"/>
          </a:p>
        </p:txBody>
      </p:sp>
      <p:sp>
        <p:nvSpPr>
          <p:cNvPr id="5" name="Footer Placeholder 4"/>
          <p:cNvSpPr>
            <a:spLocks noGrp="1"/>
          </p:cNvSpPr>
          <p:nvPr>
            <p:ph type="ftr" sz="quarter" idx="11"/>
          </p:nvPr>
        </p:nvSpPr>
        <p:spPr/>
        <p:txBody>
          <a:bodyPr/>
          <a:lstStyle/>
          <a:p>
            <a:r>
              <a:rPr lang="en-US"/>
              <a:t>©2018 Your Name | https://TheAnalysisFactor.com</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4595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1D94D6-51F4-4DB7-A878-71972BB71D3E}" type="datetime1">
              <a:rPr lang="en-US" smtClean="0"/>
              <a:t>9/11/2018</a:t>
            </a:fld>
            <a:endParaRPr lang="en-US"/>
          </a:p>
        </p:txBody>
      </p:sp>
      <p:sp>
        <p:nvSpPr>
          <p:cNvPr id="6" name="Footer Placeholder 5"/>
          <p:cNvSpPr>
            <a:spLocks noGrp="1"/>
          </p:cNvSpPr>
          <p:nvPr>
            <p:ph type="ftr" sz="quarter" idx="11"/>
          </p:nvPr>
        </p:nvSpPr>
        <p:spPr/>
        <p:txBody>
          <a:bodyPr/>
          <a:lstStyle/>
          <a:p>
            <a:r>
              <a:rPr lang="en-US"/>
              <a:t>©2018 Your Name | https://TheAnalysisFactor.com</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049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74DD3E-180C-430F-B7E1-FCB7F97AD767}" type="datetime1">
              <a:rPr lang="en-US" smtClean="0"/>
              <a:t>9/11/2018</a:t>
            </a:fld>
            <a:endParaRPr lang="en-US"/>
          </a:p>
        </p:txBody>
      </p:sp>
      <p:sp>
        <p:nvSpPr>
          <p:cNvPr id="8" name="Footer Placeholder 7"/>
          <p:cNvSpPr>
            <a:spLocks noGrp="1"/>
          </p:cNvSpPr>
          <p:nvPr>
            <p:ph type="ftr" sz="quarter" idx="11"/>
          </p:nvPr>
        </p:nvSpPr>
        <p:spPr/>
        <p:txBody>
          <a:bodyPr/>
          <a:lstStyle/>
          <a:p>
            <a:r>
              <a:rPr lang="en-US"/>
              <a:t>©2018 Your Name | https://TheAnalysisFactor.com</a:t>
            </a:r>
          </a:p>
        </p:txBody>
      </p:sp>
      <p:sp>
        <p:nvSpPr>
          <p:cNvPr id="9" name="Slide Number Placeholder 8"/>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7067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C2891-D9EA-45DC-A60C-EE9419589128}" type="datetime1">
              <a:rPr lang="en-US" smtClean="0"/>
              <a:t>9/11/2018</a:t>
            </a:fld>
            <a:endParaRPr lang="en-US"/>
          </a:p>
        </p:txBody>
      </p:sp>
      <p:sp>
        <p:nvSpPr>
          <p:cNvPr id="4" name="Footer Placeholder 3"/>
          <p:cNvSpPr>
            <a:spLocks noGrp="1"/>
          </p:cNvSpPr>
          <p:nvPr>
            <p:ph type="ftr" sz="quarter" idx="11"/>
          </p:nvPr>
        </p:nvSpPr>
        <p:spPr/>
        <p:txBody>
          <a:bodyPr/>
          <a:lstStyle/>
          <a:p>
            <a:r>
              <a:rPr lang="en-US"/>
              <a:t>©2018 Your Name | https://TheAnalysisFactor.com</a:t>
            </a:r>
          </a:p>
        </p:txBody>
      </p:sp>
      <p:sp>
        <p:nvSpPr>
          <p:cNvPr id="5" name="Slide Number Placeholder 4"/>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6153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92E07-6D41-4875-BD2A-B4E7E8AC76CF}" type="datetime1">
              <a:rPr lang="en-US" smtClean="0"/>
              <a:t>9/11/2018</a:t>
            </a:fld>
            <a:endParaRPr lang="en-US"/>
          </a:p>
        </p:txBody>
      </p:sp>
      <p:sp>
        <p:nvSpPr>
          <p:cNvPr id="3" name="Footer Placeholder 2"/>
          <p:cNvSpPr>
            <a:spLocks noGrp="1"/>
          </p:cNvSpPr>
          <p:nvPr>
            <p:ph type="ftr" sz="quarter" idx="11"/>
          </p:nvPr>
        </p:nvSpPr>
        <p:spPr/>
        <p:txBody>
          <a:bodyPr/>
          <a:lstStyle/>
          <a:p>
            <a:r>
              <a:rPr lang="en-US"/>
              <a:t>©2018 Your Name | https://TheAnalysisFactor.com</a:t>
            </a:r>
          </a:p>
        </p:txBody>
      </p:sp>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58567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2D3CE-9F8B-440D-8CE7-01FEDE047690}" type="datetime1">
              <a:rPr lang="en-US" smtClean="0"/>
              <a:t>9/11/2018</a:t>
            </a:fld>
            <a:endParaRPr lang="en-US"/>
          </a:p>
        </p:txBody>
      </p:sp>
      <p:sp>
        <p:nvSpPr>
          <p:cNvPr id="6" name="Footer Placeholder 5"/>
          <p:cNvSpPr>
            <a:spLocks noGrp="1"/>
          </p:cNvSpPr>
          <p:nvPr>
            <p:ph type="ftr" sz="quarter" idx="11"/>
          </p:nvPr>
        </p:nvSpPr>
        <p:spPr/>
        <p:txBody>
          <a:bodyPr/>
          <a:lstStyle/>
          <a:p>
            <a:r>
              <a:rPr lang="en-US"/>
              <a:t>©2018 Your Name | https://TheAnalysisFactor.com</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478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B88A1-85FB-4B36-B267-27BE3D9A2768}" type="datetime1">
              <a:rPr lang="en-US" smtClean="0"/>
              <a:t>9/11/2018</a:t>
            </a:fld>
            <a:endParaRPr lang="en-US"/>
          </a:p>
        </p:txBody>
      </p:sp>
      <p:sp>
        <p:nvSpPr>
          <p:cNvPr id="6" name="Footer Placeholder 5"/>
          <p:cNvSpPr>
            <a:spLocks noGrp="1"/>
          </p:cNvSpPr>
          <p:nvPr>
            <p:ph type="ftr" sz="quarter" idx="11"/>
          </p:nvPr>
        </p:nvSpPr>
        <p:spPr/>
        <p:txBody>
          <a:bodyPr/>
          <a:lstStyle/>
          <a:p>
            <a:r>
              <a:rPr lang="en-US"/>
              <a:t>©2018 Your Name | https://TheAnalysisFactor.com</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23727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72BE1CF-695D-46E9-8615-45B8DFD0F83B}" type="datetime1">
              <a:rPr lang="en-US" smtClean="0"/>
              <a:t>9/11/2018</a:t>
            </a:fld>
            <a:endParaRPr lang="en-US"/>
          </a:p>
        </p:txBody>
      </p:sp>
      <p:sp>
        <p:nvSpPr>
          <p:cNvPr id="5" name="Footer Placeholder 4"/>
          <p:cNvSpPr>
            <a:spLocks noGrp="1"/>
          </p:cNvSpPr>
          <p:nvPr>
            <p:ph type="ftr" sz="quarter" idx="3"/>
          </p:nvPr>
        </p:nvSpPr>
        <p:spPr>
          <a:xfrm>
            <a:off x="3124200" y="4857750"/>
            <a:ext cx="2895600" cy="273844"/>
          </a:xfrm>
          <a:prstGeom prst="rect">
            <a:avLst/>
          </a:prstGeom>
        </p:spPr>
        <p:txBody>
          <a:bodyPr vert="horz" lIns="91440" tIns="45720" rIns="91440" bIns="45720" rtlCol="0" anchor="ctr"/>
          <a:lstStyle>
            <a:lvl1pPr algn="ctr">
              <a:defRPr sz="1050">
                <a:solidFill>
                  <a:schemeClr val="bg1"/>
                </a:solidFill>
              </a:defRPr>
            </a:lvl1pPr>
          </a:lstStyle>
          <a:p>
            <a:r>
              <a:rPr lang="en-US"/>
              <a:t>©2018 Your Name | https://TheAnalysisFactor.com</a:t>
            </a:r>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3550"/>
            <a:ext cx="7772400" cy="1524000"/>
          </a:xfrm>
        </p:spPr>
        <p:txBody>
          <a:bodyPr>
            <a:normAutofit/>
          </a:bodyPr>
          <a:lstStyle/>
          <a:p>
            <a:r>
              <a:rPr lang="en-US" dirty="0">
                <a:solidFill>
                  <a:srgbClr val="0078AD"/>
                </a:solidFill>
                <a:cs typeface="Arial" charset="0"/>
              </a:rPr>
              <a:t>Survival Analysis: Models for Time to Event Data</a:t>
            </a:r>
            <a:r>
              <a:rPr lang="en-US" dirty="0" smtClean="0">
                <a:solidFill>
                  <a:srgbClr val="0078AD"/>
                </a:solidFill>
                <a:latin typeface="Arial" charset="0"/>
                <a:cs typeface="Arial" charset="0"/>
              </a:rPr>
              <a:t> </a:t>
            </a:r>
            <a:r>
              <a:rPr lang="en-US" dirty="0"/>
              <a:t/>
            </a:r>
            <a:br>
              <a:rPr lang="en-US" dirty="0"/>
            </a:br>
            <a:r>
              <a:rPr lang="en-US" sz="2000" dirty="0"/>
              <a:t>Module 1: An Introduction to Kaplan-Meier Curves</a:t>
            </a:r>
          </a:p>
        </p:txBody>
      </p:sp>
    </p:spTree>
    <p:extLst>
      <p:ext uri="{BB962C8B-B14F-4D97-AF65-F5344CB8AC3E}">
        <p14:creationId xmlns:p14="http://schemas.microsoft.com/office/powerpoint/2010/main" val="129684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10</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2)</a:t>
            </a:r>
            <a:endParaRPr lang="en-US" dirty="0"/>
          </a:p>
        </p:txBody>
      </p:sp>
      <p:sp>
        <p:nvSpPr>
          <p:cNvPr id="7" name="Rectangle 2"/>
          <p:cNvSpPr>
            <a:spLocks noChangeArrowheads="1"/>
          </p:cNvSpPr>
          <p:nvPr/>
        </p:nvSpPr>
        <p:spPr bwMode="auto">
          <a:xfrm>
            <a:off x="457200" y="1062359"/>
            <a:ext cx="8382000"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What you can still estimate</a:t>
            </a:r>
          </a:p>
          <a:p>
            <a:pPr marL="0" indent="0"/>
            <a:r>
              <a:rPr lang="en-US" sz="1800" dirty="0">
                <a:solidFill>
                  <a:schemeClr val="tx1"/>
                </a:solidFill>
              </a:rPr>
              <a:t>We clearly have enough data to make several important statements about survival probability. For example, the median survival time is 61 days because roughly half of the flies had died before this day.</a:t>
            </a:r>
          </a:p>
          <a:p>
            <a:pPr marL="0" indent="0"/>
            <a:endParaRPr lang="en-US" sz="1800" dirty="0">
              <a:solidFill>
                <a:schemeClr val="tx1"/>
              </a:solidFill>
            </a:endParaRPr>
          </a:p>
          <a:p>
            <a:pPr marL="0" indent="0"/>
            <a:r>
              <a:rPr lang="en-US" sz="1800" dirty="0">
                <a:solidFill>
                  <a:schemeClr val="tx1"/>
                </a:solidFill>
              </a:rPr>
              <a:t>By the way, you might be tempted to ignore the ten flies who escaped. But that would seriously bias your results. The median survival time, for example, of the 15 flies who did not escape, for example, is only 54 days which is much smaller than the actual median.</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965631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11</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3)</a:t>
            </a:r>
            <a:endParaRPr lang="en-US" dirty="0"/>
          </a:p>
        </p:txBody>
      </p:sp>
      <p:sp>
        <p:nvSpPr>
          <p:cNvPr id="7" name="Rectangle 2"/>
          <p:cNvSpPr>
            <a:spLocks noChangeArrowheads="1"/>
          </p:cNvSpPr>
          <p:nvPr/>
        </p:nvSpPr>
        <p:spPr bwMode="auto">
          <a:xfrm>
            <a:off x="457200" y="1062359"/>
            <a:ext cx="83820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Another change to the data</a:t>
            </a:r>
          </a:p>
          <a:p>
            <a:pPr marL="0" indent="0"/>
            <a:r>
              <a:rPr lang="en-US" sz="1800" dirty="0">
                <a:solidFill>
                  <a:schemeClr val="tx1"/>
                </a:solidFill>
              </a:rPr>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351633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12</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3)</a:t>
            </a:r>
            <a:endParaRPr lang="en-US" dirty="0"/>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Here are the estimated survival probabilities</a:t>
            </a:r>
          </a:p>
        </p:txBody>
      </p:sp>
      <p:sp>
        <p:nvSpPr>
          <p:cNvPr id="6" name="Text Placeholder 2"/>
          <p:cNvSpPr txBox="1">
            <a:spLocks/>
          </p:cNvSpPr>
          <p:nvPr/>
        </p:nvSpPr>
        <p:spPr>
          <a:xfrm>
            <a:off x="457200" y="1733550"/>
            <a:ext cx="8229600" cy="2590800"/>
          </a:xfrm>
          <a:prstGeom prst="rect">
            <a:avLst/>
          </a:prstGeom>
        </p:spPr>
        <p:txBody>
          <a:bodyPr vert="horz" lIns="91440" tIns="45720" rIns="91440" bIns="45720" numCol="4"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71 30%</a:t>
            </a:r>
            <a:br>
              <a:rPr lang="en-US" dirty="0"/>
            </a:br>
            <a:r>
              <a:rPr lang="en-US" dirty="0"/>
              <a:t> 70+ ?</a:t>
            </a:r>
            <a:br>
              <a:rPr lang="en-US" dirty="0"/>
            </a:br>
            <a:r>
              <a:rPr lang="en-US" dirty="0"/>
              <a:t> 70+ ?</a:t>
            </a:r>
            <a:br>
              <a:rPr lang="en-US" dirty="0"/>
            </a:br>
            <a:r>
              <a:rPr lang="en-US" dirty="0"/>
              <a:t> 75 20%</a:t>
            </a:r>
            <a:br>
              <a:rPr lang="en-US" dirty="0"/>
            </a:br>
            <a:r>
              <a:rPr lang="en-US" dirty="0"/>
              <a:t> 70+ ?</a:t>
            </a:r>
            <a:br>
              <a:rPr lang="en-US" dirty="0"/>
            </a:br>
            <a:r>
              <a:rPr lang="en-US" dirty="0"/>
              <a:t> 70+ ?</a:t>
            </a:r>
            <a:br>
              <a:rPr lang="en-US" dirty="0"/>
            </a:br>
            <a:r>
              <a:rPr lang="en-US" dirty="0"/>
              <a:t> 89 10%</a:t>
            </a:r>
            <a:br>
              <a:rPr lang="en-US" dirty="0"/>
            </a:br>
            <a:r>
              <a:rPr lang="en-US" dirty="0"/>
              <a:t> 70+ ?</a:t>
            </a:r>
            <a:br>
              <a:rPr lang="en-US" dirty="0"/>
            </a:br>
            <a:r>
              <a:rPr lang="en-US" dirty="0"/>
              <a:t> 96  0% </a:t>
            </a:r>
          </a:p>
        </p:txBody>
      </p:sp>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322377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13</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3)</a:t>
            </a:r>
            <a:endParaRPr lang="en-US" dirty="0"/>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smtClean="0">
                <a:solidFill>
                  <a:schemeClr val="tx1"/>
                </a:solidFill>
                <a:ea typeface="+mj-ea"/>
              </a:rPr>
              <a:t>Here is a graph of the survival probabilities</a:t>
            </a:r>
            <a:endParaRPr lang="en-US" altLang="en-US" sz="2000" dirty="0">
              <a:solidFill>
                <a:schemeClr val="tx1"/>
              </a:solidFill>
              <a:ea typeface="+mj-ea"/>
            </a:endParaRPr>
          </a:p>
        </p:txBody>
      </p:sp>
      <p:pic>
        <p:nvPicPr>
          <p:cNvPr id="9" name="Picture 2" descr="http://www.pmean.com/08/images/Simpl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260" y="1581150"/>
            <a:ext cx="4329879" cy="3086539"/>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721119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14</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3)</a:t>
            </a:r>
            <a:endParaRPr lang="en-US" dirty="0"/>
          </a:p>
        </p:txBody>
      </p:sp>
      <p:sp>
        <p:nvSpPr>
          <p:cNvPr id="7" name="Rectangle 2"/>
          <p:cNvSpPr>
            <a:spLocks noChangeArrowheads="1"/>
          </p:cNvSpPr>
          <p:nvPr/>
        </p:nvSpPr>
        <p:spPr bwMode="auto">
          <a:xfrm>
            <a:off x="457200" y="1166158"/>
            <a:ext cx="838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marL="0" indent="0"/>
            <a:r>
              <a:rPr lang="en-US" sz="2000" dirty="0">
                <a:solidFill>
                  <a:schemeClr val="tx1"/>
                </a:solidFill>
              </a:rPr>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140864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15</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3)</a:t>
            </a:r>
            <a:endParaRPr lang="en-US" dirty="0"/>
          </a:p>
        </p:txBody>
      </p:sp>
      <p:sp>
        <p:nvSpPr>
          <p:cNvPr id="7" name="Rectangle 2"/>
          <p:cNvSpPr>
            <a:spLocks noChangeArrowheads="1"/>
          </p:cNvSpPr>
          <p:nvPr/>
        </p:nvSpPr>
        <p:spPr bwMode="auto">
          <a:xfrm>
            <a:off x="457200" y="1062359"/>
            <a:ext cx="8382000" cy="310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Informative censoring</a:t>
            </a:r>
          </a:p>
          <a:p>
            <a:pPr marL="0" indent="0"/>
            <a:r>
              <a:rPr lang="en-US" sz="1800" dirty="0">
                <a:solidFill>
                  <a:schemeClr val="tx1"/>
                </a:solidFill>
              </a:rPr>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4072209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16</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3)</a:t>
            </a:r>
            <a:endParaRPr lang="en-US" dirty="0"/>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Interpretation: 50th percentile = 61</a:t>
            </a:r>
          </a:p>
        </p:txBody>
      </p:sp>
      <p:pic>
        <p:nvPicPr>
          <p:cNvPr id="10"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730" y="1504950"/>
            <a:ext cx="4450939" cy="3172837"/>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600403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17</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3)</a:t>
            </a:r>
            <a:endParaRPr lang="en-US" dirty="0"/>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Interpretation: 80 week survival probability = 20%</a:t>
            </a:r>
          </a:p>
        </p:txBody>
      </p:sp>
      <p:pic>
        <p:nvPicPr>
          <p:cNvPr id="9"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465" y="1504948"/>
            <a:ext cx="4511469" cy="3215985"/>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09170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18</a:t>
            </a:fld>
            <a:endParaRPr lang="en-US"/>
          </a:p>
        </p:txBody>
      </p:sp>
      <p:sp>
        <p:nvSpPr>
          <p:cNvPr id="3" name="Title 2"/>
          <p:cNvSpPr>
            <a:spLocks noGrp="1"/>
          </p:cNvSpPr>
          <p:nvPr>
            <p:ph type="title"/>
          </p:nvPr>
        </p:nvSpPr>
        <p:spPr>
          <a:xfrm>
            <a:off x="457200" y="266700"/>
            <a:ext cx="8229600" cy="857250"/>
          </a:xfrm>
        </p:spPr>
        <p:txBody>
          <a:bodyPr/>
          <a:lstStyle/>
          <a:p>
            <a:r>
              <a:rPr lang="en-US" dirty="0"/>
              <a:t>Hand </a:t>
            </a:r>
            <a:r>
              <a:rPr lang="en-US" dirty="0" smtClean="0"/>
              <a:t>Calculation </a:t>
            </a:r>
            <a:r>
              <a:rPr lang="en-US" dirty="0"/>
              <a:t>of Kaplan-Meier curve</a:t>
            </a:r>
          </a:p>
        </p:txBody>
      </p:sp>
      <p:sp>
        <p:nvSpPr>
          <p:cNvPr id="7" name="Rectangle 2"/>
          <p:cNvSpPr>
            <a:spLocks noChangeArrowheads="1"/>
          </p:cNvSpPr>
          <p:nvPr/>
        </p:nvSpPr>
        <p:spPr bwMode="auto">
          <a:xfrm>
            <a:off x="457200" y="1166158"/>
            <a:ext cx="838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sz="2000" dirty="0">
                <a:solidFill>
                  <a:schemeClr val="tx1"/>
                </a:solidFill>
              </a:rPr>
              <a:t>Table 2.1 of Hosmer, </a:t>
            </a:r>
            <a:r>
              <a:rPr lang="en-US" sz="2000" dirty="0" err="1">
                <a:solidFill>
                  <a:schemeClr val="tx1"/>
                </a:solidFill>
              </a:rPr>
              <a:t>Lemeshow</a:t>
            </a:r>
            <a:r>
              <a:rPr lang="en-US" sz="2000" dirty="0">
                <a:solidFill>
                  <a:schemeClr val="tx1"/>
                </a:solidFill>
              </a:rPr>
              <a:t>, and May</a:t>
            </a:r>
          </a:p>
        </p:txBody>
      </p:sp>
      <p:pic>
        <p:nvPicPr>
          <p:cNvPr id="9" name="Picture 8">
            <a:extLst>
              <a:ext uri="{FF2B5EF4-FFF2-40B4-BE49-F238E27FC236}">
                <a16:creationId xmlns="" xmlns:a16="http://schemas.microsoft.com/office/drawing/2014/main" id="{148AF32C-92B2-4BB1-9F06-73AC1F9D7E28}"/>
              </a:ext>
            </a:extLst>
          </p:cNvPr>
          <p:cNvPicPr>
            <a:picLocks noChangeAspect="1"/>
          </p:cNvPicPr>
          <p:nvPr/>
        </p:nvPicPr>
        <p:blipFill>
          <a:blip r:embed="rId2"/>
          <a:stretch>
            <a:fillRect/>
          </a:stretch>
        </p:blipFill>
        <p:spPr>
          <a:xfrm>
            <a:off x="3371850" y="1885950"/>
            <a:ext cx="2552700" cy="2667000"/>
          </a:xfrm>
          <a:prstGeom prst="rect">
            <a:avLst/>
          </a:prstGeom>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559697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19</a:t>
            </a:fld>
            <a:endParaRPr lang="en-US"/>
          </a:p>
        </p:txBody>
      </p:sp>
      <p:sp>
        <p:nvSpPr>
          <p:cNvPr id="3" name="Title 2"/>
          <p:cNvSpPr>
            <a:spLocks noGrp="1"/>
          </p:cNvSpPr>
          <p:nvPr>
            <p:ph type="title"/>
          </p:nvPr>
        </p:nvSpPr>
        <p:spPr>
          <a:xfrm>
            <a:off x="457200" y="266700"/>
            <a:ext cx="8229600" cy="857250"/>
          </a:xfrm>
        </p:spPr>
        <p:txBody>
          <a:bodyPr/>
          <a:lstStyle/>
          <a:p>
            <a:r>
              <a:rPr lang="en-US" dirty="0"/>
              <a:t>Hand </a:t>
            </a:r>
            <a:r>
              <a:rPr lang="en-US" dirty="0" smtClean="0"/>
              <a:t>Calculation </a:t>
            </a:r>
            <a:r>
              <a:rPr lang="en-US" dirty="0"/>
              <a:t>of Kaplan-Meier curve</a:t>
            </a:r>
          </a:p>
        </p:txBody>
      </p:sp>
      <p:sp>
        <p:nvSpPr>
          <p:cNvPr id="7" name="Rectangle 2"/>
          <p:cNvSpPr>
            <a:spLocks noChangeArrowheads="1"/>
          </p:cNvSpPr>
          <p:nvPr/>
        </p:nvSpPr>
        <p:spPr bwMode="auto">
          <a:xfrm>
            <a:off x="457200" y="1166158"/>
            <a:ext cx="838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sz="2000" dirty="0">
                <a:solidFill>
                  <a:schemeClr val="tx1"/>
                </a:solidFill>
              </a:rPr>
              <a:t>Calculate number at risk (</a:t>
            </a:r>
            <a:r>
              <a:rPr lang="en-US" sz="2000" dirty="0" err="1">
                <a:solidFill>
                  <a:schemeClr val="tx1"/>
                </a:solidFill>
              </a:rPr>
              <a:t>ni</a:t>
            </a:r>
            <a:r>
              <a:rPr lang="en-US" sz="2000" dirty="0">
                <a:solidFill>
                  <a:schemeClr val="tx1"/>
                </a:solidFill>
              </a:rPr>
              <a:t>) and deaths (di) at time=</a:t>
            </a:r>
            <a:r>
              <a:rPr lang="en-US" sz="2000" dirty="0" err="1">
                <a:solidFill>
                  <a:schemeClr val="tx1"/>
                </a:solidFill>
              </a:rPr>
              <a:t>i</a:t>
            </a:r>
            <a:r>
              <a:rPr lang="en-US" sz="2000" dirty="0">
                <a:solidFill>
                  <a:schemeClr val="tx1"/>
                </a:solidFill>
              </a:rPr>
              <a:t>. </a:t>
            </a:r>
          </a:p>
        </p:txBody>
      </p:sp>
      <p:pic>
        <p:nvPicPr>
          <p:cNvPr id="10" name="Picture 9">
            <a:extLst>
              <a:ext uri="{FF2B5EF4-FFF2-40B4-BE49-F238E27FC236}">
                <a16:creationId xmlns="" xmlns:a16="http://schemas.microsoft.com/office/drawing/2014/main" id="{997F2816-8DDE-4679-9177-6ADBB26C9F6C}"/>
              </a:ext>
            </a:extLst>
          </p:cNvPr>
          <p:cNvPicPr>
            <a:picLocks noChangeAspect="1"/>
          </p:cNvPicPr>
          <p:nvPr/>
        </p:nvPicPr>
        <p:blipFill>
          <a:blip r:embed="rId2"/>
          <a:stretch>
            <a:fillRect/>
          </a:stretch>
        </p:blipFill>
        <p:spPr>
          <a:xfrm>
            <a:off x="2647950" y="1885950"/>
            <a:ext cx="4000500" cy="2752725"/>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4168219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66700"/>
            <a:ext cx="8229600" cy="857250"/>
          </a:xfrm>
        </p:spPr>
        <p:txBody>
          <a:bodyPr/>
          <a:lstStyle/>
          <a:p>
            <a:r>
              <a:rPr lang="en-US" dirty="0"/>
              <a:t>Abstract</a:t>
            </a:r>
          </a:p>
        </p:txBody>
      </p:sp>
      <p:sp>
        <p:nvSpPr>
          <p:cNvPr id="4" name="Footer Placeholder 3"/>
          <p:cNvSpPr>
            <a:spLocks noGrp="1"/>
          </p:cNvSpPr>
          <p:nvPr>
            <p:ph type="ftr" sz="quarter" idx="11"/>
          </p:nvPr>
        </p:nvSpPr>
        <p:spPr/>
        <p:txBody>
          <a:bodyPr/>
          <a:lstStyle/>
          <a:p>
            <a:r>
              <a:rPr lang="en-US" dirty="0"/>
              <a:t>©2018 </a:t>
            </a:r>
            <a:r>
              <a:rPr lang="en-US" dirty="0" smtClean="0"/>
              <a:t>Steve Simon| </a:t>
            </a:r>
            <a:r>
              <a:rPr lang="en-US" dirty="0"/>
              <a:t>https://TheAnalysisFactor.com</a:t>
            </a:r>
          </a:p>
        </p:txBody>
      </p:sp>
      <p:sp>
        <p:nvSpPr>
          <p:cNvPr id="5" name="Slide Number Placeholder 4"/>
          <p:cNvSpPr>
            <a:spLocks noGrp="1"/>
          </p:cNvSpPr>
          <p:nvPr>
            <p:ph type="sldNum" sz="quarter" idx="12"/>
          </p:nvPr>
        </p:nvSpPr>
        <p:spPr/>
        <p:txBody>
          <a:bodyPr/>
          <a:lstStyle/>
          <a:p>
            <a:fld id="{C2E4F4E2-DEA3-44FD-BEC9-57866B7FA44A}" type="slidenum">
              <a:rPr lang="en-US" smtClean="0"/>
              <a:t>2</a:t>
            </a:fld>
            <a:endParaRPr lang="en-US"/>
          </a:p>
        </p:txBody>
      </p:sp>
      <p:sp>
        <p:nvSpPr>
          <p:cNvPr id="3" name="TextBox 2"/>
          <p:cNvSpPr txBox="1"/>
          <p:nvPr/>
        </p:nvSpPr>
        <p:spPr>
          <a:xfrm>
            <a:off x="457200" y="1276350"/>
            <a:ext cx="8229601" cy="2031325"/>
          </a:xfrm>
          <a:prstGeom prst="rect">
            <a:avLst/>
          </a:prstGeom>
          <a:noFill/>
        </p:spPr>
        <p:txBody>
          <a:bodyPr wrap="square" rtlCol="0">
            <a:spAutoFit/>
          </a:bodyPr>
          <a:lstStyle/>
          <a:p>
            <a:r>
              <a:rPr lang="en-US" dirty="0"/>
              <a:t>Survival data models provide interpretation of data representing the time until an event occurs. In many situations, the event is death, but it can also represent the time to other bad events such as cancer relapse or failure of a medical device. It can also be used to denote time to positive events such as pregnancy. Often patients are lost to follow-up prior to death, but you can still use the information about them while they were in your study to better estimate the survival probability over time.</a:t>
            </a:r>
          </a:p>
          <a:p>
            <a:endParaRPr lang="en-US" dirty="0"/>
          </a:p>
        </p:txBody>
      </p:sp>
    </p:spTree>
    <p:extLst>
      <p:ext uri="{BB962C8B-B14F-4D97-AF65-F5344CB8AC3E}">
        <p14:creationId xmlns:p14="http://schemas.microsoft.com/office/powerpoint/2010/main" val="2279960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20</a:t>
            </a:fld>
            <a:endParaRPr lang="en-US"/>
          </a:p>
        </p:txBody>
      </p:sp>
      <p:sp>
        <p:nvSpPr>
          <p:cNvPr id="3" name="Title 2"/>
          <p:cNvSpPr>
            <a:spLocks noGrp="1"/>
          </p:cNvSpPr>
          <p:nvPr>
            <p:ph type="title"/>
          </p:nvPr>
        </p:nvSpPr>
        <p:spPr>
          <a:xfrm>
            <a:off x="457200" y="266700"/>
            <a:ext cx="8229600" cy="857250"/>
          </a:xfrm>
        </p:spPr>
        <p:txBody>
          <a:bodyPr/>
          <a:lstStyle/>
          <a:p>
            <a:r>
              <a:rPr lang="en-US" dirty="0"/>
              <a:t>Hand </a:t>
            </a:r>
            <a:r>
              <a:rPr lang="en-US" dirty="0" smtClean="0"/>
              <a:t>Calculation </a:t>
            </a:r>
            <a:r>
              <a:rPr lang="en-US" dirty="0"/>
              <a:t>of Kaplan-Meier curve</a:t>
            </a:r>
          </a:p>
        </p:txBody>
      </p:sp>
      <p:sp>
        <p:nvSpPr>
          <p:cNvPr id="7" name="Rectangle 2"/>
          <p:cNvSpPr>
            <a:spLocks noChangeArrowheads="1"/>
          </p:cNvSpPr>
          <p:nvPr/>
        </p:nvSpPr>
        <p:spPr bwMode="auto">
          <a:xfrm>
            <a:off x="457200" y="1166158"/>
            <a:ext cx="838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sz="2000" dirty="0">
                <a:solidFill>
                  <a:schemeClr val="tx1"/>
                </a:solidFill>
              </a:rPr>
              <a:t>Calculate the conditional probability of survival. </a:t>
            </a:r>
          </a:p>
        </p:txBody>
      </p:sp>
      <p:pic>
        <p:nvPicPr>
          <p:cNvPr id="9" name="Picture 8">
            <a:extLst>
              <a:ext uri="{FF2B5EF4-FFF2-40B4-BE49-F238E27FC236}">
                <a16:creationId xmlns="" xmlns:a16="http://schemas.microsoft.com/office/drawing/2014/main" id="{7B71AA63-BB8F-42DF-BFD7-2A6C4B265B1A}"/>
              </a:ext>
            </a:extLst>
          </p:cNvPr>
          <p:cNvPicPr>
            <a:picLocks noChangeAspect="1"/>
          </p:cNvPicPr>
          <p:nvPr/>
        </p:nvPicPr>
        <p:blipFill>
          <a:blip r:embed="rId2"/>
          <a:stretch>
            <a:fillRect/>
          </a:stretch>
        </p:blipFill>
        <p:spPr>
          <a:xfrm>
            <a:off x="1962150" y="1809750"/>
            <a:ext cx="5372100" cy="2781300"/>
          </a:xfrm>
          <a:prstGeom prst="rect">
            <a:avLst/>
          </a:prstGeom>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695995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21</a:t>
            </a:fld>
            <a:endParaRPr lang="en-US"/>
          </a:p>
        </p:txBody>
      </p:sp>
      <p:sp>
        <p:nvSpPr>
          <p:cNvPr id="3" name="Title 2"/>
          <p:cNvSpPr>
            <a:spLocks noGrp="1"/>
          </p:cNvSpPr>
          <p:nvPr>
            <p:ph type="title"/>
          </p:nvPr>
        </p:nvSpPr>
        <p:spPr>
          <a:xfrm>
            <a:off x="457200" y="266700"/>
            <a:ext cx="8229600" cy="857250"/>
          </a:xfrm>
        </p:spPr>
        <p:txBody>
          <a:bodyPr/>
          <a:lstStyle/>
          <a:p>
            <a:r>
              <a:rPr lang="en-US" dirty="0"/>
              <a:t>Hand </a:t>
            </a:r>
            <a:r>
              <a:rPr lang="en-US" dirty="0" smtClean="0"/>
              <a:t>Calculation </a:t>
            </a:r>
            <a:r>
              <a:rPr lang="en-US" dirty="0"/>
              <a:t>of Kaplan-Meier curve</a:t>
            </a:r>
          </a:p>
        </p:txBody>
      </p:sp>
      <p:sp>
        <p:nvSpPr>
          <p:cNvPr id="7" name="Rectangle 2"/>
          <p:cNvSpPr>
            <a:spLocks noChangeArrowheads="1"/>
          </p:cNvSpPr>
          <p:nvPr/>
        </p:nvSpPr>
        <p:spPr bwMode="auto">
          <a:xfrm>
            <a:off x="457200" y="1166158"/>
            <a:ext cx="838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sz="2000" dirty="0">
                <a:solidFill>
                  <a:schemeClr val="tx1"/>
                </a:solidFill>
              </a:rPr>
              <a:t>Compute the cumulative product. </a:t>
            </a:r>
          </a:p>
        </p:txBody>
      </p:sp>
      <p:pic>
        <p:nvPicPr>
          <p:cNvPr id="10" name="Picture 9">
            <a:extLst>
              <a:ext uri="{FF2B5EF4-FFF2-40B4-BE49-F238E27FC236}">
                <a16:creationId xmlns="" xmlns:a16="http://schemas.microsoft.com/office/drawing/2014/main" id="{9E885AC8-7B7E-4DB5-B014-D4E7136ABB96}"/>
              </a:ext>
            </a:extLst>
          </p:cNvPr>
          <p:cNvPicPr>
            <a:picLocks noChangeAspect="1"/>
          </p:cNvPicPr>
          <p:nvPr/>
        </p:nvPicPr>
        <p:blipFill>
          <a:blip r:embed="rId2"/>
          <a:stretch>
            <a:fillRect/>
          </a:stretch>
        </p:blipFill>
        <p:spPr>
          <a:xfrm>
            <a:off x="523875" y="1733550"/>
            <a:ext cx="8248650" cy="2781300"/>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683618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22</a:t>
            </a:fld>
            <a:endParaRPr lang="en-US"/>
          </a:p>
        </p:txBody>
      </p:sp>
      <p:sp>
        <p:nvSpPr>
          <p:cNvPr id="3" name="Title 2"/>
          <p:cNvSpPr>
            <a:spLocks noGrp="1"/>
          </p:cNvSpPr>
          <p:nvPr>
            <p:ph type="title"/>
          </p:nvPr>
        </p:nvSpPr>
        <p:spPr>
          <a:xfrm>
            <a:off x="457200" y="266700"/>
            <a:ext cx="8229600" cy="857250"/>
          </a:xfrm>
        </p:spPr>
        <p:txBody>
          <a:bodyPr/>
          <a:lstStyle/>
          <a:p>
            <a:r>
              <a:rPr lang="en-US" dirty="0"/>
              <a:t>Hand </a:t>
            </a:r>
            <a:r>
              <a:rPr lang="en-US" dirty="0" smtClean="0"/>
              <a:t>Calculation </a:t>
            </a:r>
            <a:r>
              <a:rPr lang="en-US" dirty="0"/>
              <a:t>of Kaplan-Meier curve</a:t>
            </a:r>
          </a:p>
        </p:txBody>
      </p:sp>
      <p:sp>
        <p:nvSpPr>
          <p:cNvPr id="7" name="Rectangle 2"/>
          <p:cNvSpPr>
            <a:spLocks noChangeArrowheads="1"/>
          </p:cNvSpPr>
          <p:nvPr/>
        </p:nvSpPr>
        <p:spPr bwMode="auto">
          <a:xfrm>
            <a:off x="457200" y="1166158"/>
            <a:ext cx="838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sz="2000" dirty="0">
                <a:solidFill>
                  <a:schemeClr val="tx1"/>
                </a:solidFill>
              </a:rPr>
              <a:t>Here’s a Kaplan-Meier graph, similar to Figure 2.2</a:t>
            </a:r>
          </a:p>
        </p:txBody>
      </p:sp>
      <p:pic>
        <p:nvPicPr>
          <p:cNvPr id="9" name="Picture 8">
            <a:extLst>
              <a:ext uri="{FF2B5EF4-FFF2-40B4-BE49-F238E27FC236}">
                <a16:creationId xmlns="" xmlns:a16="http://schemas.microsoft.com/office/drawing/2014/main" id="{97A55E7F-30F9-428C-82BE-459076D117D9}"/>
              </a:ext>
            </a:extLst>
          </p:cNvPr>
          <p:cNvPicPr>
            <a:picLocks noChangeAspect="1"/>
          </p:cNvPicPr>
          <p:nvPr/>
        </p:nvPicPr>
        <p:blipFill>
          <a:blip r:embed="rId2"/>
          <a:stretch>
            <a:fillRect/>
          </a:stretch>
        </p:blipFill>
        <p:spPr>
          <a:xfrm>
            <a:off x="2467016" y="1566268"/>
            <a:ext cx="4362367" cy="3115977"/>
          </a:xfrm>
          <a:prstGeom prst="rect">
            <a:avLst/>
          </a:prstGeom>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430091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23</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a:t>
            </a:r>
            <a:r>
              <a:rPr lang="en-US" dirty="0" smtClean="0"/>
              <a:t>Curve </a:t>
            </a:r>
            <a:r>
              <a:rPr lang="en-US" dirty="0"/>
              <a:t>for a </a:t>
            </a:r>
            <a:r>
              <a:rPr lang="en-US" dirty="0" smtClean="0"/>
              <a:t>Larger Data Set</a:t>
            </a:r>
            <a:endParaRPr lang="en-US" dirty="0"/>
          </a:p>
        </p:txBody>
      </p:sp>
      <p:sp>
        <p:nvSpPr>
          <p:cNvPr id="7" name="Rectangle 2"/>
          <p:cNvSpPr>
            <a:spLocks noChangeArrowheads="1"/>
          </p:cNvSpPr>
          <p:nvPr/>
        </p:nvSpPr>
        <p:spPr bwMode="auto">
          <a:xfrm>
            <a:off x="457200" y="1166158"/>
            <a:ext cx="838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sz="2000" dirty="0">
                <a:solidFill>
                  <a:schemeClr val="tx1"/>
                </a:solidFill>
              </a:rPr>
              <a:t>WHAS100 data, first six rows</a:t>
            </a:r>
          </a:p>
        </p:txBody>
      </p:sp>
      <p:sp>
        <p:nvSpPr>
          <p:cNvPr id="10" name="Rectangle 1">
            <a:extLst>
              <a:ext uri="{FF2B5EF4-FFF2-40B4-BE49-F238E27FC236}">
                <a16:creationId xmlns="" xmlns:a16="http://schemas.microsoft.com/office/drawing/2014/main" id="{400B2F56-8097-4823-8EF9-08861A6E262D}"/>
              </a:ext>
            </a:extLst>
          </p:cNvPr>
          <p:cNvSpPr txBox="1">
            <a:spLocks noChangeArrowheads="1"/>
          </p:cNvSpPr>
          <p:nvPr/>
        </p:nvSpPr>
        <p:spPr bwMode="auto">
          <a:xfrm>
            <a:off x="821832" y="2114550"/>
            <a:ext cx="7652736" cy="1787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rtlCol="0" anchor="ctr"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FontTx/>
              <a:buNone/>
            </a:pPr>
            <a:r>
              <a:rPr lang="en-US" altLang="en-US" sz="1600" smtClean="0">
                <a:solidFill>
                  <a:srgbClr val="333333"/>
                </a:solidFill>
                <a:latin typeface="Courier New" panose="02070309020205020404" pitchFamily="49" charset="0"/>
              </a:rPr>
              <a:t>id  admitdate    foldate los lenfol fstat age gender      bmi</a:t>
            </a:r>
          </a:p>
          <a:p>
            <a:pPr marL="0" indent="0" eaLnBrk="0" fontAlgn="base" hangingPunct="0">
              <a:spcBef>
                <a:spcPct val="0"/>
              </a:spcBef>
              <a:spcAft>
                <a:spcPct val="0"/>
              </a:spcAft>
              <a:buFontTx/>
              <a:buNone/>
            </a:pPr>
            <a:r>
              <a:rPr lang="en-US" altLang="en-US" sz="1600" smtClean="0">
                <a:solidFill>
                  <a:srgbClr val="333333"/>
                </a:solidFill>
                <a:latin typeface="Courier New" panose="02070309020205020404" pitchFamily="49" charset="0"/>
              </a:rPr>
              <a:t> 1 03/13/1995 03/19/1995   4      6     1  65      0 31.38134</a:t>
            </a:r>
          </a:p>
          <a:p>
            <a:pPr marL="0" indent="0" eaLnBrk="0" fontAlgn="base" hangingPunct="0">
              <a:spcBef>
                <a:spcPct val="0"/>
              </a:spcBef>
              <a:spcAft>
                <a:spcPct val="0"/>
              </a:spcAft>
              <a:buFontTx/>
              <a:buNone/>
            </a:pPr>
            <a:r>
              <a:rPr lang="en-US" altLang="en-US" sz="1600" smtClean="0">
                <a:solidFill>
                  <a:srgbClr val="333333"/>
                </a:solidFill>
                <a:latin typeface="Courier New" panose="02070309020205020404" pitchFamily="49" charset="0"/>
              </a:rPr>
              <a:t> 2 01/14/1995 01/23/1996   5    374     1  88      1 22.65790</a:t>
            </a:r>
          </a:p>
          <a:p>
            <a:pPr marL="0" indent="0" eaLnBrk="0" fontAlgn="base" hangingPunct="0">
              <a:spcBef>
                <a:spcPct val="0"/>
              </a:spcBef>
              <a:spcAft>
                <a:spcPct val="0"/>
              </a:spcAft>
              <a:buFontTx/>
              <a:buNone/>
            </a:pPr>
            <a:r>
              <a:rPr lang="en-US" altLang="en-US" sz="1600" smtClean="0">
                <a:solidFill>
                  <a:srgbClr val="333333"/>
                </a:solidFill>
                <a:latin typeface="Courier New" panose="02070309020205020404" pitchFamily="49" charset="0"/>
              </a:rPr>
              <a:t> 3 02/17/1995 10/04/2001   5   2421     1  77      0 27.87892</a:t>
            </a:r>
          </a:p>
          <a:p>
            <a:pPr marL="0" indent="0" eaLnBrk="0" fontAlgn="base" hangingPunct="0">
              <a:spcBef>
                <a:spcPct val="0"/>
              </a:spcBef>
              <a:spcAft>
                <a:spcPct val="0"/>
              </a:spcAft>
              <a:buFontTx/>
              <a:buNone/>
            </a:pPr>
            <a:r>
              <a:rPr lang="en-US" altLang="en-US" sz="1600" smtClean="0">
                <a:solidFill>
                  <a:srgbClr val="333333"/>
                </a:solidFill>
                <a:latin typeface="Courier New" panose="02070309020205020404" pitchFamily="49" charset="0"/>
              </a:rPr>
              <a:t> 4 04/07/1995 07/14/1995   9     98     1  81      1 21.47878</a:t>
            </a:r>
          </a:p>
          <a:p>
            <a:pPr marL="0" indent="0" eaLnBrk="0" fontAlgn="base" hangingPunct="0">
              <a:spcBef>
                <a:spcPct val="0"/>
              </a:spcBef>
              <a:spcAft>
                <a:spcPct val="0"/>
              </a:spcAft>
              <a:buFontTx/>
              <a:buNone/>
            </a:pPr>
            <a:r>
              <a:rPr lang="en-US" altLang="en-US" sz="1600" smtClean="0">
                <a:solidFill>
                  <a:srgbClr val="333333"/>
                </a:solidFill>
                <a:latin typeface="Courier New" panose="02070309020205020404" pitchFamily="49" charset="0"/>
              </a:rPr>
              <a:t> 5 02/09/1995 05/29/1998   4   1205     1  78      0 30.70601</a:t>
            </a:r>
          </a:p>
          <a:p>
            <a:pPr marL="0" indent="0" eaLnBrk="0" fontAlgn="base" hangingPunct="0">
              <a:spcBef>
                <a:spcPct val="0"/>
              </a:spcBef>
              <a:spcAft>
                <a:spcPct val="0"/>
              </a:spcAft>
              <a:buFontTx/>
              <a:buNone/>
            </a:pPr>
            <a:r>
              <a:rPr lang="en-US" altLang="en-US" sz="1600" smtClean="0">
                <a:solidFill>
                  <a:srgbClr val="333333"/>
                </a:solidFill>
                <a:latin typeface="Courier New" panose="02070309020205020404" pitchFamily="49" charset="0"/>
              </a:rPr>
              <a:t> 6 01/16/1995 09/11/2000   7   2065     1  82      1 26.45294</a:t>
            </a:r>
            <a:endParaRPr lang="en-US" altLang="en-US" sz="3600" dirty="0">
              <a:latin typeface="Arial" panose="020B0604020202020204" pitchFamily="34" charset="0"/>
            </a:endParaRPr>
          </a:p>
        </p:txBody>
      </p:sp>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22526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24</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Curve for a Larger Data Set</a:t>
            </a:r>
          </a:p>
        </p:txBody>
      </p:sp>
      <p:sp>
        <p:nvSpPr>
          <p:cNvPr id="6" name="Rectangle 2"/>
          <p:cNvSpPr>
            <a:spLocks noChangeArrowheads="1"/>
          </p:cNvSpPr>
          <p:nvPr/>
        </p:nvSpPr>
        <p:spPr bwMode="auto">
          <a:xfrm>
            <a:off x="457200" y="1166158"/>
            <a:ext cx="838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sz="2000" dirty="0">
                <a:solidFill>
                  <a:schemeClr val="tx1"/>
                </a:solidFill>
              </a:rPr>
              <a:t>Data dictionary for WHAS100</a:t>
            </a:r>
          </a:p>
        </p:txBody>
      </p:sp>
      <p:sp>
        <p:nvSpPr>
          <p:cNvPr id="9" name="Rectangle 8">
            <a:extLst>
              <a:ext uri="{FF2B5EF4-FFF2-40B4-BE49-F238E27FC236}">
                <a16:creationId xmlns="" xmlns:a16="http://schemas.microsoft.com/office/drawing/2014/main" id="{A7DC106C-1FAA-40F2-A00E-58FBBFB0C539}"/>
              </a:ext>
            </a:extLst>
          </p:cNvPr>
          <p:cNvSpPr/>
          <p:nvPr/>
        </p:nvSpPr>
        <p:spPr>
          <a:xfrm>
            <a:off x="457200" y="1733550"/>
            <a:ext cx="8229600" cy="3139321"/>
          </a:xfrm>
          <a:prstGeom prst="rect">
            <a:avLst/>
          </a:prstGeom>
        </p:spPr>
        <p:txBody>
          <a:bodyPr wrap="square">
            <a:spAutoFit/>
          </a:bodyPr>
          <a:lstStyle/>
          <a:p>
            <a:r>
              <a:rPr lang="en-US" dirty="0"/>
              <a:t>This is a tab delimited file with 100 rows and 9 columns of data.</a:t>
            </a:r>
          </a:p>
          <a:p>
            <a:endParaRPr lang="en-US" dirty="0"/>
          </a:p>
          <a:p>
            <a:r>
              <a:rPr lang="en-US" dirty="0"/>
              <a:t>id, a sequential code from 1 to 100</a:t>
            </a:r>
          </a:p>
          <a:p>
            <a:r>
              <a:rPr lang="en-US" dirty="0" err="1"/>
              <a:t>admitdate</a:t>
            </a:r>
            <a:r>
              <a:rPr lang="en-US" dirty="0"/>
              <a:t>, Admission Date, formatted as mm/</a:t>
            </a:r>
            <a:r>
              <a:rPr lang="en-US" dirty="0" err="1"/>
              <a:t>dd</a:t>
            </a:r>
            <a:r>
              <a:rPr lang="en-US" dirty="0"/>
              <a:t>/</a:t>
            </a:r>
            <a:r>
              <a:rPr lang="en-US" dirty="0" err="1"/>
              <a:t>yyyy</a:t>
            </a:r>
            <a:endParaRPr lang="en-US" dirty="0"/>
          </a:p>
          <a:p>
            <a:r>
              <a:rPr lang="en-US" dirty="0" err="1"/>
              <a:t>foldate</a:t>
            </a:r>
            <a:r>
              <a:rPr lang="en-US" dirty="0"/>
              <a:t>, Follow Up Date, formatted as mm/</a:t>
            </a:r>
            <a:r>
              <a:rPr lang="en-US" dirty="0" err="1"/>
              <a:t>dd</a:t>
            </a:r>
            <a:r>
              <a:rPr lang="en-US" dirty="0"/>
              <a:t>/</a:t>
            </a:r>
            <a:r>
              <a:rPr lang="en-US" dirty="0" err="1"/>
              <a:t>yyyy</a:t>
            </a:r>
            <a:endParaRPr lang="en-US" dirty="0"/>
          </a:p>
          <a:p>
            <a:r>
              <a:rPr lang="en-US" dirty="0" err="1"/>
              <a:t>los</a:t>
            </a:r>
            <a:r>
              <a:rPr lang="en-US" dirty="0"/>
              <a:t>, Length of Hospital Stay in Days</a:t>
            </a:r>
          </a:p>
          <a:p>
            <a:r>
              <a:rPr lang="en-US" dirty="0" err="1"/>
              <a:t>lenfol</a:t>
            </a:r>
            <a:r>
              <a:rPr lang="en-US" dirty="0"/>
              <a:t>, Follow Up Time in Days</a:t>
            </a:r>
          </a:p>
          <a:p>
            <a:r>
              <a:rPr lang="en-US" dirty="0" err="1"/>
              <a:t>fstat</a:t>
            </a:r>
            <a:r>
              <a:rPr lang="en-US" dirty="0"/>
              <a:t>, Vital </a:t>
            </a:r>
            <a:r>
              <a:rPr lang="en-US" dirty="0" err="1"/>
              <a:t>Satus</a:t>
            </a:r>
            <a:r>
              <a:rPr lang="en-US" dirty="0"/>
              <a:t>, 1 = Dead, 0 = Alive</a:t>
            </a:r>
          </a:p>
          <a:p>
            <a:r>
              <a:rPr lang="en-US" dirty="0"/>
              <a:t>age, Age at Admission in years</a:t>
            </a:r>
          </a:p>
          <a:p>
            <a:r>
              <a:rPr lang="en-US" dirty="0"/>
              <a:t>gender, 0 = Male, 1 = Female</a:t>
            </a:r>
          </a:p>
          <a:p>
            <a:r>
              <a:rPr lang="en-US" dirty="0" err="1"/>
              <a:t>bmi</a:t>
            </a:r>
            <a:r>
              <a:rPr lang="en-US" dirty="0"/>
              <a:t>, Body Mass Index, kg/m^2</a:t>
            </a:r>
          </a:p>
        </p:txBody>
      </p:sp>
      <p:sp>
        <p:nvSpPr>
          <p:cNvPr id="7"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091628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25</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Curve for a Larger Data Set</a:t>
            </a:r>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The overall Kaplan-Meier curve (SAS)</a:t>
            </a:r>
          </a:p>
        </p:txBody>
      </p:sp>
      <p:pic>
        <p:nvPicPr>
          <p:cNvPr id="10" name="Picture 9">
            <a:extLst>
              <a:ext uri="{FF2B5EF4-FFF2-40B4-BE49-F238E27FC236}">
                <a16:creationId xmlns="" xmlns:a16="http://schemas.microsoft.com/office/drawing/2014/main" id="{612D5714-FCF6-4FA2-969E-CC1F863CF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50" y="1504950"/>
            <a:ext cx="4305300" cy="3228975"/>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40467146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26</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Curve for a Larger Data Set</a:t>
            </a:r>
          </a:p>
        </p:txBody>
      </p:sp>
      <p:sp>
        <p:nvSpPr>
          <p:cNvPr id="6" name="Rectangle 2"/>
          <p:cNvSpPr>
            <a:spLocks noChangeArrowheads="1"/>
          </p:cNvSpPr>
          <p:nvPr/>
        </p:nvSpPr>
        <p:spPr bwMode="auto">
          <a:xfrm>
            <a:off x="457200" y="1166158"/>
            <a:ext cx="838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sz="2000" dirty="0">
                <a:solidFill>
                  <a:schemeClr val="tx1"/>
                </a:solidFill>
              </a:rPr>
              <a:t>Formula for confidence limits</a:t>
            </a:r>
          </a:p>
        </p:txBody>
      </p:sp>
      <p:sp>
        <p:nvSpPr>
          <p:cNvPr id="7" name="Rectangle 6">
            <a:extLst>
              <a:ext uri="{FF2B5EF4-FFF2-40B4-BE49-F238E27FC236}">
                <a16:creationId xmlns="" xmlns:a16="http://schemas.microsoft.com/office/drawing/2014/main" id="{A7DC106C-1FAA-40F2-A00E-58FBBFB0C539}"/>
              </a:ext>
            </a:extLst>
          </p:cNvPr>
          <p:cNvSpPr/>
          <p:nvPr/>
        </p:nvSpPr>
        <p:spPr>
          <a:xfrm>
            <a:off x="533400" y="1733550"/>
            <a:ext cx="8229600" cy="2862322"/>
          </a:xfrm>
          <a:prstGeom prst="rect">
            <a:avLst/>
          </a:prstGeom>
        </p:spPr>
        <p:txBody>
          <a:bodyPr wrap="square">
            <a:spAutoFit/>
          </a:bodyPr>
          <a:lstStyle/>
          <a:p>
            <a:r>
              <a:rPr lang="en-US" dirty="0"/>
              <a:t>Since the Kaplan-Meier curve is a product of conditional probabilities, you can, with relative ease, compute the variance on a log scale and then transform back to the original scale.</a:t>
            </a:r>
          </a:p>
          <a:p>
            <a:endParaRPr lang="en-US" dirty="0"/>
          </a:p>
          <a:p>
            <a:endParaRPr lang="en-US" dirty="0"/>
          </a:p>
          <a:p>
            <a:endParaRPr lang="en-US" dirty="0"/>
          </a:p>
          <a:p>
            <a:r>
              <a:rPr lang="en-US" dirty="0" smtClean="0"/>
              <a:t>The </a:t>
            </a:r>
            <a:r>
              <a:rPr lang="en-US" dirty="0"/>
              <a:t>full derivation requires knowledge of change of variable methods that you might have learned in your mathematical statistics class. Details are on pages 28-29 of Hosmer, </a:t>
            </a:r>
            <a:r>
              <a:rPr lang="en-US" dirty="0" err="1"/>
              <a:t>Lemeshow</a:t>
            </a:r>
            <a:r>
              <a:rPr lang="en-US" dirty="0"/>
              <a:t>, and May. There are other formulas for calculating confidence limits, but the limits based on the variance shown above works well in practice.</a:t>
            </a:r>
          </a:p>
        </p:txBody>
      </p:sp>
      <p:pic>
        <p:nvPicPr>
          <p:cNvPr id="10" name="Picture 9">
            <a:extLst>
              <a:ext uri="{FF2B5EF4-FFF2-40B4-BE49-F238E27FC236}">
                <a16:creationId xmlns="" xmlns:a16="http://schemas.microsoft.com/office/drawing/2014/main" id="{7511FA4E-228A-46F6-9E4A-7736453C73FB}"/>
              </a:ext>
            </a:extLst>
          </p:cNvPr>
          <p:cNvPicPr>
            <a:picLocks noChangeAspect="1"/>
          </p:cNvPicPr>
          <p:nvPr/>
        </p:nvPicPr>
        <p:blipFill>
          <a:blip r:embed="rId2"/>
          <a:stretch>
            <a:fillRect/>
          </a:stretch>
        </p:blipFill>
        <p:spPr>
          <a:xfrm>
            <a:off x="609600" y="2800350"/>
            <a:ext cx="2447925" cy="409575"/>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5575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27</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Curve for a Larger Data Set</a:t>
            </a:r>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Confidence limits (R)</a:t>
            </a:r>
          </a:p>
        </p:txBody>
      </p:sp>
      <p:pic>
        <p:nvPicPr>
          <p:cNvPr id="9" name="Picture 8">
            <a:extLst>
              <a:ext uri="{FF2B5EF4-FFF2-40B4-BE49-F238E27FC236}">
                <a16:creationId xmlns="" xmlns:a16="http://schemas.microsoft.com/office/drawing/2014/main" id="{E4B40CE2-2359-4851-8581-483BBC471B35}"/>
              </a:ext>
            </a:extLst>
          </p:cNvPr>
          <p:cNvPicPr>
            <a:picLocks noChangeAspect="1"/>
          </p:cNvPicPr>
          <p:nvPr/>
        </p:nvPicPr>
        <p:blipFill>
          <a:blip r:embed="rId2"/>
          <a:stretch>
            <a:fillRect/>
          </a:stretch>
        </p:blipFill>
        <p:spPr>
          <a:xfrm>
            <a:off x="1143000" y="1657350"/>
            <a:ext cx="7010400" cy="3115733"/>
          </a:xfrm>
          <a:prstGeom prst="rect">
            <a:avLst/>
          </a:prstGeom>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867359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28</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Curve for a Larger Data Set</a:t>
            </a:r>
          </a:p>
        </p:txBody>
      </p:sp>
      <p:sp>
        <p:nvSpPr>
          <p:cNvPr id="7" name="Rectangle 2"/>
          <p:cNvSpPr>
            <a:spLocks noChangeArrowheads="1"/>
          </p:cNvSpPr>
          <p:nvPr/>
        </p:nvSpPr>
        <p:spPr bwMode="auto">
          <a:xfrm>
            <a:off x="457200" y="1062359"/>
            <a:ext cx="8382000" cy="265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Quartile confidence limits</a:t>
            </a:r>
          </a:p>
          <a:p>
            <a:pPr marL="0" indent="0"/>
            <a:r>
              <a:rPr lang="en-US" sz="1800" dirty="0">
                <a:solidFill>
                  <a:schemeClr val="tx1"/>
                </a:solidFill>
              </a:rPr>
              <a:t>You can get confidence limits for the median survival time, the quartiles or any other survival percentile by extrapolating horizontally along the confidence limits of the Kaplan-Meier curve.</a:t>
            </a:r>
          </a:p>
          <a:p>
            <a:pPr marL="0" indent="0"/>
            <a:endParaRPr lang="en-US" sz="1800" dirty="0">
              <a:solidFill>
                <a:schemeClr val="tx1"/>
              </a:solidFill>
            </a:endParaRPr>
          </a:p>
          <a:p>
            <a:pPr marL="0" indent="0"/>
            <a:r>
              <a:rPr lang="en-US" sz="1800" dirty="0">
                <a:solidFill>
                  <a:schemeClr val="tx1"/>
                </a:solidFill>
              </a:rPr>
              <a:t>For some percentiles, the horizontal line may not ever cross the upper confidence limit. In that case, you can set the upper confidence limit to plus infinity.</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645749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29</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Curve for a Larger Data Set</a:t>
            </a:r>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How you can visualize quartile confidence limits.</a:t>
            </a:r>
          </a:p>
        </p:txBody>
      </p:sp>
      <p:pic>
        <p:nvPicPr>
          <p:cNvPr id="10" name="Picture 9">
            <a:extLst>
              <a:ext uri="{FF2B5EF4-FFF2-40B4-BE49-F238E27FC236}">
                <a16:creationId xmlns="" xmlns:a16="http://schemas.microsoft.com/office/drawing/2014/main" id="{47766570-B06A-4366-BFA1-9616339ADCE7}"/>
              </a:ext>
            </a:extLst>
          </p:cNvPr>
          <p:cNvPicPr>
            <a:picLocks noChangeAspect="1"/>
          </p:cNvPicPr>
          <p:nvPr/>
        </p:nvPicPr>
        <p:blipFill>
          <a:blip r:embed="rId2"/>
          <a:stretch>
            <a:fillRect/>
          </a:stretch>
        </p:blipFill>
        <p:spPr>
          <a:xfrm>
            <a:off x="1123950" y="1589615"/>
            <a:ext cx="7048500" cy="3132667"/>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304100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66700"/>
            <a:ext cx="8229600" cy="857250"/>
          </a:xfrm>
        </p:spPr>
        <p:txBody>
          <a:bodyPr/>
          <a:lstStyle/>
          <a:p>
            <a:r>
              <a:rPr lang="en-US" dirty="0" smtClean="0"/>
              <a:t>Abstract (continued)</a:t>
            </a:r>
            <a:endParaRPr lang="en-US" dirty="0"/>
          </a:p>
        </p:txBody>
      </p:sp>
      <p:sp>
        <p:nvSpPr>
          <p:cNvPr id="5" name="Slide Number Placeholder 4"/>
          <p:cNvSpPr>
            <a:spLocks noGrp="1"/>
          </p:cNvSpPr>
          <p:nvPr>
            <p:ph type="sldNum" sz="quarter" idx="12"/>
          </p:nvPr>
        </p:nvSpPr>
        <p:spPr/>
        <p:txBody>
          <a:bodyPr/>
          <a:lstStyle/>
          <a:p>
            <a:fld id="{C2E4F4E2-DEA3-44FD-BEC9-57866B7FA44A}" type="slidenum">
              <a:rPr lang="en-US" smtClean="0"/>
              <a:t>3</a:t>
            </a:fld>
            <a:endParaRPr lang="en-US"/>
          </a:p>
        </p:txBody>
      </p:sp>
      <p:sp>
        <p:nvSpPr>
          <p:cNvPr id="3" name="TextBox 2"/>
          <p:cNvSpPr txBox="1"/>
          <p:nvPr/>
        </p:nvSpPr>
        <p:spPr>
          <a:xfrm>
            <a:off x="457200" y="1276350"/>
            <a:ext cx="8229601" cy="2031325"/>
          </a:xfrm>
          <a:prstGeom prst="rect">
            <a:avLst/>
          </a:prstGeom>
          <a:noFill/>
        </p:spPr>
        <p:txBody>
          <a:bodyPr wrap="square" rtlCol="0">
            <a:spAutoFit/>
          </a:bodyPr>
          <a:lstStyle/>
          <a:p>
            <a:r>
              <a:rPr lang="en-US" dirty="0"/>
              <a:t>This is done using the Kaplan-Meier curve, an approach developed by Edward Kaplan and Paul Meier in 1958. In this talk, you will see a simple example using fruit fly data and learn how to interpret the Kaplan-Meier curve to estimate survival probabilities and survival percentiles.</a:t>
            </a:r>
          </a:p>
          <a:p>
            <a:endParaRPr lang="en-US" dirty="0"/>
          </a:p>
          <a:p>
            <a:r>
              <a:rPr lang="en-US" dirty="0"/>
              <a:t>Most of this talk is based on a web page I wrote in 2008: </a:t>
            </a:r>
            <a:br>
              <a:rPr lang="en-US" dirty="0"/>
            </a:br>
            <a:r>
              <a:rPr lang="en-US" dirty="0"/>
              <a:t>    http://www.pmean.com/08/SimpleKm.html</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478360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30</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Curve for a Larger Data Set</a:t>
            </a:r>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Quartile confidence limits (SAS)</a:t>
            </a:r>
          </a:p>
        </p:txBody>
      </p:sp>
      <p:sp>
        <p:nvSpPr>
          <p:cNvPr id="2" name="TextBox 1"/>
          <p:cNvSpPr txBox="1"/>
          <p:nvPr/>
        </p:nvSpPr>
        <p:spPr>
          <a:xfrm>
            <a:off x="457200" y="2237422"/>
            <a:ext cx="4191000" cy="1477328"/>
          </a:xfrm>
          <a:prstGeom prst="rect">
            <a:avLst/>
          </a:prstGeom>
          <a:noFill/>
        </p:spPr>
        <p:txBody>
          <a:bodyPr wrap="square" rtlCol="0">
            <a:spAutoFit/>
          </a:bodyPr>
          <a:lstStyle/>
          <a:p>
            <a:r>
              <a:rPr lang="en-US" dirty="0"/>
              <a:t>SAS produces quartile confidence limits and estimated mean by default. The mean estimate is biased if the last observation is censored.</a:t>
            </a:r>
          </a:p>
          <a:p>
            <a:endParaRPr lang="en-US" dirty="0"/>
          </a:p>
        </p:txBody>
      </p:sp>
      <p:pic>
        <p:nvPicPr>
          <p:cNvPr id="9" name="Picture 8">
            <a:extLst>
              <a:ext uri="{FF2B5EF4-FFF2-40B4-BE49-F238E27FC236}">
                <a16:creationId xmlns="" xmlns:a16="http://schemas.microsoft.com/office/drawing/2014/main" id="{7792EF6A-678D-4BD8-8E21-A7BB52A2CEA3}"/>
              </a:ext>
            </a:extLst>
          </p:cNvPr>
          <p:cNvPicPr>
            <a:picLocks noChangeAspect="1"/>
          </p:cNvPicPr>
          <p:nvPr/>
        </p:nvPicPr>
        <p:blipFill>
          <a:blip r:embed="rId2"/>
          <a:stretch>
            <a:fillRect/>
          </a:stretch>
        </p:blipFill>
        <p:spPr>
          <a:xfrm>
            <a:off x="5029200" y="1657350"/>
            <a:ext cx="3019425" cy="2571750"/>
          </a:xfrm>
          <a:prstGeom prst="rect">
            <a:avLst/>
          </a:prstGeom>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439158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31</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Curve for a Larger Data Set</a:t>
            </a:r>
          </a:p>
        </p:txBody>
      </p:sp>
      <p:sp>
        <p:nvSpPr>
          <p:cNvPr id="7" name="Rectangle 2"/>
          <p:cNvSpPr>
            <a:spLocks noChangeArrowheads="1"/>
          </p:cNvSpPr>
          <p:nvPr/>
        </p:nvSpPr>
        <p:spPr bwMode="auto">
          <a:xfrm>
            <a:off x="457200" y="1062359"/>
            <a:ext cx="838200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Comparing two or more Kaplan-Meier curves</a:t>
            </a:r>
          </a:p>
          <a:p>
            <a:pPr marL="0" indent="0"/>
            <a:r>
              <a:rPr lang="en-US" sz="1800" dirty="0">
                <a:solidFill>
                  <a:schemeClr val="tx1"/>
                </a:solidFill>
              </a:rPr>
              <a:t>If you want to compare the survival curves for two subgroups, you should first draw the two subgroup Kaplan-Meier curves on the same graph.</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546051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32</a:t>
            </a:fld>
            <a:endParaRPr lang="en-US"/>
          </a:p>
        </p:txBody>
      </p:sp>
      <p:sp>
        <p:nvSpPr>
          <p:cNvPr id="3" name="Title 2"/>
          <p:cNvSpPr>
            <a:spLocks noGrp="1"/>
          </p:cNvSpPr>
          <p:nvPr>
            <p:ph type="title"/>
          </p:nvPr>
        </p:nvSpPr>
        <p:spPr>
          <a:xfrm>
            <a:off x="457200" y="266700"/>
            <a:ext cx="8229600" cy="857250"/>
          </a:xfrm>
        </p:spPr>
        <p:txBody>
          <a:bodyPr/>
          <a:lstStyle/>
          <a:p>
            <a:r>
              <a:rPr lang="en-US" dirty="0"/>
              <a:t>Kaplan-Meier Curve for a Larger Data Set</a:t>
            </a:r>
          </a:p>
        </p:txBody>
      </p:sp>
      <p:sp>
        <p:nvSpPr>
          <p:cNvPr id="7" name="Rectangle 2"/>
          <p:cNvSpPr>
            <a:spLocks noChangeArrowheads="1"/>
          </p:cNvSpPr>
          <p:nvPr/>
        </p:nvSpPr>
        <p:spPr bwMode="auto">
          <a:xfrm>
            <a:off x="457200" y="1062359"/>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Comparing two or more Kaplan-Meier </a:t>
            </a:r>
            <a:r>
              <a:rPr lang="en-US" altLang="en-US" sz="2000" dirty="0" smtClean="0">
                <a:solidFill>
                  <a:srgbClr val="0078AD"/>
                </a:solidFill>
                <a:ea typeface="+mj-ea"/>
              </a:rPr>
              <a:t>curves</a:t>
            </a:r>
            <a:endParaRPr lang="en-US" altLang="en-US" sz="2000" dirty="0">
              <a:solidFill>
                <a:srgbClr val="0078AD"/>
              </a:solidFill>
              <a:ea typeface="+mj-ea"/>
            </a:endParaRPr>
          </a:p>
        </p:txBody>
      </p:sp>
      <p:pic>
        <p:nvPicPr>
          <p:cNvPr id="6" name="Picture 5">
            <a:extLst>
              <a:ext uri="{FF2B5EF4-FFF2-40B4-BE49-F238E27FC236}">
                <a16:creationId xmlns="" xmlns:a16="http://schemas.microsoft.com/office/drawing/2014/main" id="{370049FB-F9D0-42EB-97A6-05338D3E3151}"/>
              </a:ext>
            </a:extLst>
          </p:cNvPr>
          <p:cNvPicPr>
            <a:picLocks noChangeAspect="1"/>
          </p:cNvPicPr>
          <p:nvPr/>
        </p:nvPicPr>
        <p:blipFill>
          <a:blip r:embed="rId2"/>
          <a:stretch>
            <a:fillRect/>
          </a:stretch>
        </p:blipFill>
        <p:spPr>
          <a:xfrm>
            <a:off x="1638300" y="1809750"/>
            <a:ext cx="6019800" cy="2675467"/>
          </a:xfrm>
          <a:prstGeom prst="rect">
            <a:avLst/>
          </a:prstGeom>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47124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33</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sp>
        <p:nvSpPr>
          <p:cNvPr id="7" name="Rectangle 2"/>
          <p:cNvSpPr>
            <a:spLocks noChangeArrowheads="1"/>
          </p:cNvSpPr>
          <p:nvPr/>
        </p:nvSpPr>
        <p:spPr bwMode="auto">
          <a:xfrm>
            <a:off x="457200" y="1062359"/>
            <a:ext cx="8382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Formulation</a:t>
            </a:r>
          </a:p>
          <a:p>
            <a:pPr marL="0" indent="0"/>
            <a:r>
              <a:rPr lang="en-US" sz="1800" dirty="0">
                <a:solidFill>
                  <a:schemeClr val="tx1"/>
                </a:solidFill>
              </a:rPr>
              <a:t>The formulation of the log-rank test, as described in Hosmer, </a:t>
            </a:r>
            <a:r>
              <a:rPr lang="en-US" sz="1800" dirty="0" err="1">
                <a:solidFill>
                  <a:schemeClr val="tx1"/>
                </a:solidFill>
              </a:rPr>
              <a:t>Lemeshow</a:t>
            </a:r>
            <a:r>
              <a:rPr lang="en-US" sz="1800" dirty="0">
                <a:solidFill>
                  <a:schemeClr val="tx1"/>
                </a:solidFill>
              </a:rPr>
              <a:t>, and May is a bit opaque.</a:t>
            </a:r>
          </a:p>
          <a:p>
            <a:pPr marL="0" indent="0"/>
            <a:endParaRPr lang="en-US" sz="1800" dirty="0">
              <a:solidFill>
                <a:schemeClr val="tx1"/>
              </a:solidFill>
            </a:endParaRPr>
          </a:p>
          <a:p>
            <a:pPr marL="0" indent="0"/>
            <a:r>
              <a:rPr lang="en-US" sz="1800" dirty="0" err="1">
                <a:solidFill>
                  <a:schemeClr val="tx1"/>
                </a:solidFill>
              </a:rPr>
              <a:t>d</a:t>
            </a:r>
            <a:r>
              <a:rPr lang="en-US" sz="1800" baseline="-25000" dirty="0" err="1">
                <a:solidFill>
                  <a:schemeClr val="tx1"/>
                </a:solidFill>
              </a:rPr>
              <a:t>ij</a:t>
            </a:r>
            <a:r>
              <a:rPr lang="en-US" sz="1800" dirty="0">
                <a:solidFill>
                  <a:schemeClr val="tx1"/>
                </a:solidFill>
              </a:rPr>
              <a:t> is the number of events in the </a:t>
            </a:r>
            <a:r>
              <a:rPr lang="en-US" sz="1800" dirty="0" err="1">
                <a:solidFill>
                  <a:schemeClr val="tx1"/>
                </a:solidFill>
              </a:rPr>
              <a:t>i</a:t>
            </a:r>
            <a:r>
              <a:rPr lang="en-US" sz="1800" baseline="30000" dirty="0" err="1">
                <a:solidFill>
                  <a:schemeClr val="tx1"/>
                </a:solidFill>
              </a:rPr>
              <a:t>th</a:t>
            </a:r>
            <a:r>
              <a:rPr lang="en-US" sz="1800" dirty="0">
                <a:solidFill>
                  <a:schemeClr val="tx1"/>
                </a:solidFill>
              </a:rPr>
              <a:t> group at time </a:t>
            </a:r>
            <a:r>
              <a:rPr lang="en-US" sz="1800" dirty="0" err="1">
                <a:solidFill>
                  <a:schemeClr val="tx1"/>
                </a:solidFill>
              </a:rPr>
              <a:t>t</a:t>
            </a:r>
            <a:r>
              <a:rPr lang="en-US" sz="1800" baseline="-25000" dirty="0" err="1">
                <a:solidFill>
                  <a:schemeClr val="tx1"/>
                </a:solidFill>
              </a:rPr>
              <a:t>j</a:t>
            </a:r>
            <a:r>
              <a:rPr lang="en-US" sz="1800" dirty="0">
                <a:solidFill>
                  <a:schemeClr val="tx1"/>
                </a:solidFill>
              </a:rPr>
              <a:t> (</a:t>
            </a:r>
            <a:r>
              <a:rPr lang="en-US" sz="1800" dirty="0" err="1">
                <a:solidFill>
                  <a:schemeClr val="tx1"/>
                </a:solidFill>
              </a:rPr>
              <a:t>i</a:t>
            </a:r>
            <a:r>
              <a:rPr lang="en-US" sz="1800" dirty="0">
                <a:solidFill>
                  <a:schemeClr val="tx1"/>
                </a:solidFill>
              </a:rPr>
              <a:t>=1,2)</a:t>
            </a:r>
          </a:p>
          <a:p>
            <a:pPr marL="0" indent="0"/>
            <a:r>
              <a:rPr lang="en-US" sz="1800" dirty="0" err="1">
                <a:solidFill>
                  <a:schemeClr val="tx1"/>
                </a:solidFill>
              </a:rPr>
              <a:t>n</a:t>
            </a:r>
            <a:r>
              <a:rPr lang="en-US" sz="1800" baseline="-25000" dirty="0" err="1">
                <a:solidFill>
                  <a:schemeClr val="tx1"/>
                </a:solidFill>
              </a:rPr>
              <a:t>ij</a:t>
            </a:r>
            <a:r>
              <a:rPr lang="en-US" sz="1800" dirty="0">
                <a:solidFill>
                  <a:schemeClr val="tx1"/>
                </a:solidFill>
              </a:rPr>
              <a:t> is the number of patients at risk in the </a:t>
            </a:r>
            <a:r>
              <a:rPr lang="en-US" sz="1800" dirty="0" err="1">
                <a:solidFill>
                  <a:schemeClr val="tx1"/>
                </a:solidFill>
              </a:rPr>
              <a:t>i</a:t>
            </a:r>
            <a:r>
              <a:rPr lang="en-US" sz="1800" baseline="30000" dirty="0" err="1">
                <a:solidFill>
                  <a:schemeClr val="tx1"/>
                </a:solidFill>
              </a:rPr>
              <a:t>th</a:t>
            </a:r>
            <a:r>
              <a:rPr lang="en-US" sz="1800" dirty="0">
                <a:solidFill>
                  <a:schemeClr val="tx1"/>
                </a:solidFill>
              </a:rPr>
              <a:t> group at time </a:t>
            </a:r>
            <a:r>
              <a:rPr lang="en-US" sz="1800" dirty="0" err="1">
                <a:solidFill>
                  <a:schemeClr val="tx1"/>
                </a:solidFill>
              </a:rPr>
              <a:t>t</a:t>
            </a:r>
            <a:r>
              <a:rPr lang="en-US" sz="1800" baseline="-25000" dirty="0" err="1">
                <a:solidFill>
                  <a:schemeClr val="tx1"/>
                </a:solidFill>
              </a:rPr>
              <a:t>j</a:t>
            </a:r>
            <a:endParaRPr lang="en-US" sz="1800" baseline="-25000" dirty="0">
              <a:solidFill>
                <a:schemeClr val="tx1"/>
              </a:solidFill>
            </a:endParaRPr>
          </a:p>
          <a:p>
            <a:pPr marL="0" indent="0"/>
            <a:r>
              <a:rPr lang="en-US" sz="1800" dirty="0" err="1">
                <a:solidFill>
                  <a:schemeClr val="tx1"/>
                </a:solidFill>
              </a:rPr>
              <a:t>d</a:t>
            </a:r>
            <a:r>
              <a:rPr lang="en-US" sz="1800" baseline="-25000" dirty="0" err="1">
                <a:solidFill>
                  <a:schemeClr val="tx1"/>
                </a:solidFill>
              </a:rPr>
              <a:t>j</a:t>
            </a:r>
            <a:r>
              <a:rPr lang="en-US" sz="1800" dirty="0">
                <a:solidFill>
                  <a:schemeClr val="tx1"/>
                </a:solidFill>
              </a:rPr>
              <a:t> = d</a:t>
            </a:r>
            <a:r>
              <a:rPr lang="en-US" sz="1800" baseline="-25000" dirty="0">
                <a:solidFill>
                  <a:schemeClr val="tx1"/>
                </a:solidFill>
              </a:rPr>
              <a:t>1j</a:t>
            </a:r>
            <a:r>
              <a:rPr lang="en-US" sz="1800" dirty="0">
                <a:solidFill>
                  <a:schemeClr val="tx1"/>
                </a:solidFill>
              </a:rPr>
              <a:t> + d</a:t>
            </a:r>
            <a:r>
              <a:rPr lang="en-US" sz="1800" baseline="-25000" dirty="0">
                <a:solidFill>
                  <a:schemeClr val="tx1"/>
                </a:solidFill>
              </a:rPr>
              <a:t>2j</a:t>
            </a:r>
            <a:r>
              <a:rPr lang="en-US" sz="1800" dirty="0">
                <a:solidFill>
                  <a:schemeClr val="tx1"/>
                </a:solidFill>
              </a:rPr>
              <a:t>;  </a:t>
            </a:r>
            <a:r>
              <a:rPr lang="en-US" sz="1800" dirty="0" err="1">
                <a:solidFill>
                  <a:schemeClr val="tx1"/>
                </a:solidFill>
              </a:rPr>
              <a:t>n</a:t>
            </a:r>
            <a:r>
              <a:rPr lang="en-US" sz="1800" baseline="-25000" dirty="0" err="1">
                <a:solidFill>
                  <a:schemeClr val="tx1"/>
                </a:solidFill>
              </a:rPr>
              <a:t>j</a:t>
            </a:r>
            <a:r>
              <a:rPr lang="en-US" sz="1800" dirty="0">
                <a:solidFill>
                  <a:schemeClr val="tx1"/>
                </a:solidFill>
              </a:rPr>
              <a:t> = n</a:t>
            </a:r>
            <a:r>
              <a:rPr lang="en-US" sz="1800" baseline="-25000" dirty="0">
                <a:solidFill>
                  <a:schemeClr val="tx1"/>
                </a:solidFill>
              </a:rPr>
              <a:t>1j</a:t>
            </a:r>
            <a:r>
              <a:rPr lang="en-US" sz="1800" dirty="0">
                <a:solidFill>
                  <a:schemeClr val="tx1"/>
                </a:solidFill>
              </a:rPr>
              <a:t> + n</a:t>
            </a:r>
            <a:r>
              <a:rPr lang="en-US" sz="1800" baseline="-25000" dirty="0">
                <a:solidFill>
                  <a:schemeClr val="tx1"/>
                </a:solidFill>
              </a:rPr>
              <a:t>2j</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498892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34</a:t>
            </a:fld>
            <a:endParaRPr lang="en-US"/>
          </a:p>
        </p:txBody>
      </p:sp>
      <p:sp>
        <p:nvSpPr>
          <p:cNvPr id="3" name="Title 2"/>
          <p:cNvSpPr>
            <a:spLocks noGrp="1"/>
          </p:cNvSpPr>
          <p:nvPr>
            <p:ph type="title"/>
          </p:nvPr>
        </p:nvSpPr>
        <p:spPr>
          <a:xfrm>
            <a:off x="457200" y="266700"/>
            <a:ext cx="8229600" cy="857250"/>
          </a:xfrm>
        </p:spPr>
        <p:txBody>
          <a:bodyPr/>
          <a:lstStyle/>
          <a:p>
            <a:r>
              <a:rPr lang="en-US" dirty="0"/>
              <a:t>The Log-Rank Test</a:t>
            </a:r>
          </a:p>
        </p:txBody>
      </p:sp>
      <p:sp>
        <p:nvSpPr>
          <p:cNvPr id="7" name="Rectangle 2"/>
          <p:cNvSpPr>
            <a:spLocks noChangeArrowheads="1"/>
          </p:cNvSpPr>
          <p:nvPr/>
        </p:nvSpPr>
        <p:spPr bwMode="auto">
          <a:xfrm>
            <a:off x="457200" y="1062359"/>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Formulation found in Hosmer, </a:t>
            </a:r>
            <a:r>
              <a:rPr lang="en-US" altLang="en-US" sz="2000" dirty="0" err="1">
                <a:solidFill>
                  <a:srgbClr val="0078AD"/>
                </a:solidFill>
                <a:ea typeface="+mj-ea"/>
              </a:rPr>
              <a:t>Lemeshow</a:t>
            </a:r>
            <a:r>
              <a:rPr lang="en-US" altLang="en-US" sz="2000" dirty="0">
                <a:solidFill>
                  <a:srgbClr val="0078AD"/>
                </a:solidFill>
                <a:ea typeface="+mj-ea"/>
              </a:rPr>
              <a:t>, and </a:t>
            </a:r>
            <a:r>
              <a:rPr lang="en-US" altLang="en-US" sz="2000" dirty="0" smtClean="0">
                <a:solidFill>
                  <a:srgbClr val="0078AD"/>
                </a:solidFill>
                <a:ea typeface="+mj-ea"/>
              </a:rPr>
              <a:t>May</a:t>
            </a:r>
            <a:endParaRPr lang="en-US" altLang="en-US" sz="2000" dirty="0">
              <a:solidFill>
                <a:srgbClr val="0078AD"/>
              </a:solidFill>
              <a:ea typeface="+mj-ea"/>
            </a:endParaRPr>
          </a:p>
        </p:txBody>
      </p:sp>
      <p:pic>
        <p:nvPicPr>
          <p:cNvPr id="6" name="Picture 5">
            <a:extLst>
              <a:ext uri="{FF2B5EF4-FFF2-40B4-BE49-F238E27FC236}">
                <a16:creationId xmlns="" xmlns:a16="http://schemas.microsoft.com/office/drawing/2014/main" id="{CB61B82B-693B-4AA9-9F93-25D0D753C9CA}"/>
              </a:ext>
            </a:extLst>
          </p:cNvPr>
          <p:cNvPicPr>
            <a:picLocks noChangeAspect="1"/>
          </p:cNvPicPr>
          <p:nvPr/>
        </p:nvPicPr>
        <p:blipFill>
          <a:blip r:embed="rId2"/>
          <a:stretch>
            <a:fillRect/>
          </a:stretch>
        </p:blipFill>
        <p:spPr>
          <a:xfrm>
            <a:off x="3603601" y="2038349"/>
            <a:ext cx="2089198" cy="1874133"/>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723813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47088DC1-A114-4939-B529-23688CC53B78}"/>
              </a:ext>
            </a:extLst>
          </p:cNvPr>
          <p:cNvPicPr>
            <a:picLocks noChangeAspect="1"/>
          </p:cNvPicPr>
          <p:nvPr/>
        </p:nvPicPr>
        <p:blipFill>
          <a:blip r:embed="rId2"/>
          <a:stretch>
            <a:fillRect/>
          </a:stretch>
        </p:blipFill>
        <p:spPr>
          <a:xfrm>
            <a:off x="533400" y="3409950"/>
            <a:ext cx="2815167" cy="533400"/>
          </a:xfrm>
          <a:prstGeom prst="rect">
            <a:avLst/>
          </a:prstGeom>
        </p:spPr>
      </p:pic>
      <p:sp>
        <p:nvSpPr>
          <p:cNvPr id="7" name="Rectangle 2"/>
          <p:cNvSpPr>
            <a:spLocks noChangeArrowheads="1"/>
          </p:cNvSpPr>
          <p:nvPr/>
        </p:nvSpPr>
        <p:spPr bwMode="auto">
          <a:xfrm>
            <a:off x="457200" y="1062359"/>
            <a:ext cx="8382000" cy="376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A simpler formulation</a:t>
            </a:r>
          </a:p>
          <a:p>
            <a:pPr marL="0" indent="0"/>
            <a:r>
              <a:rPr lang="en-US" sz="1800" dirty="0">
                <a:solidFill>
                  <a:schemeClr val="tx1"/>
                </a:solidFill>
              </a:rPr>
              <a:t>This looks a bit mystifying, but if you define</a:t>
            </a:r>
          </a:p>
          <a:p>
            <a:pPr marL="0" indent="0">
              <a:spcBef>
                <a:spcPts val="0"/>
              </a:spcBef>
            </a:pPr>
            <a:endParaRPr lang="en-US" sz="1800" dirty="0" smtClean="0">
              <a:solidFill>
                <a:schemeClr val="tx1"/>
              </a:solidFill>
            </a:endParaRPr>
          </a:p>
          <a:p>
            <a:pPr marL="0" indent="0"/>
            <a:endParaRPr lang="en-US" sz="1800" dirty="0" smtClean="0">
              <a:solidFill>
                <a:schemeClr val="tx1"/>
              </a:solidFill>
            </a:endParaRPr>
          </a:p>
          <a:p>
            <a:pPr marL="0" indent="0"/>
            <a:r>
              <a:rPr lang="en-US" sz="1800" dirty="0" smtClean="0">
                <a:solidFill>
                  <a:schemeClr val="tx1"/>
                </a:solidFill>
              </a:rPr>
              <a:t>then </a:t>
            </a:r>
            <a:r>
              <a:rPr lang="en-US" sz="1800" dirty="0">
                <a:solidFill>
                  <a:schemeClr val="tx1"/>
                </a:solidFill>
              </a:rPr>
              <a:t>e</a:t>
            </a:r>
            <a:r>
              <a:rPr lang="en-US" sz="1800" baseline="-25000" dirty="0">
                <a:solidFill>
                  <a:schemeClr val="tx1"/>
                </a:solidFill>
              </a:rPr>
              <a:t>1i</a:t>
            </a:r>
            <a:r>
              <a:rPr lang="en-US" sz="1800" dirty="0">
                <a:solidFill>
                  <a:schemeClr val="tx1"/>
                </a:solidFill>
              </a:rPr>
              <a:t> and v</a:t>
            </a:r>
            <a:r>
              <a:rPr lang="en-US" sz="1800" baseline="-25000" dirty="0">
                <a:solidFill>
                  <a:schemeClr val="tx1"/>
                </a:solidFill>
              </a:rPr>
              <a:t>1i</a:t>
            </a:r>
            <a:r>
              <a:rPr lang="en-US" sz="1800" dirty="0">
                <a:solidFill>
                  <a:schemeClr val="tx1"/>
                </a:solidFill>
              </a:rPr>
              <a:t> </a:t>
            </a:r>
            <a:endParaRPr lang="en-US" sz="1800" dirty="0" smtClean="0">
              <a:solidFill>
                <a:schemeClr val="tx1"/>
              </a:solidFill>
            </a:endParaRPr>
          </a:p>
          <a:p>
            <a:pPr marL="0" indent="0"/>
            <a:endParaRPr lang="en-US" sz="1800" dirty="0">
              <a:solidFill>
                <a:schemeClr val="tx1"/>
              </a:solidFill>
            </a:endParaRPr>
          </a:p>
          <a:p>
            <a:pPr marL="0" indent="0"/>
            <a:endParaRPr lang="en-US" sz="1800" dirty="0" smtClean="0">
              <a:solidFill>
                <a:schemeClr val="tx1"/>
              </a:solidFill>
            </a:endParaRPr>
          </a:p>
          <a:p>
            <a:pPr marL="0" indent="0"/>
            <a:endParaRPr lang="en-US" sz="1800" dirty="0">
              <a:solidFill>
                <a:schemeClr val="tx1"/>
              </a:solidFill>
            </a:endParaRPr>
          </a:p>
          <a:p>
            <a:pPr marL="0" indent="0"/>
            <a:r>
              <a:rPr lang="en-US" sz="1800" dirty="0">
                <a:solidFill>
                  <a:schemeClr val="tx1"/>
                </a:solidFill>
              </a:rPr>
              <a:t>are just the mean of a binomial distribution and the variance of a binomial distribution with a finite population correction factor. Equivalently, the latter is the variance of a hypergeometric distribution</a:t>
            </a:r>
            <a:r>
              <a:rPr lang="en-US" sz="1800" dirty="0" smtClean="0">
                <a:solidFill>
                  <a:schemeClr val="tx1"/>
                </a:solidFill>
              </a:rPr>
              <a:t>.</a:t>
            </a:r>
            <a:endParaRPr lang="en-US" sz="1800" dirty="0">
              <a:solidFill>
                <a:schemeClr val="tx1"/>
              </a:solidFill>
            </a:endParaRPr>
          </a:p>
        </p:txBody>
      </p:sp>
      <p:pic>
        <p:nvPicPr>
          <p:cNvPr id="6" name="Picture 5">
            <a:extLst>
              <a:ext uri="{FF2B5EF4-FFF2-40B4-BE49-F238E27FC236}">
                <a16:creationId xmlns="" xmlns:a16="http://schemas.microsoft.com/office/drawing/2014/main" id="{3C6873B9-79DF-4F22-AFAF-4AF48B50C47F}"/>
              </a:ext>
            </a:extLst>
          </p:cNvPr>
          <p:cNvPicPr>
            <a:picLocks noChangeAspect="1"/>
          </p:cNvPicPr>
          <p:nvPr/>
        </p:nvPicPr>
        <p:blipFill>
          <a:blip r:embed="rId3"/>
          <a:stretch>
            <a:fillRect/>
          </a:stretch>
        </p:blipFill>
        <p:spPr>
          <a:xfrm>
            <a:off x="533400" y="1923656"/>
            <a:ext cx="1037859" cy="495694"/>
          </a:xfrm>
          <a:prstGeom prst="rect">
            <a:avLst/>
          </a:prstGeom>
        </p:spPr>
      </p:pic>
      <p:sp>
        <p:nvSpPr>
          <p:cNvPr id="5" name="Slide Number Placeholder 4"/>
          <p:cNvSpPr>
            <a:spLocks noGrp="1"/>
          </p:cNvSpPr>
          <p:nvPr>
            <p:ph type="sldNum" sz="quarter" idx="12"/>
          </p:nvPr>
        </p:nvSpPr>
        <p:spPr/>
        <p:txBody>
          <a:bodyPr/>
          <a:lstStyle/>
          <a:p>
            <a:fld id="{C2E4F4E2-DEA3-44FD-BEC9-57866B7FA44A}" type="slidenum">
              <a:rPr lang="en-US" smtClean="0"/>
              <a:t>35</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pic>
        <p:nvPicPr>
          <p:cNvPr id="9" name="Picture 8">
            <a:extLst>
              <a:ext uri="{FF2B5EF4-FFF2-40B4-BE49-F238E27FC236}">
                <a16:creationId xmlns="" xmlns:a16="http://schemas.microsoft.com/office/drawing/2014/main" id="{0EDCC60E-A183-42AA-A57D-29A64D4B6F76}"/>
              </a:ext>
            </a:extLst>
          </p:cNvPr>
          <p:cNvPicPr>
            <a:picLocks noChangeAspect="1"/>
          </p:cNvPicPr>
          <p:nvPr/>
        </p:nvPicPr>
        <p:blipFill>
          <a:blip r:embed="rId4"/>
          <a:stretch>
            <a:fillRect/>
          </a:stretch>
        </p:blipFill>
        <p:spPr>
          <a:xfrm>
            <a:off x="533400" y="2914257"/>
            <a:ext cx="1370445" cy="495693"/>
          </a:xfrm>
          <a:prstGeom prst="rect">
            <a:avLst/>
          </a:prstGeom>
        </p:spPr>
      </p:pic>
      <p:sp>
        <p:nvSpPr>
          <p:cNvPr id="11"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503138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36</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sp>
        <p:nvSpPr>
          <p:cNvPr id="7" name="Rectangle 2"/>
          <p:cNvSpPr>
            <a:spLocks noChangeArrowheads="1"/>
          </p:cNvSpPr>
          <p:nvPr/>
        </p:nvSpPr>
        <p:spPr bwMode="auto">
          <a:xfrm>
            <a:off x="457200" y="1062359"/>
            <a:ext cx="8382000"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Hand calculation on a small data set</a:t>
            </a:r>
          </a:p>
          <a:p>
            <a:pPr marL="0" indent="0"/>
            <a:r>
              <a:rPr lang="en-US" sz="1800" dirty="0">
                <a:solidFill>
                  <a:schemeClr val="tx1"/>
                </a:solidFill>
              </a:rPr>
              <a:t>Calculate the number of deaths and the number at risk at each time point.</a:t>
            </a:r>
          </a:p>
        </p:txBody>
      </p:sp>
      <p:pic>
        <p:nvPicPr>
          <p:cNvPr id="6" name="Picture 5">
            <a:extLst>
              <a:ext uri="{FF2B5EF4-FFF2-40B4-BE49-F238E27FC236}">
                <a16:creationId xmlns="" xmlns:a16="http://schemas.microsoft.com/office/drawing/2014/main" id="{0A7995AE-5C83-4EF0-9C9F-A69B872F09AA}"/>
              </a:ext>
            </a:extLst>
          </p:cNvPr>
          <p:cNvPicPr>
            <a:picLocks noChangeAspect="1"/>
          </p:cNvPicPr>
          <p:nvPr/>
        </p:nvPicPr>
        <p:blipFill>
          <a:blip r:embed="rId2"/>
          <a:stretch>
            <a:fillRect/>
          </a:stretch>
        </p:blipFill>
        <p:spPr>
          <a:xfrm>
            <a:off x="2976562" y="2266950"/>
            <a:ext cx="3343275" cy="2409825"/>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386733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37</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sp>
        <p:nvSpPr>
          <p:cNvPr id="7" name="Rectangle 2"/>
          <p:cNvSpPr>
            <a:spLocks noChangeArrowheads="1"/>
          </p:cNvSpPr>
          <p:nvPr/>
        </p:nvSpPr>
        <p:spPr bwMode="auto">
          <a:xfrm>
            <a:off x="457200" y="1062359"/>
            <a:ext cx="8382000"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Hand calculation on a small data set</a:t>
            </a:r>
          </a:p>
          <a:p>
            <a:pPr marL="0" indent="0"/>
            <a:r>
              <a:rPr lang="en-US" sz="1800" dirty="0">
                <a:solidFill>
                  <a:schemeClr val="tx1"/>
                </a:solidFill>
              </a:rPr>
              <a:t>Compute the expected value and variance at each time point.</a:t>
            </a:r>
          </a:p>
        </p:txBody>
      </p:sp>
      <p:pic>
        <p:nvPicPr>
          <p:cNvPr id="9" name="Picture 8">
            <a:extLst>
              <a:ext uri="{FF2B5EF4-FFF2-40B4-BE49-F238E27FC236}">
                <a16:creationId xmlns="" xmlns:a16="http://schemas.microsoft.com/office/drawing/2014/main" id="{7D2A59DB-99EA-49CC-A5C9-3A0F57967019}"/>
              </a:ext>
            </a:extLst>
          </p:cNvPr>
          <p:cNvPicPr>
            <a:picLocks noChangeAspect="1"/>
          </p:cNvPicPr>
          <p:nvPr/>
        </p:nvPicPr>
        <p:blipFill>
          <a:blip r:embed="rId2"/>
          <a:stretch>
            <a:fillRect/>
          </a:stretch>
        </p:blipFill>
        <p:spPr>
          <a:xfrm>
            <a:off x="1347787" y="2266950"/>
            <a:ext cx="6600825" cy="2295525"/>
          </a:xfrm>
          <a:prstGeom prst="rect">
            <a:avLst/>
          </a:prstGeom>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5867676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38</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sp>
        <p:nvSpPr>
          <p:cNvPr id="7" name="Rectangle 2"/>
          <p:cNvSpPr>
            <a:spLocks noChangeArrowheads="1"/>
          </p:cNvSpPr>
          <p:nvPr/>
        </p:nvSpPr>
        <p:spPr bwMode="auto">
          <a:xfrm>
            <a:off x="457200" y="1062359"/>
            <a:ext cx="838200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Log rank test (SAS)</a:t>
            </a:r>
          </a:p>
          <a:p>
            <a:pPr marL="0" indent="0"/>
            <a:r>
              <a:rPr lang="en-US" sz="1800" dirty="0">
                <a:solidFill>
                  <a:schemeClr val="tx1"/>
                </a:solidFill>
              </a:rPr>
              <a:t>Ignore the covariance statistics that SAS produces. They are of limited relevance for more complex settings, but are totally useless for a two group test.</a:t>
            </a:r>
          </a:p>
        </p:txBody>
      </p:sp>
      <p:pic>
        <p:nvPicPr>
          <p:cNvPr id="10" name="Picture 9">
            <a:extLst>
              <a:ext uri="{FF2B5EF4-FFF2-40B4-BE49-F238E27FC236}">
                <a16:creationId xmlns="" xmlns:a16="http://schemas.microsoft.com/office/drawing/2014/main" id="{C63A2173-ACB1-46A4-AB7A-DA16D43E546D}"/>
              </a:ext>
            </a:extLst>
          </p:cNvPr>
          <p:cNvPicPr>
            <a:picLocks noChangeAspect="1"/>
          </p:cNvPicPr>
          <p:nvPr/>
        </p:nvPicPr>
        <p:blipFill>
          <a:blip r:embed="rId2"/>
          <a:stretch>
            <a:fillRect/>
          </a:stretch>
        </p:blipFill>
        <p:spPr>
          <a:xfrm>
            <a:off x="4571998" y="2647950"/>
            <a:ext cx="2447925" cy="1504950"/>
          </a:xfrm>
          <a:prstGeom prst="rect">
            <a:avLst/>
          </a:prstGeom>
        </p:spPr>
      </p:pic>
      <p:pic>
        <p:nvPicPr>
          <p:cNvPr id="11" name="Picture 10">
            <a:extLst>
              <a:ext uri="{FF2B5EF4-FFF2-40B4-BE49-F238E27FC236}">
                <a16:creationId xmlns="" xmlns:a16="http://schemas.microsoft.com/office/drawing/2014/main" id="{19AD255D-322E-46D7-B530-7DE865BBA701}"/>
              </a:ext>
            </a:extLst>
          </p:cNvPr>
          <p:cNvPicPr>
            <a:picLocks noChangeAspect="1"/>
          </p:cNvPicPr>
          <p:nvPr/>
        </p:nvPicPr>
        <p:blipFill>
          <a:blip r:embed="rId3"/>
          <a:stretch>
            <a:fillRect/>
          </a:stretch>
        </p:blipFill>
        <p:spPr>
          <a:xfrm>
            <a:off x="2202655" y="3019425"/>
            <a:ext cx="1847850" cy="1133475"/>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35635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39</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sp>
        <p:nvSpPr>
          <p:cNvPr id="7" name="Rectangle 2"/>
          <p:cNvSpPr>
            <a:spLocks noChangeArrowheads="1"/>
          </p:cNvSpPr>
          <p:nvPr/>
        </p:nvSpPr>
        <p:spPr bwMode="auto">
          <a:xfrm>
            <a:off x="457200" y="1062359"/>
            <a:ext cx="8382000" cy="199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How to handle continuous outcomes	</a:t>
            </a:r>
          </a:p>
          <a:p>
            <a:pPr marL="0" indent="0"/>
            <a:r>
              <a:rPr lang="en-US" sz="1800" dirty="0">
                <a:solidFill>
                  <a:schemeClr val="tx1"/>
                </a:solidFill>
              </a:rPr>
              <a:t>The log rank test cannot easily handle continuous predictor variables. For these variables, you should really consider a more sophisticated model like a Cox proportional hazards model (coming up in the next lecture). But you can get a rough preliminary idea of what is going on with a continuous predictor by categorizing it using one or more cut-points. Here’s an example using age.</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878549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4</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a:t>
            </a:r>
            <a:r>
              <a:rPr lang="en-US" dirty="0"/>
              <a:t>1)</a:t>
            </a:r>
          </a:p>
        </p:txBody>
      </p:sp>
      <p:sp>
        <p:nvSpPr>
          <p:cNvPr id="7" name="Rectangle 2"/>
          <p:cNvSpPr>
            <a:spLocks noChangeArrowheads="1"/>
          </p:cNvSpPr>
          <p:nvPr/>
        </p:nvSpPr>
        <p:spPr bwMode="auto">
          <a:xfrm>
            <a:off x="457200" y="1055560"/>
            <a:ext cx="8382000" cy="265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Where does this data come from?</a:t>
            </a:r>
          </a:p>
          <a:p>
            <a:pPr marL="0" indent="0"/>
            <a:r>
              <a:rPr lang="en-US" sz="1800" dirty="0">
                <a:solidFill>
                  <a:schemeClr val="tx1"/>
                </a:solidFill>
              </a:rPr>
              <a:t>The following data represents survival time for a group of fruit flies and is a subset of a larger data set found at the </a:t>
            </a:r>
            <a:r>
              <a:rPr lang="en-US" sz="1800" dirty="0">
                <a:solidFill>
                  <a:schemeClr val="tx1"/>
                </a:solidFill>
                <a:hlinkClick r:id="rId2"/>
              </a:rPr>
              <a:t>Data and Story Library (DASL)</a:t>
            </a:r>
            <a:r>
              <a:rPr lang="en-US" sz="1800" dirty="0">
                <a:solidFill>
                  <a:schemeClr val="tx1"/>
                </a:solidFill>
              </a:rPr>
              <a:t>. The data set has been slightly modified to simplify some of these explanations</a:t>
            </a:r>
            <a:r>
              <a:rPr lang="en-US" sz="1800" dirty="0" smtClean="0">
                <a:solidFill>
                  <a:schemeClr val="tx1"/>
                </a:solidFill>
              </a:rPr>
              <a:t>.</a:t>
            </a:r>
          </a:p>
          <a:p>
            <a:pPr marL="0" indent="0"/>
            <a:endParaRPr lang="en-US" sz="1800" dirty="0">
              <a:solidFill>
                <a:schemeClr val="tx1"/>
              </a:solidFill>
            </a:endParaRPr>
          </a:p>
          <a:p>
            <a:pPr marL="0" indent="0"/>
            <a:r>
              <a:rPr lang="en-US" sz="1800" dirty="0">
                <a:solidFill>
                  <a:schemeClr val="tx1"/>
                </a:solidFill>
              </a:rPr>
              <a:t>There are 25 flies in the sample, with the first fly dying on day 37 and the last fly dying on day 96. If you wanted to estimate the survival probability for this data, you would draw a curve that decreases by 4% (1/25) every time a fly dies</a:t>
            </a:r>
            <a:r>
              <a:rPr lang="en-US" sz="1800" dirty="0" smtClean="0">
                <a:solidFill>
                  <a:schemeClr val="tx1"/>
                </a:solidFill>
              </a:rPr>
              <a:t>.</a:t>
            </a:r>
            <a:endParaRPr lang="en-US" sz="1800" dirty="0">
              <a:solidFill>
                <a:schemeClr val="tx1"/>
              </a:solidFill>
            </a:endParaRP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1278527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40</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sp>
        <p:nvSpPr>
          <p:cNvPr id="7" name="Rectangle 2"/>
          <p:cNvSpPr>
            <a:spLocks noChangeArrowheads="1"/>
          </p:cNvSpPr>
          <p:nvPr/>
        </p:nvSpPr>
        <p:spPr bwMode="auto">
          <a:xfrm>
            <a:off x="457200" y="1062359"/>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How to handle continuous outcomes (SAS)	</a:t>
            </a:r>
          </a:p>
        </p:txBody>
      </p:sp>
      <p:pic>
        <p:nvPicPr>
          <p:cNvPr id="6" name="Picture 5">
            <a:extLst>
              <a:ext uri="{FF2B5EF4-FFF2-40B4-BE49-F238E27FC236}">
                <a16:creationId xmlns="" xmlns:a16="http://schemas.microsoft.com/office/drawing/2014/main" id="{7C56BD73-B8C4-4E39-9605-59F5D48B5239}"/>
              </a:ext>
            </a:extLst>
          </p:cNvPr>
          <p:cNvPicPr>
            <a:picLocks noChangeAspect="1"/>
          </p:cNvPicPr>
          <p:nvPr/>
        </p:nvPicPr>
        <p:blipFill>
          <a:blip r:embed="rId2"/>
          <a:stretch>
            <a:fillRect/>
          </a:stretch>
        </p:blipFill>
        <p:spPr>
          <a:xfrm>
            <a:off x="2717800" y="1733550"/>
            <a:ext cx="3860800" cy="2895600"/>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101866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41</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sp>
        <p:nvSpPr>
          <p:cNvPr id="7" name="Rectangle 2"/>
          <p:cNvSpPr>
            <a:spLocks noChangeArrowheads="1"/>
          </p:cNvSpPr>
          <p:nvPr/>
        </p:nvSpPr>
        <p:spPr bwMode="auto">
          <a:xfrm>
            <a:off x="457200" y="1062359"/>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How to handle continuous outcomes (SAS)	</a:t>
            </a:r>
          </a:p>
        </p:txBody>
      </p:sp>
      <p:pic>
        <p:nvPicPr>
          <p:cNvPr id="9" name="Picture 8">
            <a:extLst>
              <a:ext uri="{FF2B5EF4-FFF2-40B4-BE49-F238E27FC236}">
                <a16:creationId xmlns="" xmlns:a16="http://schemas.microsoft.com/office/drawing/2014/main" id="{F36A92A4-86B2-40FC-B43A-18407992FF14}"/>
              </a:ext>
            </a:extLst>
          </p:cNvPr>
          <p:cNvPicPr>
            <a:picLocks noChangeAspect="1"/>
          </p:cNvPicPr>
          <p:nvPr/>
        </p:nvPicPr>
        <p:blipFill>
          <a:blip r:embed="rId2"/>
          <a:stretch>
            <a:fillRect/>
          </a:stretch>
        </p:blipFill>
        <p:spPr>
          <a:xfrm>
            <a:off x="2252662" y="2190750"/>
            <a:ext cx="1628775" cy="1600200"/>
          </a:xfrm>
          <a:prstGeom prst="rect">
            <a:avLst/>
          </a:prstGeom>
        </p:spPr>
      </p:pic>
      <p:pic>
        <p:nvPicPr>
          <p:cNvPr id="10" name="Picture 9">
            <a:extLst>
              <a:ext uri="{FF2B5EF4-FFF2-40B4-BE49-F238E27FC236}">
                <a16:creationId xmlns="" xmlns:a16="http://schemas.microsoft.com/office/drawing/2014/main" id="{FF11DC20-BFC8-4D13-92DA-9290A2EFC0C0}"/>
              </a:ext>
            </a:extLst>
          </p:cNvPr>
          <p:cNvPicPr>
            <a:picLocks noChangeAspect="1"/>
          </p:cNvPicPr>
          <p:nvPr/>
        </p:nvPicPr>
        <p:blipFill>
          <a:blip r:embed="rId3"/>
          <a:stretch>
            <a:fillRect/>
          </a:stretch>
        </p:blipFill>
        <p:spPr>
          <a:xfrm>
            <a:off x="4267199" y="2231161"/>
            <a:ext cx="2371725" cy="1533525"/>
          </a:xfrm>
          <a:prstGeom prst="rect">
            <a:avLst/>
          </a:prstGeom>
        </p:spPr>
      </p:pic>
      <p:sp>
        <p:nvSpPr>
          <p:cNvPr id="11"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6408761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42</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sp>
        <p:nvSpPr>
          <p:cNvPr id="7" name="Rectangle 2"/>
          <p:cNvSpPr>
            <a:spLocks noChangeArrowheads="1"/>
          </p:cNvSpPr>
          <p:nvPr/>
        </p:nvSpPr>
        <p:spPr bwMode="auto">
          <a:xfrm>
            <a:off x="457200" y="1062359"/>
            <a:ext cx="83820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Test for trend</a:t>
            </a:r>
          </a:p>
          <a:p>
            <a:pPr marL="0" indent="0"/>
            <a:r>
              <a:rPr lang="en-US" sz="1800" dirty="0">
                <a:solidFill>
                  <a:schemeClr val="tx1"/>
                </a:solidFill>
              </a:rPr>
              <a:t>The log rank test for more than two groups treats the groups in a nominal fashion—order is not important. For this particular data set, and many others, you might prefer a test for trend. This is available in most statistical packages, but we will not show the details here.</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4017603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43</a:t>
            </a:fld>
            <a:endParaRPr lang="en-US"/>
          </a:p>
        </p:txBody>
      </p:sp>
      <p:sp>
        <p:nvSpPr>
          <p:cNvPr id="3" name="Title 2"/>
          <p:cNvSpPr>
            <a:spLocks noGrp="1"/>
          </p:cNvSpPr>
          <p:nvPr>
            <p:ph type="title"/>
          </p:nvPr>
        </p:nvSpPr>
        <p:spPr>
          <a:xfrm>
            <a:off x="457200" y="266700"/>
            <a:ext cx="8229600" cy="857250"/>
          </a:xfrm>
        </p:spPr>
        <p:txBody>
          <a:bodyPr/>
          <a:lstStyle/>
          <a:p>
            <a:r>
              <a:rPr lang="en-US" dirty="0"/>
              <a:t>The </a:t>
            </a:r>
            <a:r>
              <a:rPr lang="en-US" dirty="0" smtClean="0"/>
              <a:t>Log-Rank Test</a:t>
            </a:r>
            <a:endParaRPr lang="en-US" dirty="0"/>
          </a:p>
        </p:txBody>
      </p:sp>
      <p:sp>
        <p:nvSpPr>
          <p:cNvPr id="7" name="Rectangle 2"/>
          <p:cNvSpPr>
            <a:spLocks noChangeArrowheads="1"/>
          </p:cNvSpPr>
          <p:nvPr/>
        </p:nvSpPr>
        <p:spPr bwMode="auto">
          <a:xfrm>
            <a:off x="457200" y="1062359"/>
            <a:ext cx="8382000" cy="34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smtClean="0">
                <a:solidFill>
                  <a:srgbClr val="0078AD"/>
                </a:solidFill>
                <a:ea typeface="+mj-ea"/>
              </a:rPr>
              <a:t>Limitations</a:t>
            </a:r>
          </a:p>
          <a:p>
            <a:pPr marL="0" indent="0">
              <a:lnSpc>
                <a:spcPct val="150000"/>
              </a:lnSpc>
              <a:spcBef>
                <a:spcPct val="0"/>
              </a:spcBef>
            </a:pPr>
            <a:r>
              <a:rPr lang="en-US" sz="1800" dirty="0">
                <a:solidFill>
                  <a:schemeClr val="tx1"/>
                </a:solidFill>
              </a:rPr>
              <a:t>The log rank </a:t>
            </a:r>
            <a:r>
              <a:rPr lang="en-US" sz="1800" dirty="0" smtClean="0">
                <a:solidFill>
                  <a:schemeClr val="tx1"/>
                </a:solidFill>
              </a:rPr>
              <a:t>test:</a:t>
            </a:r>
          </a:p>
          <a:p>
            <a:pPr marL="230188" indent="-230188">
              <a:lnSpc>
                <a:spcPct val="150000"/>
              </a:lnSpc>
              <a:spcBef>
                <a:spcPct val="0"/>
              </a:spcBef>
              <a:buFont typeface="Arial" panose="020B0604020202020204" pitchFamily="34" charset="0"/>
              <a:buChar char="•"/>
            </a:pPr>
            <a:r>
              <a:rPr lang="en-US" sz="1800" dirty="0" smtClean="0">
                <a:solidFill>
                  <a:schemeClr val="tx1"/>
                </a:solidFill>
              </a:rPr>
              <a:t>works </a:t>
            </a:r>
            <a:r>
              <a:rPr lang="en-US" sz="1800" dirty="0">
                <a:solidFill>
                  <a:schemeClr val="tx1"/>
                </a:solidFill>
              </a:rPr>
              <a:t>well when you’re comparing a treatment group to a control </a:t>
            </a:r>
            <a:r>
              <a:rPr lang="en-US" sz="1800" dirty="0" smtClean="0">
                <a:solidFill>
                  <a:schemeClr val="tx1"/>
                </a:solidFill>
              </a:rPr>
              <a:t>group</a:t>
            </a:r>
          </a:p>
          <a:p>
            <a:pPr marL="230188" indent="-230188">
              <a:spcBef>
                <a:spcPct val="0"/>
              </a:spcBef>
              <a:buFont typeface="Arial" panose="020B0604020202020204" pitchFamily="34" charset="0"/>
              <a:buChar char="•"/>
            </a:pPr>
            <a:r>
              <a:rPr lang="en-US" sz="1800" dirty="0" smtClean="0">
                <a:solidFill>
                  <a:schemeClr val="tx1"/>
                </a:solidFill>
              </a:rPr>
              <a:t>you can also </a:t>
            </a:r>
            <a:r>
              <a:rPr lang="en-US" sz="1800" dirty="0">
                <a:solidFill>
                  <a:schemeClr val="tx1"/>
                </a:solidFill>
              </a:rPr>
              <a:t>use it when you have three or more </a:t>
            </a:r>
            <a:r>
              <a:rPr lang="en-US" sz="1800" dirty="0" smtClean="0">
                <a:solidFill>
                  <a:schemeClr val="tx1"/>
                </a:solidFill>
              </a:rPr>
              <a:t>groups</a:t>
            </a:r>
          </a:p>
          <a:p>
            <a:pPr marL="0" indent="0">
              <a:spcBef>
                <a:spcPct val="0"/>
              </a:spcBef>
            </a:pPr>
            <a:endParaRPr lang="en-US" sz="1800" dirty="0">
              <a:solidFill>
                <a:schemeClr val="tx1"/>
              </a:solidFill>
            </a:endParaRPr>
          </a:p>
          <a:p>
            <a:pPr marL="0" indent="0">
              <a:spcBef>
                <a:spcPct val="0"/>
              </a:spcBef>
            </a:pPr>
            <a:r>
              <a:rPr lang="en-US" sz="1800" dirty="0" smtClean="0">
                <a:solidFill>
                  <a:schemeClr val="tx1"/>
                </a:solidFill>
              </a:rPr>
              <a:t>But </a:t>
            </a:r>
            <a:r>
              <a:rPr lang="en-US" sz="1800" dirty="0">
                <a:solidFill>
                  <a:schemeClr val="tx1"/>
                </a:solidFill>
              </a:rPr>
              <a:t>the log rank test does not extend beyond this:</a:t>
            </a:r>
          </a:p>
          <a:p>
            <a:pPr marL="230188" indent="-230188">
              <a:lnSpc>
                <a:spcPct val="150000"/>
              </a:lnSpc>
              <a:spcBef>
                <a:spcPct val="0"/>
              </a:spcBef>
              <a:buFont typeface="Arial" panose="020B0604020202020204" pitchFamily="34" charset="0"/>
              <a:buChar char="•"/>
            </a:pPr>
            <a:r>
              <a:rPr lang="en-US" sz="1800" dirty="0">
                <a:solidFill>
                  <a:schemeClr val="tx1"/>
                </a:solidFill>
              </a:rPr>
              <a:t>you cannot include a continuous predictor,</a:t>
            </a:r>
          </a:p>
          <a:p>
            <a:pPr marL="230188" indent="-230188">
              <a:lnSpc>
                <a:spcPct val="150000"/>
              </a:lnSpc>
              <a:spcBef>
                <a:spcPct val="0"/>
              </a:spcBef>
              <a:buFont typeface="Arial" panose="020B0604020202020204" pitchFamily="34" charset="0"/>
              <a:buChar char="•"/>
            </a:pPr>
            <a:r>
              <a:rPr lang="en-US" sz="1800" dirty="0">
                <a:solidFill>
                  <a:schemeClr val="tx1"/>
                </a:solidFill>
              </a:rPr>
              <a:t>you cannot analyze data with multiple predictors, and</a:t>
            </a:r>
          </a:p>
          <a:p>
            <a:pPr marL="230188" indent="-230188">
              <a:lnSpc>
                <a:spcPct val="150000"/>
              </a:lnSpc>
              <a:spcBef>
                <a:spcPct val="0"/>
              </a:spcBef>
              <a:buFont typeface="Arial" panose="020B0604020202020204" pitchFamily="34" charset="0"/>
              <a:buChar char="•"/>
            </a:pPr>
            <a:r>
              <a:rPr lang="en-US" sz="1800" dirty="0">
                <a:solidFill>
                  <a:schemeClr val="tx1"/>
                </a:solidFill>
              </a:rPr>
              <a:t>you cannot do risk adjustment</a:t>
            </a: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601862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5</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a:t>
            </a:r>
            <a:r>
              <a:rPr lang="en-US" dirty="0"/>
              <a:t>1)</a:t>
            </a:r>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At each date, the survival probability drops by 1/25</a:t>
            </a:r>
            <a:r>
              <a:rPr lang="en-US" altLang="en-US" sz="2000" dirty="0" smtClean="0">
                <a:solidFill>
                  <a:schemeClr val="tx1"/>
                </a:solidFill>
                <a:ea typeface="+mj-ea"/>
              </a:rPr>
              <a:t>.</a:t>
            </a:r>
            <a:endParaRPr lang="en-US" altLang="en-US" sz="2000" dirty="0">
              <a:solidFill>
                <a:schemeClr val="tx1"/>
              </a:solidFill>
              <a:ea typeface="+mj-ea"/>
            </a:endParaRPr>
          </a:p>
        </p:txBody>
      </p:sp>
      <p:sp>
        <p:nvSpPr>
          <p:cNvPr id="6" name="Text Placeholder 2"/>
          <p:cNvSpPr txBox="1">
            <a:spLocks/>
          </p:cNvSpPr>
          <p:nvPr/>
        </p:nvSpPr>
        <p:spPr>
          <a:xfrm>
            <a:off x="457200" y="1733550"/>
            <a:ext cx="8229600" cy="2590800"/>
          </a:xfrm>
          <a:prstGeom prst="rect">
            <a:avLst/>
          </a:prstGeom>
        </p:spPr>
        <p:txBody>
          <a:bodyPr vert="horz" lIns="91440" tIns="45720" rIns="91440" bIns="45720" numCol="4"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 37 96%</a:t>
            </a:r>
            <a:br>
              <a:rPr lang="en-US" dirty="0" smtClean="0"/>
            </a:br>
            <a:r>
              <a:rPr lang="en-US" dirty="0" smtClean="0"/>
              <a:t> 40 92%</a:t>
            </a:r>
            <a:br>
              <a:rPr lang="en-US" dirty="0" smtClean="0"/>
            </a:br>
            <a:r>
              <a:rPr lang="en-US" dirty="0" smtClean="0"/>
              <a:t> 43 88%</a:t>
            </a:r>
            <a:br>
              <a:rPr lang="en-US" dirty="0" smtClean="0"/>
            </a:br>
            <a:r>
              <a:rPr lang="en-US" dirty="0" smtClean="0"/>
              <a:t> 44 84%</a:t>
            </a:r>
            <a:br>
              <a:rPr lang="en-US" dirty="0" smtClean="0"/>
            </a:br>
            <a:r>
              <a:rPr lang="en-US" dirty="0" smtClean="0"/>
              <a:t> 45 80%</a:t>
            </a:r>
            <a:br>
              <a:rPr lang="en-US" dirty="0" smtClean="0"/>
            </a:br>
            <a:r>
              <a:rPr lang="en-US" dirty="0" smtClean="0"/>
              <a:t> 47 76%</a:t>
            </a:r>
            <a:br>
              <a:rPr lang="en-US" dirty="0" smtClean="0"/>
            </a:br>
            <a:r>
              <a:rPr lang="en-US" dirty="0" smtClean="0"/>
              <a:t> 49 72%</a:t>
            </a:r>
            <a:br>
              <a:rPr lang="en-US" dirty="0" smtClean="0"/>
            </a:br>
            <a:r>
              <a:rPr lang="en-US" dirty="0" smtClean="0"/>
              <a:t> 54 68%</a:t>
            </a:r>
            <a:br>
              <a:rPr lang="en-US" dirty="0" smtClean="0"/>
            </a:br>
            <a:r>
              <a:rPr lang="en-US" dirty="0" smtClean="0"/>
              <a:t> 56 64%</a:t>
            </a:r>
            <a:br>
              <a:rPr lang="en-US" dirty="0" smtClean="0"/>
            </a:br>
            <a:r>
              <a:rPr lang="en-US" dirty="0" smtClean="0"/>
              <a:t> 58 60%</a:t>
            </a:r>
            <a:br>
              <a:rPr lang="en-US" dirty="0" smtClean="0"/>
            </a:br>
            <a:r>
              <a:rPr lang="en-US" dirty="0" smtClean="0"/>
              <a:t> 59 56%</a:t>
            </a:r>
            <a:br>
              <a:rPr lang="en-US" dirty="0" smtClean="0"/>
            </a:br>
            <a:r>
              <a:rPr lang="en-US" dirty="0" smtClean="0"/>
              <a:t> 60 52%</a:t>
            </a:r>
            <a:br>
              <a:rPr lang="en-US" dirty="0" smtClean="0"/>
            </a:br>
            <a:r>
              <a:rPr lang="en-US" dirty="0" smtClean="0"/>
              <a:t> 61 48%</a:t>
            </a:r>
            <a:br>
              <a:rPr lang="en-US" dirty="0" smtClean="0"/>
            </a:br>
            <a:r>
              <a:rPr lang="en-US" dirty="0" smtClean="0"/>
              <a:t> 62 44%</a:t>
            </a:r>
            <a:br>
              <a:rPr lang="en-US" dirty="0" smtClean="0"/>
            </a:br>
            <a:r>
              <a:rPr lang="en-US" dirty="0" smtClean="0"/>
              <a:t> 68 40%</a:t>
            </a:r>
            <a:br>
              <a:rPr lang="en-US" dirty="0" smtClean="0"/>
            </a:br>
            <a:r>
              <a:rPr lang="en-US" dirty="0" smtClean="0"/>
              <a:t> 70 36%</a:t>
            </a:r>
            <a:br>
              <a:rPr lang="en-US" dirty="0" smtClean="0"/>
            </a:br>
            <a:r>
              <a:rPr lang="en-US" dirty="0" smtClean="0"/>
              <a:t> 71 32%</a:t>
            </a:r>
            <a:br>
              <a:rPr lang="en-US" dirty="0" smtClean="0"/>
            </a:br>
            <a:r>
              <a:rPr lang="en-US" dirty="0" smtClean="0"/>
              <a:t> 72 28%</a:t>
            </a:r>
            <a:br>
              <a:rPr lang="en-US" dirty="0" smtClean="0"/>
            </a:br>
            <a:r>
              <a:rPr lang="en-US" dirty="0" smtClean="0"/>
              <a:t> 73 24%</a:t>
            </a:r>
            <a:br>
              <a:rPr lang="en-US" dirty="0" smtClean="0"/>
            </a:br>
            <a:r>
              <a:rPr lang="en-US" dirty="0" smtClean="0"/>
              <a:t> 75 20%</a:t>
            </a:r>
            <a:br>
              <a:rPr lang="en-US" dirty="0" smtClean="0"/>
            </a:br>
            <a:r>
              <a:rPr lang="en-US" dirty="0" smtClean="0"/>
              <a:t> 77 16%</a:t>
            </a:r>
            <a:br>
              <a:rPr lang="en-US" dirty="0" smtClean="0"/>
            </a:br>
            <a:r>
              <a:rPr lang="en-US" dirty="0" smtClean="0"/>
              <a:t> 79 12%</a:t>
            </a:r>
            <a:br>
              <a:rPr lang="en-US" dirty="0" smtClean="0"/>
            </a:br>
            <a:r>
              <a:rPr lang="en-US" dirty="0" smtClean="0"/>
              <a:t> 89  8%</a:t>
            </a:r>
            <a:br>
              <a:rPr lang="en-US" dirty="0" smtClean="0"/>
            </a:br>
            <a:r>
              <a:rPr lang="en-US" dirty="0" smtClean="0"/>
              <a:t> 94  4%</a:t>
            </a:r>
            <a:br>
              <a:rPr lang="en-US" dirty="0" smtClean="0"/>
            </a:br>
            <a:r>
              <a:rPr lang="en-US" dirty="0" smtClean="0"/>
              <a:t> 96  0%.</a:t>
            </a:r>
          </a:p>
          <a:p>
            <a:pPr marL="0" indent="0" algn="ctr">
              <a:buNone/>
            </a:pPr>
            <a:r>
              <a:rPr lang="en-US" dirty="0" smtClean="0"/>
              <a:t>.</a:t>
            </a:r>
            <a:endParaRPr lang="en-US" dirty="0"/>
          </a:p>
        </p:txBody>
      </p:sp>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3850288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6</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a:t>
            </a:r>
            <a:r>
              <a:rPr lang="en-US" dirty="0"/>
              <a:t>1)</a:t>
            </a:r>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A graphical depiction of the survival probability</a:t>
            </a:r>
          </a:p>
        </p:txBody>
      </p:sp>
      <p:pic>
        <p:nvPicPr>
          <p:cNvPr id="9" name="Picture 2" descr="http://www.pmean.com/08/images/Simpl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305" y="1581150"/>
            <a:ext cx="4203789" cy="2996657"/>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589963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7</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2)</a:t>
            </a:r>
            <a:endParaRPr lang="en-US" dirty="0"/>
          </a:p>
        </p:txBody>
      </p:sp>
      <p:sp>
        <p:nvSpPr>
          <p:cNvPr id="7" name="Rectangle 2"/>
          <p:cNvSpPr>
            <a:spLocks noChangeArrowheads="1"/>
          </p:cNvSpPr>
          <p:nvPr/>
        </p:nvSpPr>
        <p:spPr bwMode="auto">
          <a:xfrm>
            <a:off x="457200" y="1062359"/>
            <a:ext cx="8382000"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rgbClr val="0078AD"/>
                </a:solidFill>
                <a:ea typeface="+mj-ea"/>
              </a:rPr>
              <a:t>Let’s alter the </a:t>
            </a:r>
            <a:r>
              <a:rPr lang="en-US" altLang="en-US" sz="2000" dirty="0" smtClean="0">
                <a:solidFill>
                  <a:srgbClr val="0078AD"/>
                </a:solidFill>
                <a:ea typeface="+mj-ea"/>
              </a:rPr>
              <a:t>experiment</a:t>
            </a:r>
          </a:p>
          <a:p>
            <a:pPr marL="0" indent="0"/>
            <a:r>
              <a:rPr lang="en-US" sz="1800" dirty="0" smtClean="0">
                <a:solidFill>
                  <a:schemeClr val="tx1"/>
                </a:solidFill>
              </a:rPr>
              <a:t>Now </a:t>
            </a:r>
            <a:r>
              <a:rPr lang="en-US" sz="1800" dirty="0">
                <a:solidFill>
                  <a:schemeClr val="tx1"/>
                </a:solidFill>
              </a:rPr>
              <a:t>let's alter the experiment. Suppose 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r>
              <a:rPr lang="en-US" sz="1800" dirty="0" smtClean="0">
                <a:solidFill>
                  <a:schemeClr val="tx1"/>
                </a:solidFill>
              </a:rPr>
              <a:t>.</a:t>
            </a:r>
            <a:endParaRPr lang="en-US" sz="1800" dirty="0">
              <a:solidFill>
                <a:schemeClr val="tx1"/>
              </a:solidFill>
            </a:endParaRPr>
          </a:p>
        </p:txBody>
      </p:sp>
      <p:sp>
        <p:nvSpPr>
          <p:cNvPr id="6"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715675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8</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2)</a:t>
            </a:r>
            <a:endParaRPr lang="en-US" dirty="0"/>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You can still estimate some survival probabilities</a:t>
            </a:r>
          </a:p>
        </p:txBody>
      </p:sp>
      <p:sp>
        <p:nvSpPr>
          <p:cNvPr id="6" name="Text Placeholder 2"/>
          <p:cNvSpPr txBox="1">
            <a:spLocks/>
          </p:cNvSpPr>
          <p:nvPr/>
        </p:nvSpPr>
        <p:spPr>
          <a:xfrm>
            <a:off x="457200" y="1733550"/>
            <a:ext cx="8229600" cy="2590800"/>
          </a:xfrm>
          <a:prstGeom prst="rect">
            <a:avLst/>
          </a:prstGeom>
        </p:spPr>
        <p:txBody>
          <a:bodyPr vert="horz" lIns="91440" tIns="45720" rIns="91440" bIns="45720" numCol="4"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p>
          <a:p>
            <a:pPr marL="0" indent="0" algn="ctr">
              <a:buNone/>
            </a:pPr>
            <a:r>
              <a:rPr lang="en-US" dirty="0"/>
              <a:t>.</a:t>
            </a:r>
          </a:p>
        </p:txBody>
      </p:sp>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1227879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2E4F4E2-DEA3-44FD-BEC9-57866B7FA44A}" type="slidenum">
              <a:rPr lang="en-US" smtClean="0"/>
              <a:t>9</a:t>
            </a:fld>
            <a:endParaRPr lang="en-US"/>
          </a:p>
        </p:txBody>
      </p:sp>
      <p:sp>
        <p:nvSpPr>
          <p:cNvPr id="3" name="Title 2"/>
          <p:cNvSpPr>
            <a:spLocks noGrp="1"/>
          </p:cNvSpPr>
          <p:nvPr>
            <p:ph type="title"/>
          </p:nvPr>
        </p:nvSpPr>
        <p:spPr>
          <a:xfrm>
            <a:off x="457200" y="266700"/>
            <a:ext cx="8229600" cy="857250"/>
          </a:xfrm>
        </p:spPr>
        <p:txBody>
          <a:bodyPr/>
          <a:lstStyle/>
          <a:p>
            <a:r>
              <a:rPr lang="en-US" dirty="0"/>
              <a:t>Fruit </a:t>
            </a:r>
            <a:r>
              <a:rPr lang="en-US" dirty="0" smtClean="0"/>
              <a:t>Fly Data (Round 2)</a:t>
            </a:r>
            <a:endParaRPr lang="en-US" dirty="0"/>
          </a:p>
        </p:txBody>
      </p:sp>
      <p:sp>
        <p:nvSpPr>
          <p:cNvPr id="7" name="Rectangle 2"/>
          <p:cNvSpPr>
            <a:spLocks noChangeArrowheads="1"/>
          </p:cNvSpPr>
          <p:nvPr/>
        </p:nvSpPr>
        <p:spPr bwMode="auto">
          <a:xfrm>
            <a:off x="457200" y="1007954"/>
            <a:ext cx="8382000"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defRPr sz="2800">
                <a:solidFill>
                  <a:schemeClr val="folHlink"/>
                </a:solidFill>
                <a:latin typeface="Arial" panose="020B0604020202020204" pitchFamily="34" charset="0"/>
                <a:cs typeface="Arial" panose="020B0604020202020204" pitchFamily="34" charset="0"/>
              </a:defRPr>
            </a:lvl1pPr>
            <a:lvl2pPr marL="800100" indent="-342900" eaLnBrk="0" hangingPunct="0">
              <a:spcBef>
                <a:spcPct val="20000"/>
              </a:spcBef>
              <a:defRPr sz="2800">
                <a:solidFill>
                  <a:schemeClr val="tx1"/>
                </a:solidFill>
                <a:latin typeface="Arial" panose="020B0604020202020204" pitchFamily="34" charset="0"/>
                <a:cs typeface="Arial" panose="020B0604020202020204" pitchFamily="34" charset="0"/>
              </a:defRPr>
            </a:lvl2pPr>
            <a:lvl3pPr marL="1257300" indent="-342900" eaLnBrk="0" hangingPunct="0">
              <a:spcBef>
                <a:spcPct val="20000"/>
              </a:spcBef>
              <a:defRPr sz="2400">
                <a:solidFill>
                  <a:schemeClr val="tx1"/>
                </a:solidFill>
                <a:latin typeface="Arial" panose="020B0604020202020204" pitchFamily="34" charset="0"/>
                <a:cs typeface="Arial" panose="020B0604020202020204" pitchFamily="34" charset="0"/>
              </a:defRPr>
            </a:lvl3pPr>
            <a:lvl4pPr marL="1714500" indent="-342900" eaLnBrk="0" hangingPunct="0">
              <a:spcBef>
                <a:spcPct val="20000"/>
              </a:spcBef>
              <a:defRPr sz="2000">
                <a:solidFill>
                  <a:schemeClr val="tx1"/>
                </a:solidFill>
                <a:latin typeface="Arial" panose="020B0604020202020204" pitchFamily="34" charset="0"/>
                <a:cs typeface="Arial" panose="020B0604020202020204" pitchFamily="34" charset="0"/>
              </a:defRPr>
            </a:lvl4pPr>
            <a:lvl5pPr marL="2171700" indent="-342900" eaLnBrk="0" hangingPunct="0">
              <a:spcBef>
                <a:spcPct val="20000"/>
              </a:spcBef>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nSpc>
                <a:spcPct val="150000"/>
              </a:lnSpc>
              <a:spcBef>
                <a:spcPct val="0"/>
              </a:spcBef>
            </a:pPr>
            <a:r>
              <a:rPr lang="en-US" altLang="en-US" sz="2000" dirty="0">
                <a:solidFill>
                  <a:schemeClr val="tx1"/>
                </a:solidFill>
                <a:ea typeface="+mj-ea"/>
              </a:rPr>
              <a:t>Here is a graph of the survival probabilities</a:t>
            </a:r>
          </a:p>
        </p:txBody>
      </p:sp>
      <p:pic>
        <p:nvPicPr>
          <p:cNvPr id="10" name="Picture 9"/>
          <p:cNvPicPr>
            <a:picLocks noChangeAspect="1"/>
          </p:cNvPicPr>
          <p:nvPr/>
        </p:nvPicPr>
        <p:blipFill>
          <a:blip r:embed="rId2"/>
          <a:stretch>
            <a:fillRect/>
          </a:stretch>
        </p:blipFill>
        <p:spPr>
          <a:xfrm>
            <a:off x="2528119" y="1555223"/>
            <a:ext cx="4240161" cy="3022583"/>
          </a:xfrm>
          <a:prstGeom prst="rect">
            <a:avLst/>
          </a:prstGeom>
        </p:spPr>
      </p:pic>
      <p:sp>
        <p:nvSpPr>
          <p:cNvPr id="9" name="Footer Placeholder 3"/>
          <p:cNvSpPr>
            <a:spLocks noGrp="1"/>
          </p:cNvSpPr>
          <p:nvPr>
            <p:ph type="ftr" sz="quarter" idx="11"/>
          </p:nvPr>
        </p:nvSpPr>
        <p:spPr>
          <a:xfrm>
            <a:off x="2743200" y="4857750"/>
            <a:ext cx="3657600" cy="273844"/>
          </a:xfrm>
        </p:spPr>
        <p:txBody>
          <a:bodyPr/>
          <a:lstStyle/>
          <a:p>
            <a:r>
              <a:rPr lang="en-US" dirty="0"/>
              <a:t>©2018 </a:t>
            </a:r>
            <a:r>
              <a:rPr lang="en-US" dirty="0" smtClean="0"/>
              <a:t>Steve Simon| </a:t>
            </a:r>
            <a:r>
              <a:rPr lang="en-US" dirty="0"/>
              <a:t>https://TheAnalysisFactor.com</a:t>
            </a:r>
          </a:p>
        </p:txBody>
      </p:sp>
    </p:spTree>
    <p:extLst>
      <p:ext uri="{BB962C8B-B14F-4D97-AF65-F5344CB8AC3E}">
        <p14:creationId xmlns:p14="http://schemas.microsoft.com/office/powerpoint/2010/main" val="2153115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COSA-PPT-Wide-Template</Template>
  <TotalTime>6946</TotalTime>
  <Words>2206</Words>
  <Application>Microsoft Office PowerPoint</Application>
  <PresentationFormat>On-screen Show (16:9)</PresentationFormat>
  <Paragraphs>243</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COSA-PPT-Wide-Template</vt:lpstr>
      <vt:lpstr>Survival Analysis: Models for Time to Event Data  Module 1: An Introduction to Kaplan-Meier Curves</vt:lpstr>
      <vt:lpstr>Abstract</vt:lpstr>
      <vt:lpstr>Abstract (continued)</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3)</vt:lpstr>
      <vt:lpstr>Fruit Fly Data (Round 3)</vt:lpstr>
      <vt:lpstr>Fruit Fly Data (Round 3)</vt:lpstr>
      <vt:lpstr>Fruit Fly Data (Round 3)</vt:lpstr>
      <vt:lpstr>Fruit Fly Data (Round 3)</vt:lpstr>
      <vt:lpstr>Hand Calculation of Kaplan-Meier curve</vt:lpstr>
      <vt:lpstr>Hand Calculation of Kaplan-Meier curve</vt:lpstr>
      <vt:lpstr>Hand Calculation of Kaplan-Meier curve</vt:lpstr>
      <vt:lpstr>Hand Calculation of Kaplan-Meier curve</vt:lpstr>
      <vt:lpstr>Hand Calculation of Kaplan-Meier curve</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The Log-Rank Test</vt:lpstr>
      <vt:lpstr>The Log-Rank Test</vt:lpstr>
      <vt:lpstr>The Log-Rank Test</vt:lpstr>
      <vt:lpstr>The Log-Rank Test</vt:lpstr>
      <vt:lpstr>The Log-Rank Test</vt:lpstr>
      <vt:lpstr>The Log-Rank Test</vt:lpstr>
      <vt:lpstr>The Log-Rank Test</vt:lpstr>
      <vt:lpstr>The Log-Rank Test</vt:lpstr>
      <vt:lpstr>The Log-Rank Test</vt:lpstr>
      <vt:lpstr>The Log-Rank Test</vt:lpstr>
      <vt:lpstr>The Log-Rank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MikeH</dc:creator>
  <cp:lastModifiedBy>MikeH</cp:lastModifiedBy>
  <cp:revision>43</cp:revision>
  <dcterms:created xsi:type="dcterms:W3CDTF">2018-06-05T14:30:46Z</dcterms:created>
  <dcterms:modified xsi:type="dcterms:W3CDTF">2018-09-11T16:05:34Z</dcterms:modified>
</cp:coreProperties>
</file>