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27"/>
    <a:srgbClr val="236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5433E47C-241B-4E11-AB19-57B40CAC15ED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82800" y="6438900"/>
            <a:ext cx="497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dirty="0" smtClean="0"/>
              <a:t>©2018 Your Name | https://TheAnalysisFactor.com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43890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F353F378-8247-43A4-BD9B-595771D461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35" y="6384294"/>
            <a:ext cx="1524000" cy="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18D3-0359-4F30-9163-C2194203E28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C2C6-1385-4E93-BAF5-89E0D3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57350"/>
            <a:ext cx="7772400" cy="1102519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629400" y="3943350"/>
            <a:ext cx="18288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Steve Simon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" t="26072" r="71833" b="28687"/>
          <a:stretch/>
        </p:blipFill>
        <p:spPr>
          <a:xfrm>
            <a:off x="4200699" y="1200150"/>
            <a:ext cx="742603" cy="5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8534400" cy="85725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59958"/>
            <a:ext cx="8534400" cy="36576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Text size</a:t>
            </a:r>
          </a:p>
          <a:p>
            <a:pPr lvl="0"/>
            <a:r>
              <a:rPr lang="en-US" dirty="0" smtClean="0"/>
              <a:t>Text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691"/>
            <a:ext cx="426363" cy="34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8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00151"/>
            <a:ext cx="853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CC0E-1AB6-47FC-B157-5EBA9685C3FA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77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E4F4E2-DEA3-44FD-BEC9-57866B7FA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7350"/>
            <a:ext cx="7772400" cy="1524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libri" pitchFamily="34" charset="0"/>
                <a:cs typeface="Arial" charset="0"/>
              </a:rPr>
              <a:t>Planning a </a:t>
            </a:r>
            <a:r>
              <a:rPr lang="en-US" altLang="en-US" dirty="0" smtClean="0">
                <a:latin typeface="Calibri" pitchFamily="34" charset="0"/>
                <a:cs typeface="Arial" charset="0"/>
              </a:rPr>
              <a:t>Survival Analysis Study</a:t>
            </a:r>
            <a:br>
              <a:rPr lang="en-US" altLang="en-US" dirty="0" smtClean="0">
                <a:latin typeface="Calibri" pitchFamily="34" charset="0"/>
                <a:cs typeface="Arial" charset="0"/>
              </a:rPr>
            </a:br>
            <a:r>
              <a:rPr lang="en-US" altLang="en-US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… and </a:t>
            </a:r>
            <a:r>
              <a:rPr lang="en-US" altLang="en-US" dirty="0">
                <a:solidFill>
                  <a:srgbClr val="A2B525"/>
                </a:solidFill>
                <a:cs typeface="Arial" charset="0"/>
              </a:rPr>
              <a:t>data management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25% greater chance of surviving to two years.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7826C-9F04-492E-AA90-0416DF4F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56" y="1623483"/>
            <a:ext cx="6934200" cy="30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Simulation of </a:t>
            </a:r>
            <a:r>
              <a:rPr lang="en-US" b="1" dirty="0" smtClean="0"/>
              <a:t>power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Many researchers consider a formula for sample size to be inadequate. The reasons include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simplistic adjustments for censoring and dropouts.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tendency for the sample size and power formulas to become unwieldy for even minor complications.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inability to examine the sensitivity of your assumptions.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Simulation of power is fairly easy and very flexible.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4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Generate random starting times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F7520-11AC-439F-B09F-9A8F0A91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4" y="1657350"/>
            <a:ext cx="720089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Generate random deaths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98527-7C23-4A95-8FA9-9795DEE7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4" y="1640417"/>
            <a:ext cx="7237971" cy="32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Truncate the study at a maximum study duration time.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4A79D-AB7F-482C-8E6B-07860F8A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03" y="1674585"/>
            <a:ext cx="7162800" cy="31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Simulate a random process for early dropouts.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7D173-94B6-4393-923A-ECD4BD3D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88" y="1674283"/>
            <a:ext cx="7161771" cy="31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8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Repeat 1,000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Calculate the test statistic. Repeat 1,000 times. The proportion of test statistics that reject the null hypothesis is your power.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Consider sensitivity analyses. How much does your power/sample size change as you change some of the underlying assumptions.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35DF0-32DD-43C0-ADDF-60BB74F0D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62787"/>
            <a:ext cx="3784289" cy="44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7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Internal storage of dates.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Every software program stores dates a little bit differently. R stores dates as internally as the number of days since January 1, 1970.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baseline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("1/1/1970", format="%m/%d/%Y")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print(baseline)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[1] "1970-01-01"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(baseline))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[1]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2" y="428625"/>
            <a:ext cx="4038601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76" y="428625"/>
            <a:ext cx="4333876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1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Planning and data management issues for survival data. Planning a study with a survival outcome requires you to specify both the number of patients and the duration of follow-up time. You’ll compute power for hypothetical studies and compare power across different research designs. Then you’ll review the data management needs of a survival study, with a special emphasis on the problems associated with date variables.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4857750"/>
            <a:ext cx="36576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52" y="292898"/>
            <a:ext cx="6172200" cy="456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82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Importing 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Every software package is different, but in general when you import dates from another program, you will get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 date stored in the correct internal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 date stored in incorrectly.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 string that looks like a date but cannot be used in calculating time intervals.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 number related to the internal storage format of the system you are importing from.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Importing 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If you are entering the data yourself,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always specify year with four digits,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use a consistent pre-defined format.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ISO 8601 format (</a:t>
            </a:r>
            <a:r>
              <a:rPr lang="en-US" dirty="0" err="1">
                <a:cs typeface="Courier New" panose="02070309020205020404" pitchFamily="49" charset="0"/>
              </a:rPr>
              <a:t>yyyy</a:t>
            </a:r>
            <a:r>
              <a:rPr lang="en-US" dirty="0">
                <a:cs typeface="Courier New" panose="02070309020205020404" pitchFamily="49" charset="0"/>
              </a:rPr>
              <a:t>-mm-</a:t>
            </a:r>
            <a:r>
              <a:rPr lang="en-US" dirty="0" err="1">
                <a:cs typeface="Courier New" panose="02070309020205020404" pitchFamily="49" charset="0"/>
              </a:rPr>
              <a:t>dd</a:t>
            </a:r>
            <a:r>
              <a:rPr lang="en-US" dirty="0">
                <a:cs typeface="Courier New" panose="02070309020205020404" pitchFamily="49" charset="0"/>
              </a:rPr>
              <a:t>) is best for two reasons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It sorts well, even if stored as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It is different from both the informal American (mm-</a:t>
            </a:r>
            <a:r>
              <a:rPr lang="en-US" dirty="0" err="1">
                <a:cs typeface="Courier New" panose="02070309020205020404" pitchFamily="49" charset="0"/>
              </a:rPr>
              <a:t>dd</a:t>
            </a:r>
            <a:r>
              <a:rPr lang="en-US" dirty="0">
                <a:cs typeface="Courier New" panose="02070309020205020404" pitchFamily="49" charset="0"/>
              </a:rPr>
              <a:t>-</a:t>
            </a:r>
            <a:r>
              <a:rPr lang="en-US" dirty="0" err="1">
                <a:cs typeface="Courier New" panose="02070309020205020404" pitchFamily="49" charset="0"/>
              </a:rPr>
              <a:t>yyyy</a:t>
            </a:r>
            <a:r>
              <a:rPr lang="en-US" dirty="0">
                <a:cs typeface="Courier New" panose="02070309020205020404" pitchFamily="49" charset="0"/>
              </a:rPr>
              <a:t>) and the European (</a:t>
            </a:r>
            <a:r>
              <a:rPr lang="en-US" dirty="0" err="1">
                <a:cs typeface="Courier New" panose="02070309020205020404" pitchFamily="49" charset="0"/>
              </a:rPr>
              <a:t>dd</a:t>
            </a:r>
            <a:r>
              <a:rPr lang="en-US" dirty="0">
                <a:cs typeface="Courier New" panose="02070309020205020404" pitchFamily="49" charset="0"/>
              </a:rPr>
              <a:t>-mm-</a:t>
            </a:r>
            <a:r>
              <a:rPr lang="en-US" dirty="0" err="1">
                <a:cs typeface="Courier New" panose="02070309020205020404" pitchFamily="49" charset="0"/>
              </a:rPr>
              <a:t>yyyy</a:t>
            </a:r>
            <a:r>
              <a:rPr lang="en-US" dirty="0">
                <a:cs typeface="Courier New" panose="02070309020205020404" pitchFamily="49" charset="0"/>
              </a:rPr>
              <a:t>) standards.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Importing 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If your data imports incorrectly,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check for the wrong century,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check for origin problems (e.g., 1960-01-01 versus 1970-01-01),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try a more rigid or structured format for the import,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fix things by hand.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Always document your choices.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4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Manipulating 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computer software </a:t>
            </a:r>
            <a:r>
              <a:rPr lang="en-US" dirty="0" smtClean="0">
                <a:cs typeface="Courier New" panose="02070309020205020404" pitchFamily="49" charset="0"/>
              </a:rPr>
              <a:t>wants </a:t>
            </a:r>
            <a:r>
              <a:rPr lang="en-US" dirty="0">
                <a:cs typeface="Courier New" panose="02070309020205020404" pitchFamily="49" charset="0"/>
              </a:rPr>
              <a:t>time intervals, not dates.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time interval is usually just the subtraction of two dates.</a:t>
            </a:r>
          </a:p>
          <a:p>
            <a:r>
              <a:rPr lang="en-US" dirty="0">
                <a:cs typeface="Courier New" panose="02070309020205020404" pitchFamily="49" charset="0"/>
              </a:rPr>
              <a:t>Use built-in functions if you can.</a:t>
            </a:r>
          </a:p>
          <a:p>
            <a:r>
              <a:rPr lang="en-US" dirty="0">
                <a:cs typeface="Courier New" panose="02070309020205020404" pitchFamily="49" charset="0"/>
              </a:rPr>
              <a:t>Know your units of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cs typeface="Courier New" panose="02070309020205020404" pitchFamily="49" charset="0"/>
              </a:rPr>
              <a:t>86,400 seconds in a day,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cs typeface="Courier New" panose="02070309020205020404" pitchFamily="49" charset="0"/>
              </a:rPr>
              <a:t>30.4375 days in a month,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cs typeface="Courier New" panose="02070309020205020404" pitchFamily="49" charset="0"/>
              </a:rPr>
              <a:t>365.25 days in a year.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28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three dates you need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If you are given a data set where the censoring time is given for you, great! If you have to figure out the censoring time, you need at least three 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date of origin,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date of the event (if it occurred),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date of last contact with the patient.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96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date of origin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date of origin seems like it should be easy, but it is not. It could be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date of birth,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date of diagnosis,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date of randomization,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 date when therapy was first initiated.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3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date of origin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For particular events, the date of origin might change.</a:t>
            </a:r>
          </a:p>
          <a:p>
            <a:r>
              <a:rPr lang="en-US" dirty="0" err="1">
                <a:cs typeface="Courier New" panose="02070309020205020404" pitchFamily="49" charset="0"/>
              </a:rPr>
              <a:t>Rehospitalization</a:t>
            </a:r>
            <a:r>
              <a:rPr lang="en-US" dirty="0">
                <a:cs typeface="Courier New" panose="02070309020205020404" pitchFamily="49" charset="0"/>
              </a:rPr>
              <a:t>, use date of first discharge.</a:t>
            </a:r>
          </a:p>
          <a:p>
            <a:r>
              <a:rPr lang="en-US" dirty="0">
                <a:cs typeface="Courier New" panose="02070309020205020404" pitchFamily="49" charset="0"/>
              </a:rPr>
              <a:t>Failure of a mechanical device, use date of implant.</a:t>
            </a:r>
          </a:p>
          <a:p>
            <a:r>
              <a:rPr lang="en-US" dirty="0">
                <a:cs typeface="Courier New" panose="02070309020205020404" pitchFamily="49" charset="0"/>
              </a:rPr>
              <a:t>Divorce, use date of marriage.</a:t>
            </a:r>
          </a:p>
          <a:p>
            <a:r>
              <a:rPr lang="en-US" dirty="0">
                <a:cs typeface="Courier New" panose="02070309020205020404" pitchFamily="49" charset="0"/>
              </a:rPr>
              <a:t>Loan default, use date of loan contract.</a:t>
            </a:r>
          </a:p>
          <a:p>
            <a:r>
              <a:rPr lang="en-US" dirty="0">
                <a:cs typeface="Courier New" panose="02070309020205020404" pitchFamily="49" charset="0"/>
              </a:rPr>
              <a:t>Infectious disease, use date of first exposure.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8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date of event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date of the event is dependent on how you define the event.</a:t>
            </a:r>
          </a:p>
          <a:p>
            <a:r>
              <a:rPr lang="en-US" dirty="0">
                <a:cs typeface="Courier New" panose="02070309020205020404" pitchFamily="49" charset="0"/>
              </a:rPr>
              <a:t>All-cause mortality versus mortality related to the health condition. </a:t>
            </a:r>
          </a:p>
          <a:p>
            <a:r>
              <a:rPr lang="en-US" dirty="0">
                <a:cs typeface="Courier New" panose="02070309020205020404" pitchFamily="49" charset="0"/>
              </a:rPr>
              <a:t>Composite endpoints (death or relapse) require comparing the earlier of two dates. </a:t>
            </a:r>
          </a:p>
          <a:p>
            <a:r>
              <a:rPr lang="en-US" dirty="0">
                <a:cs typeface="Courier New" panose="02070309020205020404" pitchFamily="49" charset="0"/>
              </a:rPr>
              <a:t>If the event did NOT happen, leave this field blank/missing.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87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date of last contact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>
                <a:cs typeface="Courier New" panose="02070309020205020404" pitchFamily="49" charset="0"/>
              </a:rPr>
              <a:t>Every patient will have a date of last contact. It will be the last time that you have been able to contact the patient and confirm that the event has not yet occurred.</a:t>
            </a:r>
          </a:p>
          <a:p>
            <a:endParaRPr lang="en-US" sz="19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cs typeface="Courier New" panose="02070309020205020404" pitchFamily="49" charset="0"/>
              </a:rPr>
              <a:t>If the event has occurred, you have several reasonable choices: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ourier New" panose="02070309020205020404" pitchFamily="49" charset="0"/>
              </a:rPr>
              <a:t>put the event date in this field also,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ourier New" panose="02070309020205020404" pitchFamily="49" charset="0"/>
              </a:rPr>
              <a:t>leave the field blank/missing,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ourier New" panose="02070309020205020404" pitchFamily="49" charset="0"/>
              </a:rPr>
              <a:t>put the last date of contact,</a:t>
            </a:r>
          </a:p>
          <a:p>
            <a:pPr marL="914400" lvl="2" indent="0">
              <a:buNone/>
            </a:pPr>
            <a:r>
              <a:rPr lang="en-US" sz="1900" dirty="0">
                <a:cs typeface="Courier New" panose="02070309020205020404" pitchFamily="49" charset="0"/>
              </a:rPr>
              <a:t>(a date after the event date may represent a data error!)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Appropriate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Formula for number of deaths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E24ED-C71E-4144-B88A-4E38FCFB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885950"/>
            <a:ext cx="7591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0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Prospective analyses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Compared to most other studies, a prospective survival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takes a lot more time,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requires more intensive follow-up,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suffers more from dropouts.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should plan for aggressive follow-up and/or rely on outside sources to ascertain why someone dropped out of the study.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should collect and manage data longitudinally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95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Interim analysis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Interim analyses look at early stopping 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vastly superior efficacy,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vastly worse side effects,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futility.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Question: How do you handle patients with very little follow-up time at an interim analysis?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Answer: surrogate outcomes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22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Retrospective analyses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Retrospective studies are almost always</a:t>
            </a:r>
          </a:p>
          <a:p>
            <a:r>
              <a:rPr lang="en-US" sz="1800" dirty="0"/>
              <a:t>faster,</a:t>
            </a:r>
          </a:p>
          <a:p>
            <a:r>
              <a:rPr lang="en-US" sz="1800" dirty="0"/>
              <a:t>cheaper, but</a:t>
            </a:r>
          </a:p>
          <a:p>
            <a:r>
              <a:rPr lang="en-US" sz="1800" dirty="0"/>
              <a:t>require a longitudinal data source.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can often supplement with data from an external sources (e.g., National Death Index).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1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Survival analysis is an alternative to “intention to treat”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Intention to treat analysis (ITT) provides special handling of patients who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discontinue the assigned therapy, or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switch to the competing therapy.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Survival analysis with time-varying covariates provides an interesting alternative to ITT.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5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have you learned today?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The initial sample size calculations are in terms of the number of events.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You have to extrapolate with parametric assumptions to get the number of patients and the required follow-up time.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Data management requires special attention to dates.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Survival models raises difficult, but interesting research design issues.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Appropriate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 of calculation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A188E-9F42-41C3-BB08-372C120D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33525"/>
            <a:ext cx="82867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7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Appropriate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 of calculation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DC87-B631-4C65-86BD-F6562B54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09750"/>
            <a:ext cx="7943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Appropriate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1342"/>
            <a:ext cx="8534400" cy="33888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So, how many patients do you need to follow and for how long in order to get 75 deaths total?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You need to account for deaths that you never see</a:t>
            </a:r>
          </a:p>
          <a:p>
            <a:r>
              <a:rPr lang="en-US" sz="2600" dirty="0" smtClean="0"/>
              <a:t>Because they occur after your study ends, or</a:t>
            </a:r>
          </a:p>
          <a:p>
            <a:r>
              <a:rPr lang="en-US" sz="2600" dirty="0" smtClean="0"/>
              <a:t>Because of early dropouts</a:t>
            </a:r>
          </a:p>
          <a:p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You need to start making assumptions.  In this example assume that</a:t>
            </a:r>
          </a:p>
          <a:p>
            <a:r>
              <a:rPr lang="en-US" sz="2600" dirty="0" smtClean="0"/>
              <a:t>You follow the average patient for three years, and</a:t>
            </a:r>
          </a:p>
          <a:p>
            <a:r>
              <a:rPr lang="en-US" sz="2600" dirty="0" smtClean="0"/>
              <a:t>You will have a 20% early dropout rate,</a:t>
            </a:r>
          </a:p>
          <a:p>
            <a:r>
              <a:rPr lang="en-US" sz="2600" dirty="0" smtClean="0"/>
              <a:t>Deaths follow an exponential distribution, and</a:t>
            </a:r>
          </a:p>
          <a:p>
            <a:r>
              <a:rPr lang="en-US" sz="2600" dirty="0" smtClean="0"/>
              <a:t>The baseline hazard rate is 0.4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You can (and should) modify these assumptions to check sensitivity.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940" y="1123950"/>
            <a:ext cx="213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You’re not done yet!</a:t>
            </a:r>
          </a:p>
        </p:txBody>
      </p:sp>
    </p:spTree>
    <p:extLst>
      <p:ext uri="{BB962C8B-B14F-4D97-AF65-F5344CB8AC3E}">
        <p14:creationId xmlns:p14="http://schemas.microsoft.com/office/powerpoint/2010/main" val="404385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Appropriate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You’re not done yet</a:t>
            </a:r>
            <a:r>
              <a:rPr lang="en-US" b="1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642B1-429A-4DE2-ABB2-0B81A228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23506"/>
            <a:ext cx="6943165" cy="32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Appropriate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a hazard ratio of 2.0 really mean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hazard ratio is difficult to interpret for </a:t>
            </a:r>
            <a:r>
              <a:rPr lang="en-US" dirty="0" smtClean="0">
                <a:cs typeface="Courier New" panose="02070309020205020404" pitchFamily="49" charset="0"/>
              </a:rPr>
              <a:t>three </a:t>
            </a:r>
            <a:r>
              <a:rPr lang="en-US" dirty="0">
                <a:cs typeface="Courier New" panose="02070309020205020404" pitchFamily="49" charset="0"/>
              </a:rPr>
              <a:t>reasons: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It is a </a:t>
            </a:r>
            <a:r>
              <a:rPr lang="en-US" dirty="0" err="1">
                <a:cs typeface="Courier New" panose="02070309020205020404" pitchFamily="49" charset="0"/>
              </a:rPr>
              <a:t>unitless</a:t>
            </a:r>
            <a:r>
              <a:rPr lang="en-US" dirty="0">
                <a:cs typeface="Courier New" panose="02070309020205020404" pitchFamily="49" charset="0"/>
              </a:rPr>
              <a:t> quantity.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It is a relative measure.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It involves rates rather than probabilities.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You should see how a hazard ratio of 2.0 changes the median survival or the probability that you survive beyond a target time point.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7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Ten extra months for the median survival time.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3A766-8417-443F-A162-910D119C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44" y="1726627"/>
            <a:ext cx="7045026" cy="31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8676"/>
      </p:ext>
    </p:extLst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COSA-PPT-Wide-Template</Template>
  <TotalTime>1357</TotalTime>
  <Words>1633</Words>
  <Application>Microsoft Office PowerPoint</Application>
  <PresentationFormat>On-screen Show (16:9)</PresentationFormat>
  <Paragraphs>232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COSA-PPT-Wide-Template</vt:lpstr>
      <vt:lpstr>Planning a Survival Analysis Study … and data management issues</vt:lpstr>
      <vt:lpstr>Abstract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PowerPoint Presentation</vt:lpstr>
      <vt:lpstr>Data Management</vt:lpstr>
      <vt:lpstr>PowerPoint Presentation</vt:lpstr>
      <vt:lpstr>PowerPoint Presentation</vt:lpstr>
      <vt:lpstr>Data Management</vt:lpstr>
      <vt:lpstr>Data Management</vt:lpstr>
      <vt:lpstr>Data Management</vt:lpstr>
      <vt:lpstr>Data Management</vt:lpstr>
      <vt:lpstr>Data Management</vt:lpstr>
      <vt:lpstr>Data Management</vt:lpstr>
      <vt:lpstr>Data Management</vt:lpstr>
      <vt:lpstr>Data Management</vt:lpstr>
      <vt:lpstr>Data Management</vt:lpstr>
      <vt:lpstr>Research Design Issues</vt:lpstr>
      <vt:lpstr>Research Design Issues</vt:lpstr>
      <vt:lpstr>Research Design Issues</vt:lpstr>
      <vt:lpstr>Research Design Issues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MikeH</dc:creator>
  <cp:lastModifiedBy>Simon, Stephen D.</cp:lastModifiedBy>
  <cp:revision>16</cp:revision>
  <dcterms:created xsi:type="dcterms:W3CDTF">2018-06-05T14:30:46Z</dcterms:created>
  <dcterms:modified xsi:type="dcterms:W3CDTF">2018-09-25T15:02:55Z</dcterms:modified>
</cp:coreProperties>
</file>