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6" d="100"/>
          <a:sy n="86" d="100"/>
        </p:scale>
        <p:origin x="13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program was written on 2018-04-08 and last modified on 2020-10-28.</a:t>
            </a:r>
          </a:p>
          <a:p>
            <a:pPr marL="0" lvl="0" indent="0">
              <a:buNone/>
            </a:pPr>
            <a:endParaRPr/>
          </a:p>
          <a:p>
            <a:pPr marL="0" lvl="0" indent="0">
              <a:buNone/>
            </a:pPr>
            <a:r>
              <a:t>This PowerPoint presentation was developed using R Markdown. The file does not need any special libraries other than the ones listed below. Many of the data sets in this program use data from Hosmer, Lemeshow, and May. I made one minor change, however, which was to force all the variable names to lower case.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will be using the WHAS500 dataset. Here are the first couple of rows.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should examine your independent variables one at a time before putting them all in a multivariate model.</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estimate is the log hazard ratio, and you compute the hazard ratio by using the exponential function. Calculations for the confidence interval are similar.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interaction model with a centered value for age is easier to intepret, because the baseline hazard is computed at a realistic value (gender=M and age=69.8). The simple interaction model had a baseline hazard at a value (gender=M and age=0) that was impossible to interpret.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Survival lecture 4</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Steve Simon</a:t>
            </a:r>
          </a:p>
        </p:txBody>
      </p:sp>
      <p:sp>
        <p:nvSpPr>
          <p:cNvPr id="4" name="Date Placeholder 3"/>
          <p:cNvSpPr>
            <a:spLocks noGrp="1"/>
          </p:cNvSpPr>
          <p:nvPr>
            <p:ph type="dt" sz="half" idx="10"/>
          </p:nvPr>
        </p:nvSpPr>
        <p:spPr/>
        <p:txBody>
          <a:bodyPr/>
          <a:lstStyle/>
          <a:p>
            <a:pPr marL="0" lvl="0" indent="0">
              <a:buNone/>
            </a:pPr>
            <a:r>
              <a:t>April 8,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Univariate model for bmi</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l">
                        <a:buNone/>
                      </a:pPr>
                      <a:r>
                        <a:t>term</a:t>
                      </a:r>
                    </a:p>
                  </a:txBody>
                  <a:tcPr/>
                </a:tc>
                <a:tc>
                  <a:txBody>
                    <a:bodyPr/>
                    <a:lstStyle/>
                    <a:p>
                      <a:pPr marL="0" lvl="0" indent="0" algn="r">
                        <a:buNone/>
                      </a:pPr>
                      <a:r>
                        <a:t>estimate</a:t>
                      </a:r>
                    </a:p>
                  </a:txBody>
                  <a:tcPr/>
                </a:tc>
                <a:tc>
                  <a:txBody>
                    <a:bodyPr/>
                    <a:lstStyle/>
                    <a:p>
                      <a:pPr marL="0" lvl="0" indent="0" algn="r">
                        <a:buNone/>
                      </a:pPr>
                      <a:r>
                        <a:t>std.error</a:t>
                      </a:r>
                    </a:p>
                  </a:txBody>
                  <a:tcPr/>
                </a:tc>
                <a:tc>
                  <a:txBody>
                    <a:bodyPr/>
                    <a:lstStyle/>
                    <a:p>
                      <a:pPr marL="0" lvl="0" indent="0" algn="r">
                        <a:buNone/>
                      </a:pPr>
                      <a:r>
                        <a:t>statistic</a:t>
                      </a:r>
                    </a:p>
                  </a:txBody>
                  <a:tcPr/>
                </a:tc>
                <a:tc>
                  <a:txBody>
                    <a:bodyPr/>
                    <a:lstStyle/>
                    <a:p>
                      <a:pPr marL="0" lvl="0" indent="0" algn="r">
                        <a:buNone/>
                      </a:pPr>
                      <a:r>
                        <a:t>p.value</a:t>
                      </a:r>
                    </a:p>
                  </a:txBody>
                  <a:tcPr/>
                </a:tc>
                <a:extLst>
                  <a:ext uri="{0D108BD9-81ED-4DB2-BD59-A6C34878D82A}">
                    <a16:rowId xmlns:a16="http://schemas.microsoft.com/office/drawing/2014/main" val="10000"/>
                  </a:ext>
                </a:extLst>
              </a:tr>
              <a:tr h="0">
                <a:tc>
                  <a:txBody>
                    <a:bodyPr/>
                    <a:lstStyle/>
                    <a:p>
                      <a:pPr marL="0" lvl="0" indent="0" algn="l">
                        <a:buNone/>
                      </a:pPr>
                      <a:r>
                        <a:t>bmi</a:t>
                      </a:r>
                    </a:p>
                  </a:txBody>
                  <a:tcPr/>
                </a:tc>
                <a:tc>
                  <a:txBody>
                    <a:bodyPr/>
                    <a:lstStyle/>
                    <a:p>
                      <a:pPr marL="0" lvl="0" indent="0" algn="r">
                        <a:buNone/>
                      </a:pPr>
                      <a:r>
                        <a:t>-0.0984729</a:t>
                      </a:r>
                    </a:p>
                  </a:txBody>
                  <a:tcPr/>
                </a:tc>
                <a:tc>
                  <a:txBody>
                    <a:bodyPr/>
                    <a:lstStyle/>
                    <a:p>
                      <a:pPr marL="0" lvl="0" indent="0" algn="r">
                        <a:buNone/>
                      </a:pPr>
                      <a:r>
                        <a:t>0.0147507</a:t>
                      </a:r>
                    </a:p>
                  </a:txBody>
                  <a:tcPr/>
                </a:tc>
                <a:tc>
                  <a:txBody>
                    <a:bodyPr/>
                    <a:lstStyle/>
                    <a:p>
                      <a:pPr marL="0" lvl="0" indent="0" algn="r">
                        <a:buNone/>
                      </a:pPr>
                      <a:r>
                        <a:t>-6.675796</a:t>
                      </a:r>
                    </a:p>
                  </a:txBody>
                  <a:tcPr/>
                </a:tc>
                <a:tc>
                  <a:txBody>
                    <a:bodyPr/>
                    <a:lstStyle/>
                    <a:p>
                      <a:pPr marL="0" lvl="0" indent="0" algn="r">
                        <a:buNone/>
                      </a:pPr>
                      <a:r>
                        <a:t>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ratio and confidence interval for bmi</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marL="0" lvl="0" indent="0" algn="l">
                        <a:buNone/>
                      </a:pPr>
                      <a:r>
                        <a:t>term</a:t>
                      </a:r>
                    </a:p>
                  </a:txBody>
                  <a:tcPr/>
                </a:tc>
                <a:tc>
                  <a:txBody>
                    <a:bodyPr/>
                    <a:lstStyle/>
                    <a:p>
                      <a:pPr marL="0" lvl="0" indent="0" algn="r">
                        <a:buNone/>
                      </a:pPr>
                      <a:r>
                        <a:t>hazard.ratio</a:t>
                      </a:r>
                    </a:p>
                  </a:txBody>
                  <a:tcPr/>
                </a:tc>
                <a:tc>
                  <a:txBody>
                    <a:bodyPr/>
                    <a:lstStyle/>
                    <a:p>
                      <a:pPr marL="0" lvl="0" indent="0" algn="r">
                        <a:buNone/>
                      </a:pPr>
                      <a:r>
                        <a:t>conf.low</a:t>
                      </a:r>
                    </a:p>
                  </a:txBody>
                  <a:tcPr/>
                </a:tc>
                <a:tc>
                  <a:txBody>
                    <a:bodyPr/>
                    <a:lstStyle/>
                    <a:p>
                      <a:pPr marL="0" lvl="0" indent="0" algn="r">
                        <a:buNone/>
                      </a:pPr>
                      <a:r>
                        <a:t>conf.high</a:t>
                      </a:r>
                    </a:p>
                  </a:txBody>
                  <a:tcPr/>
                </a:tc>
                <a:extLst>
                  <a:ext uri="{0D108BD9-81ED-4DB2-BD59-A6C34878D82A}">
                    <a16:rowId xmlns:a16="http://schemas.microsoft.com/office/drawing/2014/main" val="10000"/>
                  </a:ext>
                </a:extLst>
              </a:tr>
              <a:tr h="0">
                <a:tc>
                  <a:txBody>
                    <a:bodyPr/>
                    <a:lstStyle/>
                    <a:p>
                      <a:pPr marL="0" lvl="0" indent="0" algn="l">
                        <a:buNone/>
                      </a:pPr>
                      <a:r>
                        <a:t>bmi</a:t>
                      </a:r>
                    </a:p>
                  </a:txBody>
                  <a:tcPr/>
                </a:tc>
                <a:tc>
                  <a:txBody>
                    <a:bodyPr/>
                    <a:lstStyle/>
                    <a:p>
                      <a:pPr marL="0" lvl="0" indent="0" algn="r">
                        <a:buNone/>
                      </a:pPr>
                      <a:r>
                        <a:t>0.9062203</a:t>
                      </a:r>
                    </a:p>
                  </a:txBody>
                  <a:tcPr/>
                </a:tc>
                <a:tc>
                  <a:txBody>
                    <a:bodyPr/>
                    <a:lstStyle/>
                    <a:p>
                      <a:pPr marL="0" lvl="0" indent="0" algn="r">
                        <a:buNone/>
                      </a:pPr>
                      <a:r>
                        <a:t>0.8803957</a:t>
                      </a:r>
                    </a:p>
                  </a:txBody>
                  <a:tcPr/>
                </a:tc>
                <a:tc>
                  <a:txBody>
                    <a:bodyPr/>
                    <a:lstStyle/>
                    <a:p>
                      <a:pPr marL="0" lvl="0" indent="0" algn="r">
                        <a:buNone/>
                      </a:pPr>
                      <a:r>
                        <a:t>0.9328023</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Predicted survival for at various bmi levels</a:t>
            </a:r>
          </a:p>
        </p:txBody>
      </p:sp>
      <p:pic>
        <p:nvPicPr>
          <p:cNvPr id="3" name="Picture 1" descr="class4_files/figure-pptx/bmi-predict-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Multivariate model</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l">
                        <a:buNone/>
                      </a:pPr>
                      <a:r>
                        <a:t>term</a:t>
                      </a:r>
                    </a:p>
                  </a:txBody>
                  <a:tcPr/>
                </a:tc>
                <a:tc>
                  <a:txBody>
                    <a:bodyPr/>
                    <a:lstStyle/>
                    <a:p>
                      <a:pPr marL="0" lvl="0" indent="0" algn="r">
                        <a:buNone/>
                      </a:pPr>
                      <a:r>
                        <a:t>estimate</a:t>
                      </a:r>
                    </a:p>
                  </a:txBody>
                  <a:tcPr/>
                </a:tc>
                <a:tc>
                  <a:txBody>
                    <a:bodyPr/>
                    <a:lstStyle/>
                    <a:p>
                      <a:pPr marL="0" lvl="0" indent="0" algn="r">
                        <a:buNone/>
                      </a:pPr>
                      <a:r>
                        <a:t>std.error</a:t>
                      </a:r>
                    </a:p>
                  </a:txBody>
                  <a:tcPr/>
                </a:tc>
                <a:tc>
                  <a:txBody>
                    <a:bodyPr/>
                    <a:lstStyle/>
                    <a:p>
                      <a:pPr marL="0" lvl="0" indent="0" algn="r">
                        <a:buNone/>
                      </a:pPr>
                      <a:r>
                        <a:t>statistic</a:t>
                      </a:r>
                    </a:p>
                  </a:txBody>
                  <a:tcPr/>
                </a:tc>
                <a:tc>
                  <a:txBody>
                    <a:bodyPr/>
                    <a:lstStyle/>
                    <a:p>
                      <a:pPr marL="0" lvl="0" indent="0" algn="r">
                        <a:buNone/>
                      </a:pPr>
                      <a:r>
                        <a:t>p.value</a:t>
                      </a:r>
                    </a:p>
                  </a:txBody>
                  <a:tcPr/>
                </a:tc>
                <a:extLst>
                  <a:ext uri="{0D108BD9-81ED-4DB2-BD59-A6C34878D82A}">
                    <a16:rowId xmlns:a16="http://schemas.microsoft.com/office/drawing/2014/main" val="10000"/>
                  </a:ext>
                </a:extLst>
              </a:tr>
              <a:tr h="0">
                <a:tc>
                  <a:txBody>
                    <a:bodyPr/>
                    <a:lstStyle/>
                    <a:p>
                      <a:pPr marL="0" lvl="0" indent="0" algn="l">
                        <a:buNone/>
                      </a:pPr>
                      <a:r>
                        <a:t>age</a:t>
                      </a:r>
                    </a:p>
                  </a:txBody>
                  <a:tcPr/>
                </a:tc>
                <a:tc>
                  <a:txBody>
                    <a:bodyPr/>
                    <a:lstStyle/>
                    <a:p>
                      <a:pPr marL="0" lvl="0" indent="0" algn="r">
                        <a:buNone/>
                      </a:pPr>
                      <a:r>
                        <a:t>0.0669278</a:t>
                      </a:r>
                    </a:p>
                  </a:txBody>
                  <a:tcPr/>
                </a:tc>
                <a:tc>
                  <a:txBody>
                    <a:bodyPr/>
                    <a:lstStyle/>
                    <a:p>
                      <a:pPr marL="0" lvl="0" indent="0" algn="r">
                        <a:buNone/>
                      </a:pPr>
                      <a:r>
                        <a:t>0.0061958</a:t>
                      </a:r>
                    </a:p>
                  </a:txBody>
                  <a:tcPr/>
                </a:tc>
                <a:tc>
                  <a:txBody>
                    <a:bodyPr/>
                    <a:lstStyle/>
                    <a:p>
                      <a:pPr marL="0" lvl="0" indent="0" algn="r">
                        <a:buNone/>
                      </a:pPr>
                      <a:r>
                        <a:t>10.8020422</a:t>
                      </a:r>
                    </a:p>
                  </a:txBody>
                  <a:tcPr/>
                </a:tc>
                <a:tc>
                  <a:txBody>
                    <a:bodyPr/>
                    <a:lstStyle/>
                    <a:p>
                      <a:pPr marL="0" lvl="0" indent="0" algn="r">
                        <a:buNone/>
                      </a:pPr>
                      <a:r>
                        <a:t>0.0000000</a:t>
                      </a:r>
                    </a:p>
                  </a:txBody>
                  <a:tcPr/>
                </a:tc>
                <a:extLst>
                  <a:ext uri="{0D108BD9-81ED-4DB2-BD59-A6C34878D82A}">
                    <a16:rowId xmlns:a16="http://schemas.microsoft.com/office/drawing/2014/main" val="10001"/>
                  </a:ext>
                </a:extLst>
              </a:tr>
              <a:tr h="0">
                <a:tc>
                  <a:txBody>
                    <a:bodyPr/>
                    <a:lstStyle/>
                    <a:p>
                      <a:pPr marL="0" lvl="0" indent="0" algn="l">
                        <a:buNone/>
                      </a:pPr>
                      <a:r>
                        <a:t>genderFemale</a:t>
                      </a:r>
                    </a:p>
                  </a:txBody>
                  <a:tcPr/>
                </a:tc>
                <a:tc>
                  <a:txBody>
                    <a:bodyPr/>
                    <a:lstStyle/>
                    <a:p>
                      <a:pPr marL="0" lvl="0" indent="0" algn="r">
                        <a:buNone/>
                      </a:pPr>
                      <a:r>
                        <a:t>-0.0662851</a:t>
                      </a:r>
                    </a:p>
                  </a:txBody>
                  <a:tcPr/>
                </a:tc>
                <a:tc>
                  <a:txBody>
                    <a:bodyPr/>
                    <a:lstStyle/>
                    <a:p>
                      <a:pPr marL="0" lvl="0" indent="0" algn="r">
                        <a:buNone/>
                      </a:pPr>
                      <a:r>
                        <a:t>0.1405849</a:t>
                      </a:r>
                    </a:p>
                  </a:txBody>
                  <a:tcPr/>
                </a:tc>
                <a:tc>
                  <a:txBody>
                    <a:bodyPr/>
                    <a:lstStyle/>
                    <a:p>
                      <a:pPr marL="0" lvl="0" indent="0" algn="r">
                        <a:buNone/>
                      </a:pPr>
                      <a:r>
                        <a:t>-0.4714951</a:t>
                      </a:r>
                    </a:p>
                  </a:txBody>
                  <a:tcPr/>
                </a:tc>
                <a:tc>
                  <a:txBody>
                    <a:bodyPr/>
                    <a:lstStyle/>
                    <a:p>
                      <a:pPr marL="0" lvl="0" indent="0" algn="r">
                        <a:buNone/>
                      </a:pPr>
                      <a:r>
                        <a:t>0.6372872</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Multivariate model</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marL="0" lvl="0" indent="0" algn="l">
                        <a:buNone/>
                      </a:pPr>
                      <a:r>
                        <a:t>term</a:t>
                      </a:r>
                    </a:p>
                  </a:txBody>
                  <a:tcPr/>
                </a:tc>
                <a:tc>
                  <a:txBody>
                    <a:bodyPr/>
                    <a:lstStyle/>
                    <a:p>
                      <a:pPr marL="0" lvl="0" indent="0" algn="r">
                        <a:buNone/>
                      </a:pPr>
                      <a:r>
                        <a:t>hazard.ratio</a:t>
                      </a:r>
                    </a:p>
                  </a:txBody>
                  <a:tcPr/>
                </a:tc>
                <a:tc>
                  <a:txBody>
                    <a:bodyPr/>
                    <a:lstStyle/>
                    <a:p>
                      <a:pPr marL="0" lvl="0" indent="0" algn="r">
                        <a:buNone/>
                      </a:pPr>
                      <a:r>
                        <a:t>conf.low</a:t>
                      </a:r>
                    </a:p>
                  </a:txBody>
                  <a:tcPr/>
                </a:tc>
                <a:tc>
                  <a:txBody>
                    <a:bodyPr/>
                    <a:lstStyle/>
                    <a:p>
                      <a:pPr marL="0" lvl="0" indent="0" algn="r">
                        <a:buNone/>
                      </a:pPr>
                      <a:r>
                        <a:t>conf.high</a:t>
                      </a:r>
                    </a:p>
                  </a:txBody>
                  <a:tcPr/>
                </a:tc>
                <a:extLst>
                  <a:ext uri="{0D108BD9-81ED-4DB2-BD59-A6C34878D82A}">
                    <a16:rowId xmlns:a16="http://schemas.microsoft.com/office/drawing/2014/main" val="10000"/>
                  </a:ext>
                </a:extLst>
              </a:tr>
              <a:tr h="0">
                <a:tc>
                  <a:txBody>
                    <a:bodyPr/>
                    <a:lstStyle/>
                    <a:p>
                      <a:pPr marL="0" lvl="0" indent="0" algn="l">
                        <a:buNone/>
                      </a:pPr>
                      <a:r>
                        <a:t>age</a:t>
                      </a:r>
                    </a:p>
                  </a:txBody>
                  <a:tcPr/>
                </a:tc>
                <a:tc>
                  <a:txBody>
                    <a:bodyPr/>
                    <a:lstStyle/>
                    <a:p>
                      <a:pPr marL="0" lvl="0" indent="0" algn="r">
                        <a:buNone/>
                      </a:pPr>
                      <a:r>
                        <a:t>1.069218</a:t>
                      </a:r>
                    </a:p>
                  </a:txBody>
                  <a:tcPr/>
                </a:tc>
                <a:tc>
                  <a:txBody>
                    <a:bodyPr/>
                    <a:lstStyle/>
                    <a:p>
                      <a:pPr marL="0" lvl="0" indent="0" algn="r">
                        <a:buNone/>
                      </a:pPr>
                      <a:r>
                        <a:t>1.0563126</a:t>
                      </a:r>
                    </a:p>
                  </a:txBody>
                  <a:tcPr/>
                </a:tc>
                <a:tc>
                  <a:txBody>
                    <a:bodyPr/>
                    <a:lstStyle/>
                    <a:p>
                      <a:pPr marL="0" lvl="0" indent="0" algn="r">
                        <a:buNone/>
                      </a:pPr>
                      <a:r>
                        <a:t>1.082282</a:t>
                      </a:r>
                    </a:p>
                  </a:txBody>
                  <a:tcPr/>
                </a:tc>
                <a:extLst>
                  <a:ext uri="{0D108BD9-81ED-4DB2-BD59-A6C34878D82A}">
                    <a16:rowId xmlns:a16="http://schemas.microsoft.com/office/drawing/2014/main" val="10001"/>
                  </a:ext>
                </a:extLst>
              </a:tr>
              <a:tr h="0">
                <a:tc>
                  <a:txBody>
                    <a:bodyPr/>
                    <a:lstStyle/>
                    <a:p>
                      <a:pPr marL="0" lvl="0" indent="0" algn="l">
                        <a:buNone/>
                      </a:pPr>
                      <a:r>
                        <a:t>genderFemale</a:t>
                      </a:r>
                    </a:p>
                  </a:txBody>
                  <a:tcPr/>
                </a:tc>
                <a:tc>
                  <a:txBody>
                    <a:bodyPr/>
                    <a:lstStyle/>
                    <a:p>
                      <a:pPr marL="0" lvl="0" indent="0" algn="r">
                        <a:buNone/>
                      </a:pPr>
                      <a:r>
                        <a:t>0.935864</a:t>
                      </a:r>
                    </a:p>
                  </a:txBody>
                  <a:tcPr/>
                </a:tc>
                <a:tc>
                  <a:txBody>
                    <a:bodyPr/>
                    <a:lstStyle/>
                    <a:p>
                      <a:pPr marL="0" lvl="0" indent="0" algn="r">
                        <a:buNone/>
                      </a:pPr>
                      <a:r>
                        <a:t>0.7104714</a:t>
                      </a:r>
                    </a:p>
                  </a:txBody>
                  <a:tcPr/>
                </a:tc>
                <a:tc>
                  <a:txBody>
                    <a:bodyPr/>
                    <a:lstStyle/>
                    <a:p>
                      <a:pPr marL="0" lvl="0" indent="0" algn="r">
                        <a:buNone/>
                      </a:pPr>
                      <a:r>
                        <a:t>1.232761</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Covariate imbalance</a:t>
            </a:r>
          </a:p>
        </p:txBody>
      </p:sp>
      <p:pic>
        <p:nvPicPr>
          <p:cNvPr id="3" name="Picture 1" descr="class4_files/figure-pptx/boxplot-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Covariate imbalance</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lgn="l">
                        <a:buNone/>
                      </a:pPr>
                      <a:r>
                        <a:t>gender</a:t>
                      </a:r>
                    </a:p>
                  </a:txBody>
                  <a:tcPr/>
                </a:tc>
                <a:tc>
                  <a:txBody>
                    <a:bodyPr/>
                    <a:lstStyle/>
                    <a:p>
                      <a:pPr marL="0" lvl="0" indent="0" algn="r">
                        <a:buNone/>
                      </a:pPr>
                      <a:r>
                        <a:t>age</a:t>
                      </a:r>
                    </a:p>
                  </a:txBody>
                  <a:tcPr/>
                </a:tc>
                <a:extLst>
                  <a:ext uri="{0D108BD9-81ED-4DB2-BD59-A6C34878D82A}">
                    <a16:rowId xmlns:a16="http://schemas.microsoft.com/office/drawing/2014/main" val="10000"/>
                  </a:ext>
                </a:extLst>
              </a:tr>
              <a:tr h="0">
                <a:tc>
                  <a:txBody>
                    <a:bodyPr/>
                    <a:lstStyle/>
                    <a:p>
                      <a:pPr marL="0" lvl="0" indent="0" algn="l">
                        <a:buNone/>
                      </a:pPr>
                      <a:r>
                        <a:t>Male</a:t>
                      </a:r>
                    </a:p>
                  </a:txBody>
                  <a:tcPr/>
                </a:tc>
                <a:tc>
                  <a:txBody>
                    <a:bodyPr/>
                    <a:lstStyle/>
                    <a:p>
                      <a:pPr marL="0" lvl="0" indent="0" algn="r">
                        <a:buNone/>
                      </a:pPr>
                      <a:r>
                        <a:t>66.59667</a:t>
                      </a:r>
                    </a:p>
                  </a:txBody>
                  <a:tcPr/>
                </a:tc>
                <a:extLst>
                  <a:ext uri="{0D108BD9-81ED-4DB2-BD59-A6C34878D82A}">
                    <a16:rowId xmlns:a16="http://schemas.microsoft.com/office/drawing/2014/main" val="10001"/>
                  </a:ext>
                </a:extLst>
              </a:tr>
              <a:tr h="0">
                <a:tc>
                  <a:txBody>
                    <a:bodyPr/>
                    <a:lstStyle/>
                    <a:p>
                      <a:pPr marL="0" lvl="0" indent="0" algn="l">
                        <a:buNone/>
                      </a:pPr>
                      <a:r>
                        <a:t>Female</a:t>
                      </a:r>
                    </a:p>
                  </a:txBody>
                  <a:tcPr/>
                </a:tc>
                <a:tc>
                  <a:txBody>
                    <a:bodyPr/>
                    <a:lstStyle/>
                    <a:p>
                      <a:pPr marL="0" lvl="0" indent="0" algn="r">
                        <a:buNone/>
                      </a:pPr>
                      <a:r>
                        <a:t>74.72000</a:t>
                      </a:r>
                    </a:p>
                  </a:txBody>
                  <a:tcPr/>
                </a:tc>
                <a:extLst>
                  <a:ext uri="{0D108BD9-81ED-4DB2-BD59-A6C34878D82A}">
                    <a16:rowId xmlns:a16="http://schemas.microsoft.com/office/drawing/2014/main" val="10002"/>
                  </a:ext>
                </a:extLst>
              </a:tr>
              <a:tr h="0">
                <a:tc>
                  <a:txBody>
                    <a:bodyPr/>
                    <a:lstStyle/>
                    <a:p>
                      <a:pPr marL="0" lvl="0" indent="0" algn="l">
                        <a:buNone/>
                      </a:pPr>
                      <a:r>
                        <a:t>Overall</a:t>
                      </a:r>
                    </a:p>
                  </a:txBody>
                  <a:tcPr/>
                </a:tc>
                <a:tc>
                  <a:txBody>
                    <a:bodyPr/>
                    <a:lstStyle/>
                    <a:p>
                      <a:pPr marL="0" lvl="0" indent="0" algn="r">
                        <a:buNone/>
                      </a:pPr>
                      <a:r>
                        <a:t>69.84600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Unadjusted comparison</a:t>
            </a:r>
          </a:p>
        </p:txBody>
      </p:sp>
      <p:pic>
        <p:nvPicPr>
          <p:cNvPr id="3" name="Picture 1" descr="class4_files/figure-pptx/unadjusted-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Adjusted comparison</a:t>
            </a:r>
          </a:p>
        </p:txBody>
      </p:sp>
      <p:pic>
        <p:nvPicPr>
          <p:cNvPr id="3" name="Picture 1" descr="class4_files/figure-pptx/adjusted-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Adjustment for bmi analysis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l">
                        <a:buNone/>
                      </a:pPr>
                      <a:r>
                        <a:t>term</a:t>
                      </a:r>
                    </a:p>
                  </a:txBody>
                  <a:tcPr/>
                </a:tc>
                <a:tc>
                  <a:txBody>
                    <a:bodyPr/>
                    <a:lstStyle/>
                    <a:p>
                      <a:pPr marL="0" lvl="0" indent="0" algn="r">
                        <a:buNone/>
                      </a:pPr>
                      <a:r>
                        <a:t>estimate</a:t>
                      </a:r>
                    </a:p>
                  </a:txBody>
                  <a:tcPr/>
                </a:tc>
                <a:tc>
                  <a:txBody>
                    <a:bodyPr/>
                    <a:lstStyle/>
                    <a:p>
                      <a:pPr marL="0" lvl="0" indent="0" algn="r">
                        <a:buNone/>
                      </a:pPr>
                      <a:r>
                        <a:t>std.error</a:t>
                      </a:r>
                    </a:p>
                  </a:txBody>
                  <a:tcPr/>
                </a:tc>
                <a:tc>
                  <a:txBody>
                    <a:bodyPr/>
                    <a:lstStyle/>
                    <a:p>
                      <a:pPr marL="0" lvl="0" indent="0" algn="r">
                        <a:buNone/>
                      </a:pPr>
                      <a:r>
                        <a:t>statistic</a:t>
                      </a:r>
                    </a:p>
                  </a:txBody>
                  <a:tcPr/>
                </a:tc>
                <a:tc>
                  <a:txBody>
                    <a:bodyPr/>
                    <a:lstStyle/>
                    <a:p>
                      <a:pPr marL="0" lvl="0" indent="0" algn="r">
                        <a:buNone/>
                      </a:pPr>
                      <a:r>
                        <a:t>p.value</a:t>
                      </a:r>
                    </a:p>
                  </a:txBody>
                  <a:tcPr/>
                </a:tc>
                <a:extLst>
                  <a:ext uri="{0D108BD9-81ED-4DB2-BD59-A6C34878D82A}">
                    <a16:rowId xmlns:a16="http://schemas.microsoft.com/office/drawing/2014/main" val="10000"/>
                  </a:ext>
                </a:extLst>
              </a:tr>
              <a:tr h="0">
                <a:tc>
                  <a:txBody>
                    <a:bodyPr/>
                    <a:lstStyle/>
                    <a:p>
                      <a:pPr marL="0" lvl="0" indent="0" algn="l">
                        <a:buNone/>
                      </a:pPr>
                      <a:r>
                        <a:t>age</a:t>
                      </a:r>
                    </a:p>
                  </a:txBody>
                  <a:tcPr/>
                </a:tc>
                <a:tc>
                  <a:txBody>
                    <a:bodyPr/>
                    <a:lstStyle/>
                    <a:p>
                      <a:pPr marL="0" lvl="0" indent="0" algn="r">
                        <a:buNone/>
                      </a:pPr>
                      <a:r>
                        <a:t>0.0607912</a:t>
                      </a:r>
                    </a:p>
                  </a:txBody>
                  <a:tcPr/>
                </a:tc>
                <a:tc>
                  <a:txBody>
                    <a:bodyPr/>
                    <a:lstStyle/>
                    <a:p>
                      <a:pPr marL="0" lvl="0" indent="0" algn="r">
                        <a:buNone/>
                      </a:pPr>
                      <a:r>
                        <a:t>0.0065031</a:t>
                      </a:r>
                    </a:p>
                  </a:txBody>
                  <a:tcPr/>
                </a:tc>
                <a:tc>
                  <a:txBody>
                    <a:bodyPr/>
                    <a:lstStyle/>
                    <a:p>
                      <a:pPr marL="0" lvl="0" indent="0" algn="r">
                        <a:buNone/>
                      </a:pPr>
                      <a:r>
                        <a:t>9.3480956</a:t>
                      </a:r>
                    </a:p>
                  </a:txBody>
                  <a:tcPr/>
                </a:tc>
                <a:tc>
                  <a:txBody>
                    <a:bodyPr/>
                    <a:lstStyle/>
                    <a:p>
                      <a:pPr marL="0" lvl="0" indent="0" algn="r">
                        <a:buNone/>
                      </a:pPr>
                      <a:r>
                        <a:t>0.0000000</a:t>
                      </a:r>
                    </a:p>
                  </a:txBody>
                  <a:tcPr/>
                </a:tc>
                <a:extLst>
                  <a:ext uri="{0D108BD9-81ED-4DB2-BD59-A6C34878D82A}">
                    <a16:rowId xmlns:a16="http://schemas.microsoft.com/office/drawing/2014/main" val="10001"/>
                  </a:ext>
                </a:extLst>
              </a:tr>
              <a:tr h="0">
                <a:tc>
                  <a:txBody>
                    <a:bodyPr/>
                    <a:lstStyle/>
                    <a:p>
                      <a:pPr marL="0" lvl="0" indent="0" algn="l">
                        <a:buNone/>
                      </a:pPr>
                      <a:r>
                        <a:t>genderFemale</a:t>
                      </a:r>
                    </a:p>
                  </a:txBody>
                  <a:tcPr/>
                </a:tc>
                <a:tc>
                  <a:txBody>
                    <a:bodyPr/>
                    <a:lstStyle/>
                    <a:p>
                      <a:pPr marL="0" lvl="0" indent="0" algn="r">
                        <a:buNone/>
                      </a:pPr>
                      <a:r>
                        <a:t>-0.0930646</a:t>
                      </a:r>
                    </a:p>
                  </a:txBody>
                  <a:tcPr/>
                </a:tc>
                <a:tc>
                  <a:txBody>
                    <a:bodyPr/>
                    <a:lstStyle/>
                    <a:p>
                      <a:pPr marL="0" lvl="0" indent="0" algn="r">
                        <a:buNone/>
                      </a:pPr>
                      <a:r>
                        <a:t>0.1410847</a:t>
                      </a:r>
                    </a:p>
                  </a:txBody>
                  <a:tcPr/>
                </a:tc>
                <a:tc>
                  <a:txBody>
                    <a:bodyPr/>
                    <a:lstStyle/>
                    <a:p>
                      <a:pPr marL="0" lvl="0" indent="0" algn="r">
                        <a:buNone/>
                      </a:pPr>
                      <a:r>
                        <a:t>-0.6596365</a:t>
                      </a:r>
                    </a:p>
                  </a:txBody>
                  <a:tcPr/>
                </a:tc>
                <a:tc>
                  <a:txBody>
                    <a:bodyPr/>
                    <a:lstStyle/>
                    <a:p>
                      <a:pPr marL="0" lvl="0" indent="0" algn="r">
                        <a:buNone/>
                      </a:pPr>
                      <a:r>
                        <a:t>0.5094871</a:t>
                      </a:r>
                    </a:p>
                  </a:txBody>
                  <a:tcPr/>
                </a:tc>
                <a:extLst>
                  <a:ext uri="{0D108BD9-81ED-4DB2-BD59-A6C34878D82A}">
                    <a16:rowId xmlns:a16="http://schemas.microsoft.com/office/drawing/2014/main" val="10002"/>
                  </a:ext>
                </a:extLst>
              </a:tr>
              <a:tr h="0">
                <a:tc>
                  <a:txBody>
                    <a:bodyPr/>
                    <a:lstStyle/>
                    <a:p>
                      <a:pPr marL="0" lvl="0" indent="0" algn="l">
                        <a:buNone/>
                      </a:pPr>
                      <a:r>
                        <a:t>bmi</a:t>
                      </a:r>
                    </a:p>
                  </a:txBody>
                  <a:tcPr/>
                </a:tc>
                <a:tc>
                  <a:txBody>
                    <a:bodyPr/>
                    <a:lstStyle/>
                    <a:p>
                      <a:pPr marL="0" lvl="0" indent="0" algn="r">
                        <a:buNone/>
                      </a:pPr>
                      <a:r>
                        <a:t>-0.0420840</a:t>
                      </a:r>
                    </a:p>
                  </a:txBody>
                  <a:tcPr/>
                </a:tc>
                <a:tc>
                  <a:txBody>
                    <a:bodyPr/>
                    <a:lstStyle/>
                    <a:p>
                      <a:pPr marL="0" lvl="0" indent="0" algn="r">
                        <a:buNone/>
                      </a:pPr>
                      <a:r>
                        <a:t>0.0154274</a:t>
                      </a:r>
                    </a:p>
                  </a:txBody>
                  <a:tcPr/>
                </a:tc>
                <a:tc>
                  <a:txBody>
                    <a:bodyPr/>
                    <a:lstStyle/>
                    <a:p>
                      <a:pPr marL="0" lvl="0" indent="0" algn="r">
                        <a:buNone/>
                      </a:pPr>
                      <a:r>
                        <a:t>-2.7278710</a:t>
                      </a:r>
                    </a:p>
                  </a:txBody>
                  <a:tcPr/>
                </a:tc>
                <a:tc>
                  <a:txBody>
                    <a:bodyPr/>
                    <a:lstStyle/>
                    <a:p>
                      <a:pPr marL="0" lvl="0" indent="0" algn="r">
                        <a:buNone/>
                      </a:pPr>
                      <a:r>
                        <a:t>0.0063745</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Abstract</a:t>
            </a:r>
          </a:p>
        </p:txBody>
      </p:sp>
      <p:sp>
        <p:nvSpPr>
          <p:cNvPr id="3" name="Content Placeholder 2"/>
          <p:cNvSpPr>
            <a:spLocks noGrp="1"/>
          </p:cNvSpPr>
          <p:nvPr>
            <p:ph idx="1"/>
          </p:nvPr>
        </p:nvSpPr>
        <p:spPr/>
        <p:txBody>
          <a:bodyPr/>
          <a:lstStyle/>
          <a:p>
            <a:pPr marL="0" lvl="0" indent="0">
              <a:buNone/>
            </a:pPr>
            <a:r>
              <a:t>Lecture 4. Model fitting and diagnostics for the Cox model. In this lecture, you will work with more complex forms of the Cox model with multiple predictor variables. You’ll include covariates in the Cox model to produce risk adjusted survival curves. You will also assess the underlying assumptions of the Cox model, particularly the assumption of proportional hazards.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Adjustment for bmi analysis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marL="0" lvl="0" indent="0" algn="l">
                        <a:buNone/>
                      </a:pPr>
                      <a:r>
                        <a:t>term</a:t>
                      </a:r>
                    </a:p>
                  </a:txBody>
                  <a:tcPr/>
                </a:tc>
                <a:tc>
                  <a:txBody>
                    <a:bodyPr/>
                    <a:lstStyle/>
                    <a:p>
                      <a:pPr marL="0" lvl="0" indent="0" algn="r">
                        <a:buNone/>
                      </a:pPr>
                      <a:r>
                        <a:t>hazard.ratio</a:t>
                      </a:r>
                    </a:p>
                  </a:txBody>
                  <a:tcPr/>
                </a:tc>
                <a:tc>
                  <a:txBody>
                    <a:bodyPr/>
                    <a:lstStyle/>
                    <a:p>
                      <a:pPr marL="0" lvl="0" indent="0" algn="r">
                        <a:buNone/>
                      </a:pPr>
                      <a:r>
                        <a:t>conf.low</a:t>
                      </a:r>
                    </a:p>
                  </a:txBody>
                  <a:tcPr/>
                </a:tc>
                <a:tc>
                  <a:txBody>
                    <a:bodyPr/>
                    <a:lstStyle/>
                    <a:p>
                      <a:pPr marL="0" lvl="0" indent="0" algn="r">
                        <a:buNone/>
                      </a:pPr>
                      <a:r>
                        <a:t>conf.high</a:t>
                      </a:r>
                    </a:p>
                  </a:txBody>
                  <a:tcPr/>
                </a:tc>
                <a:extLst>
                  <a:ext uri="{0D108BD9-81ED-4DB2-BD59-A6C34878D82A}">
                    <a16:rowId xmlns:a16="http://schemas.microsoft.com/office/drawing/2014/main" val="10000"/>
                  </a:ext>
                </a:extLst>
              </a:tr>
              <a:tr h="0">
                <a:tc>
                  <a:txBody>
                    <a:bodyPr/>
                    <a:lstStyle/>
                    <a:p>
                      <a:pPr marL="0" lvl="0" indent="0" algn="l">
                        <a:buNone/>
                      </a:pPr>
                      <a:r>
                        <a:t>age</a:t>
                      </a:r>
                    </a:p>
                  </a:txBody>
                  <a:tcPr/>
                </a:tc>
                <a:tc>
                  <a:txBody>
                    <a:bodyPr/>
                    <a:lstStyle/>
                    <a:p>
                      <a:pPr marL="0" lvl="0" indent="0" algn="r">
                        <a:buNone/>
                      </a:pPr>
                      <a:r>
                        <a:t>1.0626770</a:t>
                      </a:r>
                    </a:p>
                  </a:txBody>
                  <a:tcPr/>
                </a:tc>
                <a:tc>
                  <a:txBody>
                    <a:bodyPr/>
                    <a:lstStyle/>
                    <a:p>
                      <a:pPr marL="0" lvl="0" indent="0" algn="r">
                        <a:buNone/>
                      </a:pPr>
                      <a:r>
                        <a:t>1.0492183</a:t>
                      </a:r>
                    </a:p>
                  </a:txBody>
                  <a:tcPr/>
                </a:tc>
                <a:tc>
                  <a:txBody>
                    <a:bodyPr/>
                    <a:lstStyle/>
                    <a:p>
                      <a:pPr marL="0" lvl="0" indent="0" algn="r">
                        <a:buNone/>
                      </a:pPr>
                      <a:r>
                        <a:t>1.0763083</a:t>
                      </a:r>
                    </a:p>
                  </a:txBody>
                  <a:tcPr/>
                </a:tc>
                <a:extLst>
                  <a:ext uri="{0D108BD9-81ED-4DB2-BD59-A6C34878D82A}">
                    <a16:rowId xmlns:a16="http://schemas.microsoft.com/office/drawing/2014/main" val="10001"/>
                  </a:ext>
                </a:extLst>
              </a:tr>
              <a:tr h="0">
                <a:tc>
                  <a:txBody>
                    <a:bodyPr/>
                    <a:lstStyle/>
                    <a:p>
                      <a:pPr marL="0" lvl="0" indent="0" algn="l">
                        <a:buNone/>
                      </a:pPr>
                      <a:r>
                        <a:t>genderFemale</a:t>
                      </a:r>
                    </a:p>
                  </a:txBody>
                  <a:tcPr/>
                </a:tc>
                <a:tc>
                  <a:txBody>
                    <a:bodyPr/>
                    <a:lstStyle/>
                    <a:p>
                      <a:pPr marL="0" lvl="0" indent="0" algn="r">
                        <a:buNone/>
                      </a:pPr>
                      <a:r>
                        <a:t>0.9111346</a:t>
                      </a:r>
                    </a:p>
                  </a:txBody>
                  <a:tcPr/>
                </a:tc>
                <a:tc>
                  <a:txBody>
                    <a:bodyPr/>
                    <a:lstStyle/>
                    <a:p>
                      <a:pPr marL="0" lvl="0" indent="0" algn="r">
                        <a:buNone/>
                      </a:pPr>
                      <a:r>
                        <a:t>0.6910207</a:t>
                      </a:r>
                    </a:p>
                  </a:txBody>
                  <a:tcPr/>
                </a:tc>
                <a:tc>
                  <a:txBody>
                    <a:bodyPr/>
                    <a:lstStyle/>
                    <a:p>
                      <a:pPr marL="0" lvl="0" indent="0" algn="r">
                        <a:buNone/>
                      </a:pPr>
                      <a:r>
                        <a:t>1.2013624</a:t>
                      </a:r>
                    </a:p>
                  </a:txBody>
                  <a:tcPr/>
                </a:tc>
                <a:extLst>
                  <a:ext uri="{0D108BD9-81ED-4DB2-BD59-A6C34878D82A}">
                    <a16:rowId xmlns:a16="http://schemas.microsoft.com/office/drawing/2014/main" val="10002"/>
                  </a:ext>
                </a:extLst>
              </a:tr>
              <a:tr h="0">
                <a:tc>
                  <a:txBody>
                    <a:bodyPr/>
                    <a:lstStyle/>
                    <a:p>
                      <a:pPr marL="0" lvl="0" indent="0" algn="l">
                        <a:buNone/>
                      </a:pPr>
                      <a:r>
                        <a:t>bmi</a:t>
                      </a:r>
                    </a:p>
                  </a:txBody>
                  <a:tcPr/>
                </a:tc>
                <a:tc>
                  <a:txBody>
                    <a:bodyPr/>
                    <a:lstStyle/>
                    <a:p>
                      <a:pPr marL="0" lvl="0" indent="0" algn="r">
                        <a:buNone/>
                      </a:pPr>
                      <a:r>
                        <a:t>0.9587893</a:t>
                      </a:r>
                    </a:p>
                  </a:txBody>
                  <a:tcPr/>
                </a:tc>
                <a:tc>
                  <a:txBody>
                    <a:bodyPr/>
                    <a:lstStyle/>
                    <a:p>
                      <a:pPr marL="0" lvl="0" indent="0" algn="r">
                        <a:buNone/>
                      </a:pPr>
                      <a:r>
                        <a:t>0.9302321</a:t>
                      </a:r>
                    </a:p>
                  </a:txBody>
                  <a:tcPr/>
                </a:tc>
                <a:tc>
                  <a:txBody>
                    <a:bodyPr/>
                    <a:lstStyle/>
                    <a:p>
                      <a:pPr marL="0" lvl="0" indent="0" algn="r">
                        <a:buNone/>
                      </a:pPr>
                      <a:r>
                        <a:t>0.9882231</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Only a a small covariate imbalance for gender</a:t>
            </a:r>
          </a:p>
        </p:txBody>
      </p:sp>
      <p:pic>
        <p:nvPicPr>
          <p:cNvPr id="3" name="Picture 1" descr="class4_files/figure-pptx/bmi-imbalance-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Only a small covariate imbalance for age</a:t>
            </a:r>
          </a:p>
        </p:txBody>
      </p:sp>
      <p:pic>
        <p:nvPicPr>
          <p:cNvPr id="3" name="Picture 1" descr="class4_files/figure-pptx/age-imbalance-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Unadjusted comparison</a:t>
            </a:r>
          </a:p>
        </p:txBody>
      </p:sp>
      <p:pic>
        <p:nvPicPr>
          <p:cNvPr id="3" name="Picture 1" descr="class4_files/figure-pptx/bmi-unadjusted-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Adjusted comparison, males</a:t>
            </a:r>
          </a:p>
        </p:txBody>
      </p:sp>
      <p:pic>
        <p:nvPicPr>
          <p:cNvPr id="3" name="Picture 1" descr="class4_files/figure-pptx/bmi-adjusted-males-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Adjusted comparison, females</a:t>
            </a:r>
          </a:p>
        </p:txBody>
      </p:sp>
      <p:pic>
        <p:nvPicPr>
          <p:cNvPr id="3" name="Picture 1" descr="class4_files/figure-pptx/bmi-adjusted-females-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Simple interaction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l">
                        <a:buNone/>
                      </a:pPr>
                      <a:r>
                        <a:t>term</a:t>
                      </a:r>
                    </a:p>
                  </a:txBody>
                  <a:tcPr/>
                </a:tc>
                <a:tc>
                  <a:txBody>
                    <a:bodyPr/>
                    <a:lstStyle/>
                    <a:p>
                      <a:pPr marL="0" lvl="0" indent="0" algn="r">
                        <a:buNone/>
                      </a:pPr>
                      <a:r>
                        <a:t>estimate</a:t>
                      </a:r>
                    </a:p>
                  </a:txBody>
                  <a:tcPr/>
                </a:tc>
                <a:tc>
                  <a:txBody>
                    <a:bodyPr/>
                    <a:lstStyle/>
                    <a:p>
                      <a:pPr marL="0" lvl="0" indent="0" algn="r">
                        <a:buNone/>
                      </a:pPr>
                      <a:r>
                        <a:t>std.error</a:t>
                      </a:r>
                    </a:p>
                  </a:txBody>
                  <a:tcPr/>
                </a:tc>
                <a:tc>
                  <a:txBody>
                    <a:bodyPr/>
                    <a:lstStyle/>
                    <a:p>
                      <a:pPr marL="0" lvl="0" indent="0" algn="r">
                        <a:buNone/>
                      </a:pPr>
                      <a:r>
                        <a:t>statistic</a:t>
                      </a:r>
                    </a:p>
                  </a:txBody>
                  <a:tcPr/>
                </a:tc>
                <a:tc>
                  <a:txBody>
                    <a:bodyPr/>
                    <a:lstStyle/>
                    <a:p>
                      <a:pPr marL="0" lvl="0" indent="0" algn="r">
                        <a:buNone/>
                      </a:pPr>
                      <a:r>
                        <a:t>p.value</a:t>
                      </a:r>
                    </a:p>
                  </a:txBody>
                  <a:tcPr/>
                </a:tc>
                <a:extLst>
                  <a:ext uri="{0D108BD9-81ED-4DB2-BD59-A6C34878D82A}">
                    <a16:rowId xmlns:a16="http://schemas.microsoft.com/office/drawing/2014/main" val="10000"/>
                  </a:ext>
                </a:extLst>
              </a:tr>
              <a:tr h="0">
                <a:tc>
                  <a:txBody>
                    <a:bodyPr/>
                    <a:lstStyle/>
                    <a:p>
                      <a:pPr marL="0" lvl="0" indent="0" algn="l">
                        <a:buNone/>
                      </a:pPr>
                      <a:r>
                        <a:t>age</a:t>
                      </a:r>
                    </a:p>
                  </a:txBody>
                  <a:tcPr/>
                </a:tc>
                <a:tc>
                  <a:txBody>
                    <a:bodyPr/>
                    <a:lstStyle/>
                    <a:p>
                      <a:pPr marL="0" lvl="0" indent="0" algn="r">
                        <a:buNone/>
                      </a:pPr>
                      <a:r>
                        <a:t>0.0785402</a:t>
                      </a:r>
                    </a:p>
                  </a:txBody>
                  <a:tcPr/>
                </a:tc>
                <a:tc>
                  <a:txBody>
                    <a:bodyPr/>
                    <a:lstStyle/>
                    <a:p>
                      <a:pPr marL="0" lvl="0" indent="0" algn="r">
                        <a:buNone/>
                      </a:pPr>
                      <a:r>
                        <a:t>0.0080266</a:t>
                      </a:r>
                    </a:p>
                  </a:txBody>
                  <a:tcPr/>
                </a:tc>
                <a:tc>
                  <a:txBody>
                    <a:bodyPr/>
                    <a:lstStyle/>
                    <a:p>
                      <a:pPr marL="0" lvl="0" indent="0" algn="r">
                        <a:buNone/>
                      </a:pPr>
                      <a:r>
                        <a:t>9.784936</a:t>
                      </a:r>
                    </a:p>
                  </a:txBody>
                  <a:tcPr/>
                </a:tc>
                <a:tc>
                  <a:txBody>
                    <a:bodyPr/>
                    <a:lstStyle/>
                    <a:p>
                      <a:pPr marL="0" lvl="0" indent="0" algn="r">
                        <a:buNone/>
                      </a:pPr>
                      <a:r>
                        <a:t>0.0000000</a:t>
                      </a:r>
                    </a:p>
                  </a:txBody>
                  <a:tcPr/>
                </a:tc>
                <a:extLst>
                  <a:ext uri="{0D108BD9-81ED-4DB2-BD59-A6C34878D82A}">
                    <a16:rowId xmlns:a16="http://schemas.microsoft.com/office/drawing/2014/main" val="10001"/>
                  </a:ext>
                </a:extLst>
              </a:tr>
              <a:tr h="0">
                <a:tc>
                  <a:txBody>
                    <a:bodyPr/>
                    <a:lstStyle/>
                    <a:p>
                      <a:pPr marL="0" lvl="0" indent="0" algn="l">
                        <a:buNone/>
                      </a:pPr>
                      <a:r>
                        <a:t>genderFemale</a:t>
                      </a:r>
                    </a:p>
                  </a:txBody>
                  <a:tcPr/>
                </a:tc>
                <a:tc>
                  <a:txBody>
                    <a:bodyPr/>
                    <a:lstStyle/>
                    <a:p>
                      <a:pPr marL="0" lvl="0" indent="0" algn="r">
                        <a:buNone/>
                      </a:pPr>
                      <a:r>
                        <a:t>2.3337324</a:t>
                      </a:r>
                    </a:p>
                  </a:txBody>
                  <a:tcPr/>
                </a:tc>
                <a:tc>
                  <a:txBody>
                    <a:bodyPr/>
                    <a:lstStyle/>
                    <a:p>
                      <a:pPr marL="0" lvl="0" indent="0" algn="r">
                        <a:buNone/>
                      </a:pPr>
                      <a:r>
                        <a:t>0.9926739</a:t>
                      </a:r>
                    </a:p>
                  </a:txBody>
                  <a:tcPr/>
                </a:tc>
                <a:tc>
                  <a:txBody>
                    <a:bodyPr/>
                    <a:lstStyle/>
                    <a:p>
                      <a:pPr marL="0" lvl="0" indent="0" algn="r">
                        <a:buNone/>
                      </a:pPr>
                      <a:r>
                        <a:t>2.350956</a:t>
                      </a:r>
                    </a:p>
                  </a:txBody>
                  <a:tcPr/>
                </a:tc>
                <a:tc>
                  <a:txBody>
                    <a:bodyPr/>
                    <a:lstStyle/>
                    <a:p>
                      <a:pPr marL="0" lvl="0" indent="0" algn="r">
                        <a:buNone/>
                      </a:pPr>
                      <a:r>
                        <a:t>0.0187253</a:t>
                      </a:r>
                    </a:p>
                  </a:txBody>
                  <a:tcPr/>
                </a:tc>
                <a:extLst>
                  <a:ext uri="{0D108BD9-81ED-4DB2-BD59-A6C34878D82A}">
                    <a16:rowId xmlns:a16="http://schemas.microsoft.com/office/drawing/2014/main" val="10002"/>
                  </a:ext>
                </a:extLst>
              </a:tr>
              <a:tr h="0">
                <a:tc>
                  <a:txBody>
                    <a:bodyPr/>
                    <a:lstStyle/>
                    <a:p>
                      <a:pPr marL="0" lvl="0" indent="0" algn="l">
                        <a:buNone/>
                      </a:pPr>
                      <a:r>
                        <a:t>age:genderFemale</a:t>
                      </a:r>
                    </a:p>
                  </a:txBody>
                  <a:tcPr/>
                </a:tc>
                <a:tc>
                  <a:txBody>
                    <a:bodyPr/>
                    <a:lstStyle/>
                    <a:p>
                      <a:pPr marL="0" lvl="0" indent="0" algn="r">
                        <a:buNone/>
                      </a:pPr>
                      <a:r>
                        <a:t>-0.0305020</a:t>
                      </a:r>
                    </a:p>
                  </a:txBody>
                  <a:tcPr/>
                </a:tc>
                <a:tc>
                  <a:txBody>
                    <a:bodyPr/>
                    <a:lstStyle/>
                    <a:p>
                      <a:pPr marL="0" lvl="0" indent="0" algn="r">
                        <a:buNone/>
                      </a:pPr>
                      <a:r>
                        <a:t>0.0125405</a:t>
                      </a:r>
                    </a:p>
                  </a:txBody>
                  <a:tcPr/>
                </a:tc>
                <a:tc>
                  <a:txBody>
                    <a:bodyPr/>
                    <a:lstStyle/>
                    <a:p>
                      <a:pPr marL="0" lvl="0" indent="0" algn="r">
                        <a:buNone/>
                      </a:pPr>
                      <a:r>
                        <a:t>-2.432277</a:t>
                      </a:r>
                    </a:p>
                  </a:txBody>
                  <a:tcPr/>
                </a:tc>
                <a:tc>
                  <a:txBody>
                    <a:bodyPr/>
                    <a:lstStyle/>
                    <a:p>
                      <a:pPr marL="0" lvl="0" indent="0" algn="r">
                        <a:buNone/>
                      </a:pPr>
                      <a:r>
                        <a:t>0.0150042</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Simple interaction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marL="0" lvl="0" indent="0" algn="l">
                        <a:buNone/>
                      </a:pPr>
                      <a:r>
                        <a:t>term</a:t>
                      </a:r>
                    </a:p>
                  </a:txBody>
                  <a:tcPr/>
                </a:tc>
                <a:tc>
                  <a:txBody>
                    <a:bodyPr/>
                    <a:lstStyle/>
                    <a:p>
                      <a:pPr marL="0" lvl="0" indent="0" algn="r">
                        <a:buNone/>
                      </a:pPr>
                      <a:r>
                        <a:t>hazard.ratio</a:t>
                      </a:r>
                    </a:p>
                  </a:txBody>
                  <a:tcPr/>
                </a:tc>
                <a:tc>
                  <a:txBody>
                    <a:bodyPr/>
                    <a:lstStyle/>
                    <a:p>
                      <a:pPr marL="0" lvl="0" indent="0" algn="r">
                        <a:buNone/>
                      </a:pPr>
                      <a:r>
                        <a:t>conf.low</a:t>
                      </a:r>
                    </a:p>
                  </a:txBody>
                  <a:tcPr/>
                </a:tc>
                <a:tc>
                  <a:txBody>
                    <a:bodyPr/>
                    <a:lstStyle/>
                    <a:p>
                      <a:pPr marL="0" lvl="0" indent="0" algn="r">
                        <a:buNone/>
                      </a:pPr>
                      <a:r>
                        <a:t>conf.high</a:t>
                      </a:r>
                    </a:p>
                  </a:txBody>
                  <a:tcPr/>
                </a:tc>
                <a:extLst>
                  <a:ext uri="{0D108BD9-81ED-4DB2-BD59-A6C34878D82A}">
                    <a16:rowId xmlns:a16="http://schemas.microsoft.com/office/drawing/2014/main" val="10000"/>
                  </a:ext>
                </a:extLst>
              </a:tr>
              <a:tr h="0">
                <a:tc>
                  <a:txBody>
                    <a:bodyPr/>
                    <a:lstStyle/>
                    <a:p>
                      <a:pPr marL="0" lvl="0" indent="0" algn="l">
                        <a:buNone/>
                      </a:pPr>
                      <a:r>
                        <a:t>age</a:t>
                      </a:r>
                    </a:p>
                  </a:txBody>
                  <a:tcPr/>
                </a:tc>
                <a:tc>
                  <a:txBody>
                    <a:bodyPr/>
                    <a:lstStyle/>
                    <a:p>
                      <a:pPr marL="0" lvl="0" indent="0" algn="r">
                        <a:buNone/>
                      </a:pPr>
                      <a:r>
                        <a:t>1.0817069</a:t>
                      </a:r>
                    </a:p>
                  </a:txBody>
                  <a:tcPr/>
                </a:tc>
                <a:tc>
                  <a:txBody>
                    <a:bodyPr/>
                    <a:lstStyle/>
                    <a:p>
                      <a:pPr marL="0" lvl="0" indent="0" algn="r">
                        <a:buNone/>
                      </a:pPr>
                      <a:r>
                        <a:t>1.0648227</a:t>
                      </a:r>
                    </a:p>
                  </a:txBody>
                  <a:tcPr/>
                </a:tc>
                <a:tc>
                  <a:txBody>
                    <a:bodyPr/>
                    <a:lstStyle/>
                    <a:p>
                      <a:pPr marL="0" lvl="0" indent="0" algn="r">
                        <a:buNone/>
                      </a:pPr>
                      <a:r>
                        <a:t>1.0988588</a:t>
                      </a:r>
                    </a:p>
                  </a:txBody>
                  <a:tcPr/>
                </a:tc>
                <a:extLst>
                  <a:ext uri="{0D108BD9-81ED-4DB2-BD59-A6C34878D82A}">
                    <a16:rowId xmlns:a16="http://schemas.microsoft.com/office/drawing/2014/main" val="10001"/>
                  </a:ext>
                </a:extLst>
              </a:tr>
              <a:tr h="0">
                <a:tc>
                  <a:txBody>
                    <a:bodyPr/>
                    <a:lstStyle/>
                    <a:p>
                      <a:pPr marL="0" lvl="0" indent="0" algn="l">
                        <a:buNone/>
                      </a:pPr>
                      <a:r>
                        <a:t>genderFemale</a:t>
                      </a:r>
                    </a:p>
                  </a:txBody>
                  <a:tcPr/>
                </a:tc>
                <a:tc>
                  <a:txBody>
                    <a:bodyPr/>
                    <a:lstStyle/>
                    <a:p>
                      <a:pPr marL="0" lvl="0" indent="0" algn="r">
                        <a:buNone/>
                      </a:pPr>
                      <a:r>
                        <a:t>10.3163748</a:t>
                      </a:r>
                    </a:p>
                  </a:txBody>
                  <a:tcPr/>
                </a:tc>
                <a:tc>
                  <a:txBody>
                    <a:bodyPr/>
                    <a:lstStyle/>
                    <a:p>
                      <a:pPr marL="0" lvl="0" indent="0" algn="r">
                        <a:buNone/>
                      </a:pPr>
                      <a:r>
                        <a:t>1.4742175</a:t>
                      </a:r>
                    </a:p>
                  </a:txBody>
                  <a:tcPr/>
                </a:tc>
                <a:tc>
                  <a:txBody>
                    <a:bodyPr/>
                    <a:lstStyle/>
                    <a:p>
                      <a:pPr marL="0" lvl="0" indent="0" algn="r">
                        <a:buNone/>
                      </a:pPr>
                      <a:r>
                        <a:t>72.1925982</a:t>
                      </a:r>
                    </a:p>
                  </a:txBody>
                  <a:tcPr/>
                </a:tc>
                <a:extLst>
                  <a:ext uri="{0D108BD9-81ED-4DB2-BD59-A6C34878D82A}">
                    <a16:rowId xmlns:a16="http://schemas.microsoft.com/office/drawing/2014/main" val="10002"/>
                  </a:ext>
                </a:extLst>
              </a:tr>
              <a:tr h="0">
                <a:tc>
                  <a:txBody>
                    <a:bodyPr/>
                    <a:lstStyle/>
                    <a:p>
                      <a:pPr marL="0" lvl="0" indent="0" algn="l">
                        <a:buNone/>
                      </a:pPr>
                      <a:r>
                        <a:t>age:genderFemale</a:t>
                      </a:r>
                    </a:p>
                  </a:txBody>
                  <a:tcPr/>
                </a:tc>
                <a:tc>
                  <a:txBody>
                    <a:bodyPr/>
                    <a:lstStyle/>
                    <a:p>
                      <a:pPr marL="0" lvl="0" indent="0" algn="r">
                        <a:buNone/>
                      </a:pPr>
                      <a:r>
                        <a:t>0.9699585</a:t>
                      </a:r>
                    </a:p>
                  </a:txBody>
                  <a:tcPr/>
                </a:tc>
                <a:tc>
                  <a:txBody>
                    <a:bodyPr/>
                    <a:lstStyle/>
                    <a:p>
                      <a:pPr marL="0" lvl="0" indent="0" algn="r">
                        <a:buNone/>
                      </a:pPr>
                      <a:r>
                        <a:t>0.9464085</a:t>
                      </a:r>
                    </a:p>
                  </a:txBody>
                  <a:tcPr/>
                </a:tc>
                <a:tc>
                  <a:txBody>
                    <a:bodyPr/>
                    <a:lstStyle/>
                    <a:p>
                      <a:pPr marL="0" lvl="0" indent="0" algn="r">
                        <a:buNone/>
                      </a:pPr>
                      <a:r>
                        <a:t>0.9940945</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Centered interaction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l">
                        <a:buNone/>
                      </a:pPr>
                      <a:r>
                        <a:t>term</a:t>
                      </a:r>
                    </a:p>
                  </a:txBody>
                  <a:tcPr/>
                </a:tc>
                <a:tc>
                  <a:txBody>
                    <a:bodyPr/>
                    <a:lstStyle/>
                    <a:p>
                      <a:pPr marL="0" lvl="0" indent="0" algn="r">
                        <a:buNone/>
                      </a:pPr>
                      <a:r>
                        <a:t>estimate</a:t>
                      </a:r>
                    </a:p>
                  </a:txBody>
                  <a:tcPr/>
                </a:tc>
                <a:tc>
                  <a:txBody>
                    <a:bodyPr/>
                    <a:lstStyle/>
                    <a:p>
                      <a:pPr marL="0" lvl="0" indent="0" algn="r">
                        <a:buNone/>
                      </a:pPr>
                      <a:r>
                        <a:t>std.error</a:t>
                      </a:r>
                    </a:p>
                  </a:txBody>
                  <a:tcPr/>
                </a:tc>
                <a:tc>
                  <a:txBody>
                    <a:bodyPr/>
                    <a:lstStyle/>
                    <a:p>
                      <a:pPr marL="0" lvl="0" indent="0" algn="r">
                        <a:buNone/>
                      </a:pPr>
                      <a:r>
                        <a:t>statistic</a:t>
                      </a:r>
                    </a:p>
                  </a:txBody>
                  <a:tcPr/>
                </a:tc>
                <a:tc>
                  <a:txBody>
                    <a:bodyPr/>
                    <a:lstStyle/>
                    <a:p>
                      <a:pPr marL="0" lvl="0" indent="0" algn="r">
                        <a:buNone/>
                      </a:pPr>
                      <a:r>
                        <a:t>p.value</a:t>
                      </a:r>
                    </a:p>
                  </a:txBody>
                  <a:tcPr/>
                </a:tc>
                <a:extLst>
                  <a:ext uri="{0D108BD9-81ED-4DB2-BD59-A6C34878D82A}">
                    <a16:rowId xmlns:a16="http://schemas.microsoft.com/office/drawing/2014/main" val="10000"/>
                  </a:ext>
                </a:extLst>
              </a:tr>
              <a:tr h="0">
                <a:tc>
                  <a:txBody>
                    <a:bodyPr/>
                    <a:lstStyle/>
                    <a:p>
                      <a:pPr marL="0" lvl="0" indent="0" algn="l">
                        <a:buNone/>
                      </a:pPr>
                      <a:r>
                        <a:t>age_c</a:t>
                      </a:r>
                    </a:p>
                  </a:txBody>
                  <a:tcPr/>
                </a:tc>
                <a:tc>
                  <a:txBody>
                    <a:bodyPr/>
                    <a:lstStyle/>
                    <a:p>
                      <a:pPr marL="0" lvl="0" indent="0" algn="r">
                        <a:buNone/>
                      </a:pPr>
                      <a:r>
                        <a:t>0.0785402</a:t>
                      </a:r>
                    </a:p>
                  </a:txBody>
                  <a:tcPr/>
                </a:tc>
                <a:tc>
                  <a:txBody>
                    <a:bodyPr/>
                    <a:lstStyle/>
                    <a:p>
                      <a:pPr marL="0" lvl="0" indent="0" algn="r">
                        <a:buNone/>
                      </a:pPr>
                      <a:r>
                        <a:t>0.0080266</a:t>
                      </a:r>
                    </a:p>
                  </a:txBody>
                  <a:tcPr/>
                </a:tc>
                <a:tc>
                  <a:txBody>
                    <a:bodyPr/>
                    <a:lstStyle/>
                    <a:p>
                      <a:pPr marL="0" lvl="0" indent="0" algn="r">
                        <a:buNone/>
                      </a:pPr>
                      <a:r>
                        <a:t>9.784936</a:t>
                      </a:r>
                    </a:p>
                  </a:txBody>
                  <a:tcPr/>
                </a:tc>
                <a:tc>
                  <a:txBody>
                    <a:bodyPr/>
                    <a:lstStyle/>
                    <a:p>
                      <a:pPr marL="0" lvl="0" indent="0" algn="r">
                        <a:buNone/>
                      </a:pPr>
                      <a:r>
                        <a:t>0.0000000</a:t>
                      </a:r>
                    </a:p>
                  </a:txBody>
                  <a:tcPr/>
                </a:tc>
                <a:extLst>
                  <a:ext uri="{0D108BD9-81ED-4DB2-BD59-A6C34878D82A}">
                    <a16:rowId xmlns:a16="http://schemas.microsoft.com/office/drawing/2014/main" val="10001"/>
                  </a:ext>
                </a:extLst>
              </a:tr>
              <a:tr h="0">
                <a:tc>
                  <a:txBody>
                    <a:bodyPr/>
                    <a:lstStyle/>
                    <a:p>
                      <a:pPr marL="0" lvl="0" indent="0" algn="l">
                        <a:buNone/>
                      </a:pPr>
                      <a:r>
                        <a:t>genderFemale</a:t>
                      </a:r>
                    </a:p>
                  </a:txBody>
                  <a:tcPr/>
                </a:tc>
                <a:tc>
                  <a:txBody>
                    <a:bodyPr/>
                    <a:lstStyle/>
                    <a:p>
                      <a:pPr marL="0" lvl="0" indent="0" algn="r">
                        <a:buNone/>
                      </a:pPr>
                      <a:r>
                        <a:t>0.2032878</a:t>
                      </a:r>
                    </a:p>
                  </a:txBody>
                  <a:tcPr/>
                </a:tc>
                <a:tc>
                  <a:txBody>
                    <a:bodyPr/>
                    <a:lstStyle/>
                    <a:p>
                      <a:pPr marL="0" lvl="0" indent="0" algn="r">
                        <a:buNone/>
                      </a:pPr>
                      <a:r>
                        <a:t>0.1746054</a:t>
                      </a:r>
                    </a:p>
                  </a:txBody>
                  <a:tcPr/>
                </a:tc>
                <a:tc>
                  <a:txBody>
                    <a:bodyPr/>
                    <a:lstStyle/>
                    <a:p>
                      <a:pPr marL="0" lvl="0" indent="0" algn="r">
                        <a:buNone/>
                      </a:pPr>
                      <a:r>
                        <a:t>1.164270</a:t>
                      </a:r>
                    </a:p>
                  </a:txBody>
                  <a:tcPr/>
                </a:tc>
                <a:tc>
                  <a:txBody>
                    <a:bodyPr/>
                    <a:lstStyle/>
                    <a:p>
                      <a:pPr marL="0" lvl="0" indent="0" algn="r">
                        <a:buNone/>
                      </a:pPr>
                      <a:r>
                        <a:t>0.2443147</a:t>
                      </a:r>
                    </a:p>
                  </a:txBody>
                  <a:tcPr/>
                </a:tc>
                <a:extLst>
                  <a:ext uri="{0D108BD9-81ED-4DB2-BD59-A6C34878D82A}">
                    <a16:rowId xmlns:a16="http://schemas.microsoft.com/office/drawing/2014/main" val="10002"/>
                  </a:ext>
                </a:extLst>
              </a:tr>
              <a:tr h="0">
                <a:tc>
                  <a:txBody>
                    <a:bodyPr/>
                    <a:lstStyle/>
                    <a:p>
                      <a:pPr marL="0" lvl="0" indent="0" algn="l">
                        <a:buNone/>
                      </a:pPr>
                      <a:r>
                        <a:t>age_c:genderFemale</a:t>
                      </a:r>
                    </a:p>
                  </a:txBody>
                  <a:tcPr/>
                </a:tc>
                <a:tc>
                  <a:txBody>
                    <a:bodyPr/>
                    <a:lstStyle/>
                    <a:p>
                      <a:pPr marL="0" lvl="0" indent="0" algn="r">
                        <a:buNone/>
                      </a:pPr>
                      <a:r>
                        <a:t>-0.0305020</a:t>
                      </a:r>
                    </a:p>
                  </a:txBody>
                  <a:tcPr/>
                </a:tc>
                <a:tc>
                  <a:txBody>
                    <a:bodyPr/>
                    <a:lstStyle/>
                    <a:p>
                      <a:pPr marL="0" lvl="0" indent="0" algn="r">
                        <a:buNone/>
                      </a:pPr>
                      <a:r>
                        <a:t>0.0125405</a:t>
                      </a:r>
                    </a:p>
                  </a:txBody>
                  <a:tcPr/>
                </a:tc>
                <a:tc>
                  <a:txBody>
                    <a:bodyPr/>
                    <a:lstStyle/>
                    <a:p>
                      <a:pPr marL="0" lvl="0" indent="0" algn="r">
                        <a:buNone/>
                      </a:pPr>
                      <a:r>
                        <a:t>-2.432277</a:t>
                      </a:r>
                    </a:p>
                  </a:txBody>
                  <a:tcPr/>
                </a:tc>
                <a:tc>
                  <a:txBody>
                    <a:bodyPr/>
                    <a:lstStyle/>
                    <a:p>
                      <a:pPr marL="0" lvl="0" indent="0" algn="r">
                        <a:buNone/>
                      </a:pPr>
                      <a:r>
                        <a:t>0.0150042</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Simple interaction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marL="0" lvl="0" indent="0" algn="l">
                        <a:buNone/>
                      </a:pPr>
                      <a:r>
                        <a:t>term</a:t>
                      </a:r>
                    </a:p>
                  </a:txBody>
                  <a:tcPr/>
                </a:tc>
                <a:tc>
                  <a:txBody>
                    <a:bodyPr/>
                    <a:lstStyle/>
                    <a:p>
                      <a:pPr marL="0" lvl="0" indent="0" algn="r">
                        <a:buNone/>
                      </a:pPr>
                      <a:r>
                        <a:t>hazard.ratio</a:t>
                      </a:r>
                    </a:p>
                  </a:txBody>
                  <a:tcPr/>
                </a:tc>
                <a:tc>
                  <a:txBody>
                    <a:bodyPr/>
                    <a:lstStyle/>
                    <a:p>
                      <a:pPr marL="0" lvl="0" indent="0" algn="r">
                        <a:buNone/>
                      </a:pPr>
                      <a:r>
                        <a:t>conf.low</a:t>
                      </a:r>
                    </a:p>
                  </a:txBody>
                  <a:tcPr/>
                </a:tc>
                <a:tc>
                  <a:txBody>
                    <a:bodyPr/>
                    <a:lstStyle/>
                    <a:p>
                      <a:pPr marL="0" lvl="0" indent="0" algn="r">
                        <a:buNone/>
                      </a:pPr>
                      <a:r>
                        <a:t>conf.high</a:t>
                      </a:r>
                    </a:p>
                  </a:txBody>
                  <a:tcPr/>
                </a:tc>
                <a:extLst>
                  <a:ext uri="{0D108BD9-81ED-4DB2-BD59-A6C34878D82A}">
                    <a16:rowId xmlns:a16="http://schemas.microsoft.com/office/drawing/2014/main" val="10000"/>
                  </a:ext>
                </a:extLst>
              </a:tr>
              <a:tr h="0">
                <a:tc>
                  <a:txBody>
                    <a:bodyPr/>
                    <a:lstStyle/>
                    <a:p>
                      <a:pPr marL="0" lvl="0" indent="0" algn="l">
                        <a:buNone/>
                      </a:pPr>
                      <a:r>
                        <a:t>age_c</a:t>
                      </a:r>
                    </a:p>
                  </a:txBody>
                  <a:tcPr/>
                </a:tc>
                <a:tc>
                  <a:txBody>
                    <a:bodyPr/>
                    <a:lstStyle/>
                    <a:p>
                      <a:pPr marL="0" lvl="0" indent="0" algn="r">
                        <a:buNone/>
                      </a:pPr>
                      <a:r>
                        <a:t>1.0817069</a:t>
                      </a:r>
                    </a:p>
                  </a:txBody>
                  <a:tcPr/>
                </a:tc>
                <a:tc>
                  <a:txBody>
                    <a:bodyPr/>
                    <a:lstStyle/>
                    <a:p>
                      <a:pPr marL="0" lvl="0" indent="0" algn="r">
                        <a:buNone/>
                      </a:pPr>
                      <a:r>
                        <a:t>1.0648227</a:t>
                      </a:r>
                    </a:p>
                  </a:txBody>
                  <a:tcPr/>
                </a:tc>
                <a:tc>
                  <a:txBody>
                    <a:bodyPr/>
                    <a:lstStyle/>
                    <a:p>
                      <a:pPr marL="0" lvl="0" indent="0" algn="r">
                        <a:buNone/>
                      </a:pPr>
                      <a:r>
                        <a:t>1.0988588</a:t>
                      </a:r>
                    </a:p>
                  </a:txBody>
                  <a:tcPr/>
                </a:tc>
                <a:extLst>
                  <a:ext uri="{0D108BD9-81ED-4DB2-BD59-A6C34878D82A}">
                    <a16:rowId xmlns:a16="http://schemas.microsoft.com/office/drawing/2014/main" val="10001"/>
                  </a:ext>
                </a:extLst>
              </a:tr>
              <a:tr h="0">
                <a:tc>
                  <a:txBody>
                    <a:bodyPr/>
                    <a:lstStyle/>
                    <a:p>
                      <a:pPr marL="0" lvl="0" indent="0" algn="l">
                        <a:buNone/>
                      </a:pPr>
                      <a:r>
                        <a:t>genderFemale</a:t>
                      </a:r>
                    </a:p>
                  </a:txBody>
                  <a:tcPr/>
                </a:tc>
                <a:tc>
                  <a:txBody>
                    <a:bodyPr/>
                    <a:lstStyle/>
                    <a:p>
                      <a:pPr marL="0" lvl="0" indent="0" algn="r">
                        <a:buNone/>
                      </a:pPr>
                      <a:r>
                        <a:t>1.2254251</a:t>
                      </a:r>
                    </a:p>
                  </a:txBody>
                  <a:tcPr/>
                </a:tc>
                <a:tc>
                  <a:txBody>
                    <a:bodyPr/>
                    <a:lstStyle/>
                    <a:p>
                      <a:pPr marL="0" lvl="0" indent="0" algn="r">
                        <a:buNone/>
                      </a:pPr>
                      <a:r>
                        <a:t>0.8702867</a:t>
                      </a:r>
                    </a:p>
                  </a:txBody>
                  <a:tcPr/>
                </a:tc>
                <a:tc>
                  <a:txBody>
                    <a:bodyPr/>
                    <a:lstStyle/>
                    <a:p>
                      <a:pPr marL="0" lvl="0" indent="0" algn="r">
                        <a:buNone/>
                      </a:pPr>
                      <a:r>
                        <a:t>1.7254850</a:t>
                      </a:r>
                    </a:p>
                  </a:txBody>
                  <a:tcPr/>
                </a:tc>
                <a:extLst>
                  <a:ext uri="{0D108BD9-81ED-4DB2-BD59-A6C34878D82A}">
                    <a16:rowId xmlns:a16="http://schemas.microsoft.com/office/drawing/2014/main" val="10002"/>
                  </a:ext>
                </a:extLst>
              </a:tr>
              <a:tr h="0">
                <a:tc>
                  <a:txBody>
                    <a:bodyPr/>
                    <a:lstStyle/>
                    <a:p>
                      <a:pPr marL="0" lvl="0" indent="0" algn="l">
                        <a:buNone/>
                      </a:pPr>
                      <a:r>
                        <a:t>age_c:genderFemale</a:t>
                      </a:r>
                    </a:p>
                  </a:txBody>
                  <a:tcPr/>
                </a:tc>
                <a:tc>
                  <a:txBody>
                    <a:bodyPr/>
                    <a:lstStyle/>
                    <a:p>
                      <a:pPr marL="0" lvl="0" indent="0" algn="r">
                        <a:buNone/>
                      </a:pPr>
                      <a:r>
                        <a:t>0.9699585</a:t>
                      </a:r>
                    </a:p>
                  </a:txBody>
                  <a:tcPr/>
                </a:tc>
                <a:tc>
                  <a:txBody>
                    <a:bodyPr/>
                    <a:lstStyle/>
                    <a:p>
                      <a:pPr marL="0" lvl="0" indent="0" algn="r">
                        <a:buNone/>
                      </a:pPr>
                      <a:r>
                        <a:t>0.9464085</a:t>
                      </a:r>
                    </a:p>
                  </a:txBody>
                  <a:tcPr/>
                </a:tc>
                <a:tc>
                  <a:txBody>
                    <a:bodyPr/>
                    <a:lstStyle/>
                    <a:p>
                      <a:pPr marL="0" lvl="0" indent="0" algn="r">
                        <a:buNone/>
                      </a:pPr>
                      <a:r>
                        <a:t>0.9940945</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Peek at the first few rows of whas500</a:t>
            </a:r>
          </a:p>
        </p:txBody>
      </p:sp>
      <p:sp>
        <p:nvSpPr>
          <p:cNvPr id="3" name="Content Placeholder 2"/>
          <p:cNvSpPr>
            <a:spLocks noGrp="1"/>
          </p:cNvSpPr>
          <p:nvPr>
            <p:ph idx="1"/>
          </p:nvPr>
        </p:nvSpPr>
        <p:spPr/>
        <p:txBody>
          <a:bodyPr/>
          <a:lstStyle/>
          <a:p>
            <a:pPr marL="1270000" lvl="0" indent="0">
              <a:buNone/>
            </a:pPr>
            <a:r>
              <a:rPr sz="1800">
                <a:latin typeface="Courier"/>
              </a:rPr>
              <a:t>  id age gender hr sysbp diasbp      bmi cvd afb
1  1  83   Male 89   152     78 25.54051  No Yes
2  2  49   Male 84   120     60 24.02398  No  No
  sho chf av3     miord     mitype year
1  No  No  No Recurrent Non Q-wave &lt;NA&gt;
2  No  No  No     First     Q-wave &lt;NA&gt;
   admitdate    disdate      fdate los dstat
1 01/13/1997 01/18/1997 12/31/2002   5 Alive
2 01/19/1997 01/24/1997 12/31/2002   5 Alive
  lenfol fstat time_yrs
1   2178 Alive 5.963039
2   2172 Alive 5.946612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Interaction effect at age 45</a:t>
            </a:r>
          </a:p>
        </p:txBody>
      </p:sp>
      <p:pic>
        <p:nvPicPr>
          <p:cNvPr id="3" name="Picture 1" descr="class4_files/figure-pptx/interaction-45-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Interaction effect at age 65</a:t>
            </a:r>
          </a:p>
        </p:txBody>
      </p:sp>
      <p:pic>
        <p:nvPicPr>
          <p:cNvPr id="3" name="Picture 1" descr="class4_files/figure-pptx/interaction-65-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Interaction effect at age 85</a:t>
            </a:r>
          </a:p>
        </p:txBody>
      </p:sp>
      <p:pic>
        <p:nvPicPr>
          <p:cNvPr id="3" name="Picture 1" descr="class4_files/figure-pptx/interaction-85-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ratio for the interaction model</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r">
                        <a:buNone/>
                      </a:pPr>
                      <a:r>
                        <a:t>age</a:t>
                      </a:r>
                    </a:p>
                  </a:txBody>
                  <a:tcPr/>
                </a:tc>
                <a:tc>
                  <a:txBody>
                    <a:bodyPr/>
                    <a:lstStyle/>
                    <a:p>
                      <a:pPr marL="0" lvl="0" indent="0" algn="r">
                        <a:buNone/>
                      </a:pPr>
                      <a:r>
                        <a:t>estimate_f</a:t>
                      </a:r>
                    </a:p>
                  </a:txBody>
                  <a:tcPr/>
                </a:tc>
                <a:tc>
                  <a:txBody>
                    <a:bodyPr/>
                    <a:lstStyle/>
                    <a:p>
                      <a:pPr marL="0" lvl="0" indent="0" algn="r">
                        <a:buNone/>
                      </a:pPr>
                      <a:r>
                        <a:t>estimate_m</a:t>
                      </a:r>
                    </a:p>
                  </a:txBody>
                  <a:tcPr/>
                </a:tc>
                <a:tc>
                  <a:txBody>
                    <a:bodyPr/>
                    <a:lstStyle/>
                    <a:p>
                      <a:pPr marL="0" lvl="0" indent="0" algn="r">
                        <a:buNone/>
                      </a:pPr>
                      <a:r>
                        <a:t>hazard.ratio_f</a:t>
                      </a:r>
                    </a:p>
                  </a:txBody>
                  <a:tcPr/>
                </a:tc>
                <a:tc>
                  <a:txBody>
                    <a:bodyPr/>
                    <a:lstStyle/>
                    <a:p>
                      <a:pPr marL="0" lvl="0" indent="0" algn="r">
                        <a:buNone/>
                      </a:pPr>
                      <a:r>
                        <a:t>hazard.ratio_m</a:t>
                      </a:r>
                    </a:p>
                  </a:txBody>
                  <a:tcPr/>
                </a:tc>
                <a:extLst>
                  <a:ext uri="{0D108BD9-81ED-4DB2-BD59-A6C34878D82A}">
                    <a16:rowId xmlns:a16="http://schemas.microsoft.com/office/drawing/2014/main" val="10000"/>
                  </a:ext>
                </a:extLst>
              </a:tr>
              <a:tr h="0">
                <a:tc>
                  <a:txBody>
                    <a:bodyPr/>
                    <a:lstStyle/>
                    <a:p>
                      <a:pPr marL="0" lvl="0" indent="0" algn="r">
                        <a:buNone/>
                      </a:pPr>
                      <a:r>
                        <a:t>45.00000</a:t>
                      </a:r>
                    </a:p>
                  </a:txBody>
                  <a:tcPr/>
                </a:tc>
                <a:tc>
                  <a:txBody>
                    <a:bodyPr/>
                    <a:lstStyle/>
                    <a:p>
                      <a:pPr marL="0" lvl="0" indent="0" algn="r">
                        <a:buNone/>
                      </a:pPr>
                      <a:r>
                        <a:t>-0.9902696</a:t>
                      </a:r>
                    </a:p>
                  </a:txBody>
                  <a:tcPr/>
                </a:tc>
                <a:tc>
                  <a:txBody>
                    <a:bodyPr/>
                    <a:lstStyle/>
                    <a:p>
                      <a:pPr marL="0" lvl="0" indent="0" algn="r">
                        <a:buNone/>
                      </a:pPr>
                      <a:r>
                        <a:t>-1.9514108</a:t>
                      </a:r>
                    </a:p>
                  </a:txBody>
                  <a:tcPr/>
                </a:tc>
                <a:tc>
                  <a:txBody>
                    <a:bodyPr/>
                    <a:lstStyle/>
                    <a:p>
                      <a:pPr marL="0" lvl="0" indent="0" algn="r">
                        <a:buNone/>
                      </a:pPr>
                      <a:r>
                        <a:t>0.3714765</a:t>
                      </a:r>
                    </a:p>
                  </a:txBody>
                  <a:tcPr/>
                </a:tc>
                <a:tc>
                  <a:txBody>
                    <a:bodyPr/>
                    <a:lstStyle/>
                    <a:p>
                      <a:pPr marL="0" lvl="0" indent="0" algn="r">
                        <a:buNone/>
                      </a:pPr>
                      <a:r>
                        <a:t>0.1420735</a:t>
                      </a:r>
                    </a:p>
                  </a:txBody>
                  <a:tcPr/>
                </a:tc>
                <a:extLst>
                  <a:ext uri="{0D108BD9-81ED-4DB2-BD59-A6C34878D82A}">
                    <a16:rowId xmlns:a16="http://schemas.microsoft.com/office/drawing/2014/main" val="10001"/>
                  </a:ext>
                </a:extLst>
              </a:tr>
              <a:tr h="0">
                <a:tc>
                  <a:txBody>
                    <a:bodyPr/>
                    <a:lstStyle/>
                    <a:p>
                      <a:pPr marL="0" lvl="0" indent="0" algn="r">
                        <a:buNone/>
                      </a:pPr>
                      <a:r>
                        <a:t>65.00000</a:t>
                      </a:r>
                    </a:p>
                  </a:txBody>
                  <a:tcPr/>
                </a:tc>
                <a:tc>
                  <a:txBody>
                    <a:bodyPr/>
                    <a:lstStyle/>
                    <a:p>
                      <a:pPr marL="0" lvl="0" indent="0" algn="r">
                        <a:buNone/>
                      </a:pPr>
                      <a:r>
                        <a:t>-0.0295054</a:t>
                      </a:r>
                    </a:p>
                  </a:txBody>
                  <a:tcPr/>
                </a:tc>
                <a:tc>
                  <a:txBody>
                    <a:bodyPr/>
                    <a:lstStyle/>
                    <a:p>
                      <a:pPr marL="0" lvl="0" indent="0" algn="r">
                        <a:buNone/>
                      </a:pPr>
                      <a:r>
                        <a:t>-0.3806060</a:t>
                      </a:r>
                    </a:p>
                  </a:txBody>
                  <a:tcPr/>
                </a:tc>
                <a:tc>
                  <a:txBody>
                    <a:bodyPr/>
                    <a:lstStyle/>
                    <a:p>
                      <a:pPr marL="0" lvl="0" indent="0" algn="r">
                        <a:buNone/>
                      </a:pPr>
                      <a:r>
                        <a:t>0.9709257</a:t>
                      </a:r>
                    </a:p>
                  </a:txBody>
                  <a:tcPr/>
                </a:tc>
                <a:tc>
                  <a:txBody>
                    <a:bodyPr/>
                    <a:lstStyle/>
                    <a:p>
                      <a:pPr marL="0" lvl="0" indent="0" algn="r">
                        <a:buNone/>
                      </a:pPr>
                      <a:r>
                        <a:t>0.6834471</a:t>
                      </a:r>
                    </a:p>
                  </a:txBody>
                  <a:tcPr/>
                </a:tc>
                <a:extLst>
                  <a:ext uri="{0D108BD9-81ED-4DB2-BD59-A6C34878D82A}">
                    <a16:rowId xmlns:a16="http://schemas.microsoft.com/office/drawing/2014/main" val="10002"/>
                  </a:ext>
                </a:extLst>
              </a:tr>
              <a:tr h="0">
                <a:tc>
                  <a:txBody>
                    <a:bodyPr/>
                    <a:lstStyle/>
                    <a:p>
                      <a:pPr marL="0" lvl="0" indent="0" algn="r">
                        <a:buNone/>
                      </a:pPr>
                      <a:r>
                        <a:t>69.84600</a:t>
                      </a:r>
                    </a:p>
                  </a:txBody>
                  <a:tcPr/>
                </a:tc>
                <a:tc>
                  <a:txBody>
                    <a:bodyPr/>
                    <a:lstStyle/>
                    <a:p>
                      <a:pPr marL="0" lvl="0" indent="0" algn="r">
                        <a:buNone/>
                      </a:pPr>
                      <a:r>
                        <a:t>0.2032878</a:t>
                      </a:r>
                    </a:p>
                  </a:txBody>
                  <a:tcPr/>
                </a:tc>
                <a:tc>
                  <a:txBody>
                    <a:bodyPr/>
                    <a:lstStyle/>
                    <a:p>
                      <a:pPr marL="0" lvl="0" indent="0" algn="r">
                        <a:buNone/>
                      </a:pPr>
                      <a:r>
                        <a:t>0.0000000</a:t>
                      </a:r>
                    </a:p>
                  </a:txBody>
                  <a:tcPr/>
                </a:tc>
                <a:tc>
                  <a:txBody>
                    <a:bodyPr/>
                    <a:lstStyle/>
                    <a:p>
                      <a:pPr marL="0" lvl="0" indent="0" algn="r">
                        <a:buNone/>
                      </a:pPr>
                      <a:r>
                        <a:t>1.2254251</a:t>
                      </a:r>
                    </a:p>
                  </a:txBody>
                  <a:tcPr/>
                </a:tc>
                <a:tc>
                  <a:txBody>
                    <a:bodyPr/>
                    <a:lstStyle/>
                    <a:p>
                      <a:pPr marL="0" lvl="0" indent="0" algn="r">
                        <a:buNone/>
                      </a:pPr>
                      <a:r>
                        <a:t>1.0000000</a:t>
                      </a:r>
                    </a:p>
                  </a:txBody>
                  <a:tcPr/>
                </a:tc>
                <a:extLst>
                  <a:ext uri="{0D108BD9-81ED-4DB2-BD59-A6C34878D82A}">
                    <a16:rowId xmlns:a16="http://schemas.microsoft.com/office/drawing/2014/main" val="10003"/>
                  </a:ext>
                </a:extLst>
              </a:tr>
              <a:tr h="0">
                <a:tc>
                  <a:txBody>
                    <a:bodyPr/>
                    <a:lstStyle/>
                    <a:p>
                      <a:pPr marL="0" lvl="0" indent="0" algn="r">
                        <a:buNone/>
                      </a:pPr>
                      <a:r>
                        <a:t>76.51073</a:t>
                      </a:r>
                    </a:p>
                  </a:txBody>
                  <a:tcPr/>
                </a:tc>
                <a:tc>
                  <a:txBody>
                    <a:bodyPr/>
                    <a:lstStyle/>
                    <a:p>
                      <a:pPr marL="0" lvl="0" indent="0" algn="r">
                        <a:buNone/>
                      </a:pPr>
                      <a:r>
                        <a:t>0.5234496</a:t>
                      </a:r>
                    </a:p>
                  </a:txBody>
                  <a:tcPr/>
                </a:tc>
                <a:tc>
                  <a:txBody>
                    <a:bodyPr/>
                    <a:lstStyle/>
                    <a:p>
                      <a:pPr marL="0" lvl="0" indent="0" algn="r">
                        <a:buNone/>
                      </a:pPr>
                      <a:r>
                        <a:t>0.5234496</a:t>
                      </a:r>
                    </a:p>
                  </a:txBody>
                  <a:tcPr/>
                </a:tc>
                <a:tc>
                  <a:txBody>
                    <a:bodyPr/>
                    <a:lstStyle/>
                    <a:p>
                      <a:pPr marL="0" lvl="0" indent="0" algn="r">
                        <a:buNone/>
                      </a:pPr>
                      <a:r>
                        <a:t>1.6878399</a:t>
                      </a:r>
                    </a:p>
                  </a:txBody>
                  <a:tcPr/>
                </a:tc>
                <a:tc>
                  <a:txBody>
                    <a:bodyPr/>
                    <a:lstStyle/>
                    <a:p>
                      <a:pPr marL="0" lvl="0" indent="0" algn="r">
                        <a:buNone/>
                      </a:pPr>
                      <a:r>
                        <a:t>1.6878399</a:t>
                      </a:r>
                    </a:p>
                  </a:txBody>
                  <a:tcPr/>
                </a:tc>
                <a:extLst>
                  <a:ext uri="{0D108BD9-81ED-4DB2-BD59-A6C34878D82A}">
                    <a16:rowId xmlns:a16="http://schemas.microsoft.com/office/drawing/2014/main" val="10004"/>
                  </a:ext>
                </a:extLst>
              </a:tr>
              <a:tr h="0">
                <a:tc>
                  <a:txBody>
                    <a:bodyPr/>
                    <a:lstStyle/>
                    <a:p>
                      <a:pPr marL="0" lvl="0" indent="0" algn="r">
                        <a:buNone/>
                      </a:pPr>
                      <a:r>
                        <a:t>85.00000</a:t>
                      </a:r>
                    </a:p>
                  </a:txBody>
                  <a:tcPr/>
                </a:tc>
                <a:tc>
                  <a:txBody>
                    <a:bodyPr/>
                    <a:lstStyle/>
                    <a:p>
                      <a:pPr marL="0" lvl="0" indent="0" algn="r">
                        <a:buNone/>
                      </a:pPr>
                      <a:r>
                        <a:t>0.9312589</a:t>
                      </a:r>
                    </a:p>
                  </a:txBody>
                  <a:tcPr/>
                </a:tc>
                <a:tc>
                  <a:txBody>
                    <a:bodyPr/>
                    <a:lstStyle/>
                    <a:p>
                      <a:pPr marL="0" lvl="0" indent="0" algn="r">
                        <a:buNone/>
                      </a:pPr>
                      <a:r>
                        <a:t>1.1901988</a:t>
                      </a:r>
                    </a:p>
                  </a:txBody>
                  <a:tcPr/>
                </a:tc>
                <a:tc>
                  <a:txBody>
                    <a:bodyPr/>
                    <a:lstStyle/>
                    <a:p>
                      <a:pPr marL="0" lvl="0" indent="0" algn="r">
                        <a:buNone/>
                      </a:pPr>
                      <a:r>
                        <a:t>2.5377018</a:t>
                      </a:r>
                    </a:p>
                  </a:txBody>
                  <a:tcPr/>
                </a:tc>
                <a:tc>
                  <a:txBody>
                    <a:bodyPr/>
                    <a:lstStyle/>
                    <a:p>
                      <a:pPr marL="0" lvl="0" indent="0" algn="r">
                        <a:buNone/>
                      </a:pPr>
                      <a:r>
                        <a:t>3.2877347</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Fit a sequence of models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l">
                        <a:buNone/>
                      </a:pPr>
                      <a:r>
                        <a:t>term</a:t>
                      </a:r>
                    </a:p>
                  </a:txBody>
                  <a:tcPr/>
                </a:tc>
                <a:tc>
                  <a:txBody>
                    <a:bodyPr/>
                    <a:lstStyle/>
                    <a:p>
                      <a:pPr marL="0" lvl="0" indent="0" algn="r">
                        <a:buNone/>
                      </a:pPr>
                      <a:r>
                        <a:t>hazard.ratio</a:t>
                      </a:r>
                    </a:p>
                  </a:txBody>
                  <a:tcPr/>
                </a:tc>
                <a:tc>
                  <a:txBody>
                    <a:bodyPr/>
                    <a:lstStyle/>
                    <a:p>
                      <a:pPr marL="0" lvl="0" indent="0" algn="r">
                        <a:buNone/>
                      </a:pPr>
                      <a:r>
                        <a:t>p.value</a:t>
                      </a:r>
                    </a:p>
                  </a:txBody>
                  <a:tcPr/>
                </a:tc>
                <a:tc>
                  <a:txBody>
                    <a:bodyPr/>
                    <a:lstStyle/>
                    <a:p>
                      <a:pPr marL="0" lvl="0" indent="0" algn="r">
                        <a:buNone/>
                      </a:pPr>
                      <a:r>
                        <a:t>conf.low</a:t>
                      </a:r>
                    </a:p>
                  </a:txBody>
                  <a:tcPr/>
                </a:tc>
                <a:tc>
                  <a:txBody>
                    <a:bodyPr/>
                    <a:lstStyle/>
                    <a:p>
                      <a:pPr marL="0" lvl="0" indent="0" algn="r">
                        <a:buNone/>
                      </a:pPr>
                      <a:r>
                        <a:t>conf.high</a:t>
                      </a:r>
                    </a:p>
                  </a:txBody>
                  <a:tcPr/>
                </a:tc>
                <a:extLst>
                  <a:ext uri="{0D108BD9-81ED-4DB2-BD59-A6C34878D82A}">
                    <a16:rowId xmlns:a16="http://schemas.microsoft.com/office/drawing/2014/main" val="10000"/>
                  </a:ext>
                </a:extLst>
              </a:tr>
              <a:tr h="0">
                <a:tc>
                  <a:txBody>
                    <a:bodyPr/>
                    <a:lstStyle/>
                    <a:p>
                      <a:pPr marL="0" lvl="0" indent="0" algn="l">
                        <a:buNone/>
                      </a:pPr>
                      <a:r>
                        <a:t>genderFemale</a:t>
                      </a:r>
                    </a:p>
                  </a:txBody>
                  <a:tcPr/>
                </a:tc>
                <a:tc>
                  <a:txBody>
                    <a:bodyPr/>
                    <a:lstStyle/>
                    <a:p>
                      <a:pPr marL="0" lvl="0" indent="0" algn="r">
                        <a:buNone/>
                      </a:pPr>
                      <a:r>
                        <a:t>1.464497</a:t>
                      </a:r>
                    </a:p>
                  </a:txBody>
                  <a:tcPr/>
                </a:tc>
                <a:tc>
                  <a:txBody>
                    <a:bodyPr/>
                    <a:lstStyle/>
                    <a:p>
                      <a:pPr marL="0" lvl="0" indent="0" algn="r">
                        <a:buNone/>
                      </a:pPr>
                      <a:r>
                        <a:t>0.0055551</a:t>
                      </a:r>
                    </a:p>
                  </a:txBody>
                  <a:tcPr/>
                </a:tc>
                <a:tc>
                  <a:txBody>
                    <a:bodyPr/>
                    <a:lstStyle/>
                    <a:p>
                      <a:pPr marL="0" lvl="0" indent="0" algn="r">
                        <a:buNone/>
                      </a:pPr>
                      <a:r>
                        <a:t>1.118348</a:t>
                      </a:r>
                    </a:p>
                  </a:txBody>
                  <a:tcPr/>
                </a:tc>
                <a:tc>
                  <a:txBody>
                    <a:bodyPr/>
                    <a:lstStyle/>
                    <a:p>
                      <a:pPr marL="0" lvl="0" indent="0" algn="r">
                        <a:buNone/>
                      </a:pPr>
                      <a:r>
                        <a:t>1.917785</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Fit a sequence of models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l">
                        <a:buNone/>
                      </a:pPr>
                      <a:r>
                        <a:t>term</a:t>
                      </a:r>
                    </a:p>
                  </a:txBody>
                  <a:tcPr/>
                </a:tc>
                <a:tc>
                  <a:txBody>
                    <a:bodyPr/>
                    <a:lstStyle/>
                    <a:p>
                      <a:pPr marL="0" lvl="0" indent="0" algn="r">
                        <a:buNone/>
                      </a:pPr>
                      <a:r>
                        <a:t>hazard.ratio</a:t>
                      </a:r>
                    </a:p>
                  </a:txBody>
                  <a:tcPr/>
                </a:tc>
                <a:tc>
                  <a:txBody>
                    <a:bodyPr/>
                    <a:lstStyle/>
                    <a:p>
                      <a:pPr marL="0" lvl="0" indent="0" algn="r">
                        <a:buNone/>
                      </a:pPr>
                      <a:r>
                        <a:t>p.value</a:t>
                      </a:r>
                    </a:p>
                  </a:txBody>
                  <a:tcPr/>
                </a:tc>
                <a:tc>
                  <a:txBody>
                    <a:bodyPr/>
                    <a:lstStyle/>
                    <a:p>
                      <a:pPr marL="0" lvl="0" indent="0" algn="r">
                        <a:buNone/>
                      </a:pPr>
                      <a:r>
                        <a:t>conf.low</a:t>
                      </a:r>
                    </a:p>
                  </a:txBody>
                  <a:tcPr/>
                </a:tc>
                <a:tc>
                  <a:txBody>
                    <a:bodyPr/>
                    <a:lstStyle/>
                    <a:p>
                      <a:pPr marL="0" lvl="0" indent="0" algn="r">
                        <a:buNone/>
                      </a:pPr>
                      <a:r>
                        <a:t>conf.high</a:t>
                      </a:r>
                    </a:p>
                  </a:txBody>
                  <a:tcPr/>
                </a:tc>
                <a:extLst>
                  <a:ext uri="{0D108BD9-81ED-4DB2-BD59-A6C34878D82A}">
                    <a16:rowId xmlns:a16="http://schemas.microsoft.com/office/drawing/2014/main" val="10000"/>
                  </a:ext>
                </a:extLst>
              </a:tr>
              <a:tr h="0">
                <a:tc>
                  <a:txBody>
                    <a:bodyPr/>
                    <a:lstStyle/>
                    <a:p>
                      <a:pPr marL="0" lvl="0" indent="0" algn="l">
                        <a:buNone/>
                      </a:pPr>
                      <a:r>
                        <a:t>genderFemale</a:t>
                      </a:r>
                    </a:p>
                  </a:txBody>
                  <a:tcPr/>
                </a:tc>
                <a:tc>
                  <a:txBody>
                    <a:bodyPr/>
                    <a:lstStyle/>
                    <a:p>
                      <a:pPr marL="0" lvl="0" indent="0" algn="r">
                        <a:buNone/>
                      </a:pPr>
                      <a:r>
                        <a:t>0.935864</a:t>
                      </a:r>
                    </a:p>
                  </a:txBody>
                  <a:tcPr/>
                </a:tc>
                <a:tc>
                  <a:txBody>
                    <a:bodyPr/>
                    <a:lstStyle/>
                    <a:p>
                      <a:pPr marL="0" lvl="0" indent="0" algn="r">
                        <a:buNone/>
                      </a:pPr>
                      <a:r>
                        <a:t>0.6372872</a:t>
                      </a:r>
                    </a:p>
                  </a:txBody>
                  <a:tcPr/>
                </a:tc>
                <a:tc>
                  <a:txBody>
                    <a:bodyPr/>
                    <a:lstStyle/>
                    <a:p>
                      <a:pPr marL="0" lvl="0" indent="0" algn="r">
                        <a:buNone/>
                      </a:pPr>
                      <a:r>
                        <a:t>0.7104714</a:t>
                      </a:r>
                    </a:p>
                  </a:txBody>
                  <a:tcPr/>
                </a:tc>
                <a:tc>
                  <a:txBody>
                    <a:bodyPr/>
                    <a:lstStyle/>
                    <a:p>
                      <a:pPr marL="0" lvl="0" indent="0" algn="r">
                        <a:buNone/>
                      </a:pPr>
                      <a:r>
                        <a:t>1.232761</a:t>
                      </a:r>
                    </a:p>
                  </a:txBody>
                  <a:tcPr/>
                </a:tc>
                <a:extLst>
                  <a:ext uri="{0D108BD9-81ED-4DB2-BD59-A6C34878D82A}">
                    <a16:rowId xmlns:a16="http://schemas.microsoft.com/office/drawing/2014/main" val="10001"/>
                  </a:ext>
                </a:extLst>
              </a:tr>
              <a:tr h="0">
                <a:tc>
                  <a:txBody>
                    <a:bodyPr/>
                    <a:lstStyle/>
                    <a:p>
                      <a:pPr marL="0" lvl="0" indent="0" algn="l">
                        <a:buNone/>
                      </a:pPr>
                      <a:r>
                        <a:t>age</a:t>
                      </a:r>
                    </a:p>
                  </a:txBody>
                  <a:tcPr/>
                </a:tc>
                <a:tc>
                  <a:txBody>
                    <a:bodyPr/>
                    <a:lstStyle/>
                    <a:p>
                      <a:pPr marL="0" lvl="0" indent="0" algn="r">
                        <a:buNone/>
                      </a:pPr>
                      <a:r>
                        <a:t>1.069218</a:t>
                      </a:r>
                    </a:p>
                  </a:txBody>
                  <a:tcPr/>
                </a:tc>
                <a:tc>
                  <a:txBody>
                    <a:bodyPr/>
                    <a:lstStyle/>
                    <a:p>
                      <a:pPr marL="0" lvl="0" indent="0" algn="r">
                        <a:buNone/>
                      </a:pPr>
                      <a:r>
                        <a:t>0.0000000</a:t>
                      </a:r>
                    </a:p>
                  </a:txBody>
                  <a:tcPr/>
                </a:tc>
                <a:tc>
                  <a:txBody>
                    <a:bodyPr/>
                    <a:lstStyle/>
                    <a:p>
                      <a:pPr marL="0" lvl="0" indent="0" algn="r">
                        <a:buNone/>
                      </a:pPr>
                      <a:r>
                        <a:t>1.0563126</a:t>
                      </a:r>
                    </a:p>
                  </a:txBody>
                  <a:tcPr/>
                </a:tc>
                <a:tc>
                  <a:txBody>
                    <a:bodyPr/>
                    <a:lstStyle/>
                    <a:p>
                      <a:pPr marL="0" lvl="0" indent="0" algn="r">
                        <a:buNone/>
                      </a:pPr>
                      <a:r>
                        <a:t>1.082282</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Fit a sequence of models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l">
                        <a:buNone/>
                      </a:pPr>
                      <a:r>
                        <a:t>term</a:t>
                      </a:r>
                    </a:p>
                  </a:txBody>
                  <a:tcPr/>
                </a:tc>
                <a:tc>
                  <a:txBody>
                    <a:bodyPr/>
                    <a:lstStyle/>
                    <a:p>
                      <a:pPr marL="0" lvl="0" indent="0" algn="r">
                        <a:buNone/>
                      </a:pPr>
                      <a:r>
                        <a:t>hazard.ratio</a:t>
                      </a:r>
                    </a:p>
                  </a:txBody>
                  <a:tcPr/>
                </a:tc>
                <a:tc>
                  <a:txBody>
                    <a:bodyPr/>
                    <a:lstStyle/>
                    <a:p>
                      <a:pPr marL="0" lvl="0" indent="0" algn="r">
                        <a:buNone/>
                      </a:pPr>
                      <a:r>
                        <a:t>p.value</a:t>
                      </a:r>
                    </a:p>
                  </a:txBody>
                  <a:tcPr/>
                </a:tc>
                <a:tc>
                  <a:txBody>
                    <a:bodyPr/>
                    <a:lstStyle/>
                    <a:p>
                      <a:pPr marL="0" lvl="0" indent="0" algn="r">
                        <a:buNone/>
                      </a:pPr>
                      <a:r>
                        <a:t>conf.low</a:t>
                      </a:r>
                    </a:p>
                  </a:txBody>
                  <a:tcPr/>
                </a:tc>
                <a:tc>
                  <a:txBody>
                    <a:bodyPr/>
                    <a:lstStyle/>
                    <a:p>
                      <a:pPr marL="0" lvl="0" indent="0" algn="r">
                        <a:buNone/>
                      </a:pPr>
                      <a:r>
                        <a:t>conf.high</a:t>
                      </a:r>
                    </a:p>
                  </a:txBody>
                  <a:tcPr/>
                </a:tc>
                <a:extLst>
                  <a:ext uri="{0D108BD9-81ED-4DB2-BD59-A6C34878D82A}">
                    <a16:rowId xmlns:a16="http://schemas.microsoft.com/office/drawing/2014/main" val="10000"/>
                  </a:ext>
                </a:extLst>
              </a:tr>
              <a:tr h="0">
                <a:tc>
                  <a:txBody>
                    <a:bodyPr/>
                    <a:lstStyle/>
                    <a:p>
                      <a:pPr marL="0" lvl="0" indent="0" algn="l">
                        <a:buNone/>
                      </a:pPr>
                      <a:r>
                        <a:t>genderFemale</a:t>
                      </a:r>
                    </a:p>
                  </a:txBody>
                  <a:tcPr/>
                </a:tc>
                <a:tc>
                  <a:txBody>
                    <a:bodyPr/>
                    <a:lstStyle/>
                    <a:p>
                      <a:pPr marL="0" lvl="0" indent="0" algn="r">
                        <a:buNone/>
                      </a:pPr>
                      <a:r>
                        <a:t>0.9111346</a:t>
                      </a:r>
                    </a:p>
                  </a:txBody>
                  <a:tcPr/>
                </a:tc>
                <a:tc>
                  <a:txBody>
                    <a:bodyPr/>
                    <a:lstStyle/>
                    <a:p>
                      <a:pPr marL="0" lvl="0" indent="0" algn="r">
                        <a:buNone/>
                      </a:pPr>
                      <a:r>
                        <a:t>0.5094871</a:t>
                      </a:r>
                    </a:p>
                  </a:txBody>
                  <a:tcPr/>
                </a:tc>
                <a:tc>
                  <a:txBody>
                    <a:bodyPr/>
                    <a:lstStyle/>
                    <a:p>
                      <a:pPr marL="0" lvl="0" indent="0" algn="r">
                        <a:buNone/>
                      </a:pPr>
                      <a:r>
                        <a:t>0.6910207</a:t>
                      </a:r>
                    </a:p>
                  </a:txBody>
                  <a:tcPr/>
                </a:tc>
                <a:tc>
                  <a:txBody>
                    <a:bodyPr/>
                    <a:lstStyle/>
                    <a:p>
                      <a:pPr marL="0" lvl="0" indent="0" algn="r">
                        <a:buNone/>
                      </a:pPr>
                      <a:r>
                        <a:t>1.2013624</a:t>
                      </a:r>
                    </a:p>
                  </a:txBody>
                  <a:tcPr/>
                </a:tc>
                <a:extLst>
                  <a:ext uri="{0D108BD9-81ED-4DB2-BD59-A6C34878D82A}">
                    <a16:rowId xmlns:a16="http://schemas.microsoft.com/office/drawing/2014/main" val="10001"/>
                  </a:ext>
                </a:extLst>
              </a:tr>
              <a:tr h="0">
                <a:tc>
                  <a:txBody>
                    <a:bodyPr/>
                    <a:lstStyle/>
                    <a:p>
                      <a:pPr marL="0" lvl="0" indent="0" algn="l">
                        <a:buNone/>
                      </a:pPr>
                      <a:r>
                        <a:t>age</a:t>
                      </a:r>
                    </a:p>
                  </a:txBody>
                  <a:tcPr/>
                </a:tc>
                <a:tc>
                  <a:txBody>
                    <a:bodyPr/>
                    <a:lstStyle/>
                    <a:p>
                      <a:pPr marL="0" lvl="0" indent="0" algn="r">
                        <a:buNone/>
                      </a:pPr>
                      <a:r>
                        <a:t>1.0626770</a:t>
                      </a:r>
                    </a:p>
                  </a:txBody>
                  <a:tcPr/>
                </a:tc>
                <a:tc>
                  <a:txBody>
                    <a:bodyPr/>
                    <a:lstStyle/>
                    <a:p>
                      <a:pPr marL="0" lvl="0" indent="0" algn="r">
                        <a:buNone/>
                      </a:pPr>
                      <a:r>
                        <a:t>0.0000000</a:t>
                      </a:r>
                    </a:p>
                  </a:txBody>
                  <a:tcPr/>
                </a:tc>
                <a:tc>
                  <a:txBody>
                    <a:bodyPr/>
                    <a:lstStyle/>
                    <a:p>
                      <a:pPr marL="0" lvl="0" indent="0" algn="r">
                        <a:buNone/>
                      </a:pPr>
                      <a:r>
                        <a:t>1.0492183</a:t>
                      </a:r>
                    </a:p>
                  </a:txBody>
                  <a:tcPr/>
                </a:tc>
                <a:tc>
                  <a:txBody>
                    <a:bodyPr/>
                    <a:lstStyle/>
                    <a:p>
                      <a:pPr marL="0" lvl="0" indent="0" algn="r">
                        <a:buNone/>
                      </a:pPr>
                      <a:r>
                        <a:t>1.0763083</a:t>
                      </a:r>
                    </a:p>
                  </a:txBody>
                  <a:tcPr/>
                </a:tc>
                <a:extLst>
                  <a:ext uri="{0D108BD9-81ED-4DB2-BD59-A6C34878D82A}">
                    <a16:rowId xmlns:a16="http://schemas.microsoft.com/office/drawing/2014/main" val="10002"/>
                  </a:ext>
                </a:extLst>
              </a:tr>
              <a:tr h="0">
                <a:tc>
                  <a:txBody>
                    <a:bodyPr/>
                    <a:lstStyle/>
                    <a:p>
                      <a:pPr marL="0" lvl="0" indent="0" algn="l">
                        <a:buNone/>
                      </a:pPr>
                      <a:r>
                        <a:t>bmi</a:t>
                      </a:r>
                    </a:p>
                  </a:txBody>
                  <a:tcPr/>
                </a:tc>
                <a:tc>
                  <a:txBody>
                    <a:bodyPr/>
                    <a:lstStyle/>
                    <a:p>
                      <a:pPr marL="0" lvl="0" indent="0" algn="r">
                        <a:buNone/>
                      </a:pPr>
                      <a:r>
                        <a:t>0.9587893</a:t>
                      </a:r>
                    </a:p>
                  </a:txBody>
                  <a:tcPr/>
                </a:tc>
                <a:tc>
                  <a:txBody>
                    <a:bodyPr/>
                    <a:lstStyle/>
                    <a:p>
                      <a:pPr marL="0" lvl="0" indent="0" algn="r">
                        <a:buNone/>
                      </a:pPr>
                      <a:r>
                        <a:t>0.0063745</a:t>
                      </a:r>
                    </a:p>
                  </a:txBody>
                  <a:tcPr/>
                </a:tc>
                <a:tc>
                  <a:txBody>
                    <a:bodyPr/>
                    <a:lstStyle/>
                    <a:p>
                      <a:pPr marL="0" lvl="0" indent="0" algn="r">
                        <a:buNone/>
                      </a:pPr>
                      <a:r>
                        <a:t>0.9302321</a:t>
                      </a:r>
                    </a:p>
                  </a:txBody>
                  <a:tcPr/>
                </a:tc>
                <a:tc>
                  <a:txBody>
                    <a:bodyPr/>
                    <a:lstStyle/>
                    <a:p>
                      <a:pPr marL="0" lvl="0" indent="0" algn="r">
                        <a:buNone/>
                      </a:pPr>
                      <a:r>
                        <a:t>0.9882231</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Univariate model for age</a:t>
            </a:r>
          </a:p>
        </p:txBody>
      </p:sp>
      <p:graphicFrame>
        <p:nvGraphicFramePr>
          <p:cNvPr id="6" name="Content Placeholder 5"/>
          <p:cNvGraphicFramePr>
            <a:graphicFrameLocks noGrp="1"/>
          </p:cNvGraphicFramePr>
          <p:nvPr>
            <p:ph idx="1"/>
          </p:nvPr>
        </p:nvGraphicFramePr>
        <p:xfrm>
          <a:off x="457200" y="1600200"/>
          <a:ext cx="8191500" cy="73152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l">
                        <a:buNone/>
                      </a:pPr>
                      <a:r>
                        <a:t>term</a:t>
                      </a:r>
                    </a:p>
                  </a:txBody>
                  <a:tcPr/>
                </a:tc>
                <a:tc>
                  <a:txBody>
                    <a:bodyPr/>
                    <a:lstStyle/>
                    <a:p>
                      <a:pPr marL="0" lvl="0" indent="0" algn="r">
                        <a:buNone/>
                      </a:pPr>
                      <a:r>
                        <a:t>estimate</a:t>
                      </a:r>
                    </a:p>
                  </a:txBody>
                  <a:tcPr/>
                </a:tc>
                <a:tc>
                  <a:txBody>
                    <a:bodyPr/>
                    <a:lstStyle/>
                    <a:p>
                      <a:pPr marL="0" lvl="0" indent="0" algn="r">
                        <a:buNone/>
                      </a:pPr>
                      <a:r>
                        <a:t>std.error</a:t>
                      </a:r>
                    </a:p>
                  </a:txBody>
                  <a:tcPr/>
                </a:tc>
                <a:tc>
                  <a:txBody>
                    <a:bodyPr/>
                    <a:lstStyle/>
                    <a:p>
                      <a:pPr marL="0" lvl="0" indent="0" algn="r">
                        <a:buNone/>
                      </a:pPr>
                      <a:r>
                        <a:t>statistic</a:t>
                      </a:r>
                    </a:p>
                  </a:txBody>
                  <a:tcPr/>
                </a:tc>
                <a:tc>
                  <a:txBody>
                    <a:bodyPr/>
                    <a:lstStyle/>
                    <a:p>
                      <a:pPr marL="0" lvl="0" indent="0" algn="r">
                        <a:buNone/>
                      </a:pPr>
                      <a:r>
                        <a:t>p.value</a:t>
                      </a:r>
                    </a:p>
                  </a:txBody>
                  <a:tcPr/>
                </a:tc>
                <a:extLst>
                  <a:ext uri="{0D108BD9-81ED-4DB2-BD59-A6C34878D82A}">
                    <a16:rowId xmlns:a16="http://schemas.microsoft.com/office/drawing/2014/main" val="10000"/>
                  </a:ext>
                </a:extLst>
              </a:tr>
              <a:tr h="0">
                <a:tc>
                  <a:txBody>
                    <a:bodyPr/>
                    <a:lstStyle/>
                    <a:p>
                      <a:pPr marL="0" lvl="0" indent="0" algn="l">
                        <a:buNone/>
                      </a:pPr>
                      <a:r>
                        <a:t>age</a:t>
                      </a:r>
                    </a:p>
                  </a:txBody>
                  <a:tcPr/>
                </a:tc>
                <a:tc>
                  <a:txBody>
                    <a:bodyPr/>
                    <a:lstStyle/>
                    <a:p>
                      <a:pPr marL="0" lvl="0" indent="0" algn="r">
                        <a:buNone/>
                      </a:pPr>
                      <a:r>
                        <a:t>0.066339</a:t>
                      </a:r>
                    </a:p>
                  </a:txBody>
                  <a:tcPr/>
                </a:tc>
                <a:tc>
                  <a:txBody>
                    <a:bodyPr/>
                    <a:lstStyle/>
                    <a:p>
                      <a:pPr marL="0" lvl="0" indent="0" algn="r">
                        <a:buNone/>
                      </a:pPr>
                      <a:r>
                        <a:t>0.0060793</a:t>
                      </a:r>
                    </a:p>
                  </a:txBody>
                  <a:tcPr/>
                </a:tc>
                <a:tc>
                  <a:txBody>
                    <a:bodyPr/>
                    <a:lstStyle/>
                    <a:p>
                      <a:pPr marL="0" lvl="0" indent="0" algn="r">
                        <a:buNone/>
                      </a:pPr>
                      <a:r>
                        <a:t>10.91228</a:t>
                      </a:r>
                    </a:p>
                  </a:txBody>
                  <a:tcPr/>
                </a:tc>
                <a:tc>
                  <a:txBody>
                    <a:bodyPr/>
                    <a:lstStyle/>
                    <a:p>
                      <a:pPr marL="0" lvl="0" indent="0" algn="r">
                        <a:buNone/>
                      </a:pPr>
                      <a:r>
                        <a:t>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ratio and confidence interval for age</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marL="0" lvl="0" indent="0" algn="l">
                        <a:buNone/>
                      </a:pPr>
                      <a:r>
                        <a:t>term</a:t>
                      </a:r>
                    </a:p>
                  </a:txBody>
                  <a:tcPr/>
                </a:tc>
                <a:tc>
                  <a:txBody>
                    <a:bodyPr/>
                    <a:lstStyle/>
                    <a:p>
                      <a:pPr marL="0" lvl="0" indent="0" algn="r">
                        <a:buNone/>
                      </a:pPr>
                      <a:r>
                        <a:t>hazard.ratio</a:t>
                      </a:r>
                    </a:p>
                  </a:txBody>
                  <a:tcPr/>
                </a:tc>
                <a:tc>
                  <a:txBody>
                    <a:bodyPr/>
                    <a:lstStyle/>
                    <a:p>
                      <a:pPr marL="0" lvl="0" indent="0" algn="r">
                        <a:buNone/>
                      </a:pPr>
                      <a:r>
                        <a:t>conf.low</a:t>
                      </a:r>
                    </a:p>
                  </a:txBody>
                  <a:tcPr/>
                </a:tc>
                <a:tc>
                  <a:txBody>
                    <a:bodyPr/>
                    <a:lstStyle/>
                    <a:p>
                      <a:pPr marL="0" lvl="0" indent="0" algn="r">
                        <a:buNone/>
                      </a:pPr>
                      <a:r>
                        <a:t>conf.high</a:t>
                      </a:r>
                    </a:p>
                  </a:txBody>
                  <a:tcPr/>
                </a:tc>
                <a:extLst>
                  <a:ext uri="{0D108BD9-81ED-4DB2-BD59-A6C34878D82A}">
                    <a16:rowId xmlns:a16="http://schemas.microsoft.com/office/drawing/2014/main" val="10000"/>
                  </a:ext>
                </a:extLst>
              </a:tr>
              <a:tr h="0">
                <a:tc>
                  <a:txBody>
                    <a:bodyPr/>
                    <a:lstStyle/>
                    <a:p>
                      <a:pPr marL="0" lvl="0" indent="0" algn="l">
                        <a:buNone/>
                      </a:pPr>
                      <a:r>
                        <a:t>age</a:t>
                      </a:r>
                    </a:p>
                  </a:txBody>
                  <a:tcPr/>
                </a:tc>
                <a:tc>
                  <a:txBody>
                    <a:bodyPr/>
                    <a:lstStyle/>
                    <a:p>
                      <a:pPr marL="0" lvl="0" indent="0" algn="r">
                        <a:buNone/>
                      </a:pPr>
                      <a:r>
                        <a:t>1.068589</a:t>
                      </a:r>
                    </a:p>
                  </a:txBody>
                  <a:tcPr/>
                </a:tc>
                <a:tc>
                  <a:txBody>
                    <a:bodyPr/>
                    <a:lstStyle/>
                    <a:p>
                      <a:pPr marL="0" lvl="0" indent="0" algn="r">
                        <a:buNone/>
                      </a:pPr>
                      <a:r>
                        <a:t>1.055932</a:t>
                      </a:r>
                    </a:p>
                  </a:txBody>
                  <a:tcPr/>
                </a:tc>
                <a:tc>
                  <a:txBody>
                    <a:bodyPr/>
                    <a:lstStyle/>
                    <a:p>
                      <a:pPr marL="0" lvl="0" indent="0" algn="r">
                        <a:buNone/>
                      </a:pPr>
                      <a:r>
                        <a:t>1.081398</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Predicted survival at various ages</a:t>
            </a:r>
          </a:p>
        </p:txBody>
      </p:sp>
      <p:pic>
        <p:nvPicPr>
          <p:cNvPr id="3" name="Picture 1" descr="class4_files/figure-pptx/age-predict-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Univariate model for gender</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lgn="l">
                        <a:buNone/>
                      </a:pPr>
                      <a:r>
                        <a:t>term</a:t>
                      </a:r>
                    </a:p>
                  </a:txBody>
                  <a:tcPr/>
                </a:tc>
                <a:tc>
                  <a:txBody>
                    <a:bodyPr/>
                    <a:lstStyle/>
                    <a:p>
                      <a:pPr marL="0" lvl="0" indent="0" algn="r">
                        <a:buNone/>
                      </a:pPr>
                      <a:r>
                        <a:t>estimate</a:t>
                      </a:r>
                    </a:p>
                  </a:txBody>
                  <a:tcPr/>
                </a:tc>
                <a:tc>
                  <a:txBody>
                    <a:bodyPr/>
                    <a:lstStyle/>
                    <a:p>
                      <a:pPr marL="0" lvl="0" indent="0" algn="r">
                        <a:buNone/>
                      </a:pPr>
                      <a:r>
                        <a:t>std.error</a:t>
                      </a:r>
                    </a:p>
                  </a:txBody>
                  <a:tcPr/>
                </a:tc>
                <a:tc>
                  <a:txBody>
                    <a:bodyPr/>
                    <a:lstStyle/>
                    <a:p>
                      <a:pPr marL="0" lvl="0" indent="0" algn="r">
                        <a:buNone/>
                      </a:pPr>
                      <a:r>
                        <a:t>statistic</a:t>
                      </a:r>
                    </a:p>
                  </a:txBody>
                  <a:tcPr/>
                </a:tc>
                <a:tc>
                  <a:txBody>
                    <a:bodyPr/>
                    <a:lstStyle/>
                    <a:p>
                      <a:pPr marL="0" lvl="0" indent="0" algn="r">
                        <a:buNone/>
                      </a:pPr>
                      <a:r>
                        <a:t>p.value</a:t>
                      </a:r>
                    </a:p>
                  </a:txBody>
                  <a:tcPr/>
                </a:tc>
                <a:extLst>
                  <a:ext uri="{0D108BD9-81ED-4DB2-BD59-A6C34878D82A}">
                    <a16:rowId xmlns:a16="http://schemas.microsoft.com/office/drawing/2014/main" val="10000"/>
                  </a:ext>
                </a:extLst>
              </a:tr>
              <a:tr h="0">
                <a:tc>
                  <a:txBody>
                    <a:bodyPr/>
                    <a:lstStyle/>
                    <a:p>
                      <a:pPr marL="0" lvl="0" indent="0" algn="l">
                        <a:buNone/>
                      </a:pPr>
                      <a:r>
                        <a:t>genderFemale</a:t>
                      </a:r>
                    </a:p>
                  </a:txBody>
                  <a:tcPr/>
                </a:tc>
                <a:tc>
                  <a:txBody>
                    <a:bodyPr/>
                    <a:lstStyle/>
                    <a:p>
                      <a:pPr marL="0" lvl="0" indent="0" algn="r">
                        <a:buNone/>
                      </a:pPr>
                      <a:r>
                        <a:t>0.381512</a:t>
                      </a:r>
                    </a:p>
                  </a:txBody>
                  <a:tcPr/>
                </a:tc>
                <a:tc>
                  <a:txBody>
                    <a:bodyPr/>
                    <a:lstStyle/>
                    <a:p>
                      <a:pPr marL="0" lvl="0" indent="0" algn="r">
                        <a:buNone/>
                      </a:pPr>
                      <a:r>
                        <a:t>0.1375836</a:t>
                      </a:r>
                    </a:p>
                  </a:txBody>
                  <a:tcPr/>
                </a:tc>
                <a:tc>
                  <a:txBody>
                    <a:bodyPr/>
                    <a:lstStyle/>
                    <a:p>
                      <a:pPr marL="0" lvl="0" indent="0" algn="r">
                        <a:buNone/>
                      </a:pPr>
                      <a:r>
                        <a:t>2.772946</a:t>
                      </a:r>
                    </a:p>
                  </a:txBody>
                  <a:tcPr/>
                </a:tc>
                <a:tc>
                  <a:txBody>
                    <a:bodyPr/>
                    <a:lstStyle/>
                    <a:p>
                      <a:pPr marL="0" lvl="0" indent="0" algn="r">
                        <a:buNone/>
                      </a:pPr>
                      <a:r>
                        <a:t>0.0055551</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ratio and confidence interval for gender</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marL="0" lvl="0" indent="0" algn="l">
                        <a:buNone/>
                      </a:pPr>
                      <a:r>
                        <a:t>term</a:t>
                      </a:r>
                    </a:p>
                  </a:txBody>
                  <a:tcPr/>
                </a:tc>
                <a:tc>
                  <a:txBody>
                    <a:bodyPr/>
                    <a:lstStyle/>
                    <a:p>
                      <a:pPr marL="0" lvl="0" indent="0" algn="r">
                        <a:buNone/>
                      </a:pPr>
                      <a:r>
                        <a:t>hazard.ratio</a:t>
                      </a:r>
                    </a:p>
                  </a:txBody>
                  <a:tcPr/>
                </a:tc>
                <a:tc>
                  <a:txBody>
                    <a:bodyPr/>
                    <a:lstStyle/>
                    <a:p>
                      <a:pPr marL="0" lvl="0" indent="0" algn="r">
                        <a:buNone/>
                      </a:pPr>
                      <a:r>
                        <a:t>conf.low</a:t>
                      </a:r>
                    </a:p>
                  </a:txBody>
                  <a:tcPr/>
                </a:tc>
                <a:tc>
                  <a:txBody>
                    <a:bodyPr/>
                    <a:lstStyle/>
                    <a:p>
                      <a:pPr marL="0" lvl="0" indent="0" algn="r">
                        <a:buNone/>
                      </a:pPr>
                      <a:r>
                        <a:t>conf.high</a:t>
                      </a:r>
                    </a:p>
                  </a:txBody>
                  <a:tcPr/>
                </a:tc>
                <a:extLst>
                  <a:ext uri="{0D108BD9-81ED-4DB2-BD59-A6C34878D82A}">
                    <a16:rowId xmlns:a16="http://schemas.microsoft.com/office/drawing/2014/main" val="10000"/>
                  </a:ext>
                </a:extLst>
              </a:tr>
              <a:tr h="0">
                <a:tc>
                  <a:txBody>
                    <a:bodyPr/>
                    <a:lstStyle/>
                    <a:p>
                      <a:pPr marL="0" lvl="0" indent="0" algn="l">
                        <a:buNone/>
                      </a:pPr>
                      <a:r>
                        <a:t>age</a:t>
                      </a:r>
                    </a:p>
                  </a:txBody>
                  <a:tcPr/>
                </a:tc>
                <a:tc>
                  <a:txBody>
                    <a:bodyPr/>
                    <a:lstStyle/>
                    <a:p>
                      <a:pPr marL="0" lvl="0" indent="0" algn="r">
                        <a:buNone/>
                      </a:pPr>
                      <a:r>
                        <a:t>1.068589</a:t>
                      </a:r>
                    </a:p>
                  </a:txBody>
                  <a:tcPr/>
                </a:tc>
                <a:tc>
                  <a:txBody>
                    <a:bodyPr/>
                    <a:lstStyle/>
                    <a:p>
                      <a:pPr marL="0" lvl="0" indent="0" algn="r">
                        <a:buNone/>
                      </a:pPr>
                      <a:r>
                        <a:t>1.055932</a:t>
                      </a:r>
                    </a:p>
                  </a:txBody>
                  <a:tcPr/>
                </a:tc>
                <a:tc>
                  <a:txBody>
                    <a:bodyPr/>
                    <a:lstStyle/>
                    <a:p>
                      <a:pPr marL="0" lvl="0" indent="0" algn="r">
                        <a:buNone/>
                      </a:pPr>
                      <a:r>
                        <a:t>1.081398</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Predicted survival for both genders</a:t>
            </a:r>
          </a:p>
        </p:txBody>
      </p:sp>
      <p:pic>
        <p:nvPicPr>
          <p:cNvPr id="3" name="Picture 1" descr="class4_files/figure-pptx/gender-predict-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934</Words>
  <Application>Microsoft Office PowerPoint</Application>
  <PresentationFormat>On-screen Show (4:3)</PresentationFormat>
  <Paragraphs>324</Paragraphs>
  <Slides>36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Courier</vt:lpstr>
      <vt:lpstr>Office Theme</vt:lpstr>
      <vt:lpstr>Survival lecture 4</vt:lpstr>
      <vt:lpstr>Abstract</vt:lpstr>
      <vt:lpstr>Peek at the first few rows of whas500</vt:lpstr>
      <vt:lpstr>Univariate model for age</vt:lpstr>
      <vt:lpstr>Hazard ratio and confidence interval for age</vt:lpstr>
      <vt:lpstr>Predicted survival at various ages</vt:lpstr>
      <vt:lpstr>Univariate model for gender</vt:lpstr>
      <vt:lpstr>Hazard ratio and confidence interval for gender</vt:lpstr>
      <vt:lpstr>Predicted survival for both genders</vt:lpstr>
      <vt:lpstr>Univariate model for bmi</vt:lpstr>
      <vt:lpstr>Hazard ratio and confidence interval for bmi</vt:lpstr>
      <vt:lpstr>Predicted survival for at various bmi levels</vt:lpstr>
      <vt:lpstr>Multivariate model</vt:lpstr>
      <vt:lpstr>Multivariate model</vt:lpstr>
      <vt:lpstr>Covariate imbalance</vt:lpstr>
      <vt:lpstr>Covariate imbalance</vt:lpstr>
      <vt:lpstr>Unadjusted comparison</vt:lpstr>
      <vt:lpstr>Adjusted comparison</vt:lpstr>
      <vt:lpstr>Adjustment for bmi analysis</vt:lpstr>
      <vt:lpstr>Adjustment for bmi analysis</vt:lpstr>
      <vt:lpstr>Only a a small covariate imbalance for gender</vt:lpstr>
      <vt:lpstr>Only a small covariate imbalance for age</vt:lpstr>
      <vt:lpstr>Unadjusted comparison</vt:lpstr>
      <vt:lpstr>Adjusted comparison, males</vt:lpstr>
      <vt:lpstr>Adjusted comparison, females</vt:lpstr>
      <vt:lpstr>Simple interaction</vt:lpstr>
      <vt:lpstr>Simple interaction</vt:lpstr>
      <vt:lpstr>Centered interaction</vt:lpstr>
      <vt:lpstr>Simple interaction</vt:lpstr>
      <vt:lpstr>Interaction effect at age 45</vt:lpstr>
      <vt:lpstr>Interaction effect at age 65</vt:lpstr>
      <vt:lpstr>Interaction effect at age 85</vt:lpstr>
      <vt:lpstr>Hazard ratio for the interaction model</vt:lpstr>
      <vt:lpstr>Fit a sequence of models</vt:lpstr>
      <vt:lpstr>Fit a sequence of models</vt:lpstr>
      <vt:lpstr>Fit a sequence of models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lecture 4</dc:title>
  <dc:creator>Steve Simon</dc:creator>
  <cp:keywords/>
  <cp:lastModifiedBy>Stephen Simon</cp:lastModifiedBy>
  <cp:revision>1</cp:revision>
  <dcterms:created xsi:type="dcterms:W3CDTF">2020-10-28T14:39:58Z</dcterms:created>
  <dcterms:modified xsi:type="dcterms:W3CDTF">2020-11-04T04:11:13Z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April 8, 2018</vt:lpwstr>
  </property>
  <property fmtid="{D5CDD505-2E9C-101B-9397-08002B2CF9AE}" pid="3" name="output">
    <vt:lpwstr>powerpoint_presentation</vt:lpwstr>
  </property>
</Properties>
</file>