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k=0.5</a:t>
            </a:r>
          </a:p>
        </p:txBody>
      </p:sp>
      <p:pic>
        <p:nvPicPr>
          <p:cNvPr descr="survival-lecture5-2020version_files/figure-pptx/density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../images/weibull_wikipedia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images/weibull_wikipedia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3800"/>
            <a:ext cx="8229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images/weibull_wikipedia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17700"/>
            <a:ext cx="8229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../images/weibull_sf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600200"/>
            <a:ext cx="497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people.stat.sfu.ca/~raltman/stat402/402L32.pdf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accelerated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(exponential</a:t>
            </a:r>
            <a:r>
              <a:rPr/>
              <a:t> </a:t>
            </a:r>
            <a:r>
              <a:rPr/>
              <a:t>distribution)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the survival function for the exponential distribution is</a:t>
                </a:r>
              </a:p>
              <a:p>
                <a:pPr lvl="0" marL="0" indent="0">
                  <a:buNone/>
                </a:pPr>
                <a:r>
                  <a:rPr/>
                  <a:t>Survival: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r>
                          <m:t>θ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The accelerated time model replaces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with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(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X</m:t>
                        </m:r>
                        <m:r>
                          <m:t>)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This produces the survival curve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X</m:t>
                    </m:r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r>
                              <m:t>(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X</m:t>
                            </m:r>
                            <m:r>
                              <m:t>)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The values of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will end up stretching or shrinking the time scale.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Percentiles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pth percentile of the accelerated time model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−</m:t>
                    </m:r>
                    <m:r>
                      <m:t>l</m:t>
                    </m:r>
                    <m:r>
                      <m:t>n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p</m:t>
                    </m:r>
                    <m:r>
                      <m:t>)</m:t>
                    </m:r>
                    <m:sSup>
                      <m:e>
                        <m:r>
                          <m:t>e</m:t>
                        </m:r>
                      </m:e>
                      <m:sup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X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and the ratio of two percentiles, one with X=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the other with X=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−</m:t>
                        </m:r>
                        <m:r>
                          <m:t>l</m:t>
                        </m:r>
                        <m:r>
                          <m:t>n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−</m:t>
                        </m:r>
                        <m:r>
                          <m:t>p</m:t>
                        </m:r>
                        <m:r>
                          <m:t>)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m:t>−</m:t>
                        </m:r>
                        <m:r>
                          <m:t>l</m:t>
                        </m:r>
                        <m:r>
                          <m:t>n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−</m:t>
                        </m:r>
                        <m:r>
                          <m:t>p</m:t>
                        </m:r>
                        <m:r>
                          <m:t>)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(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)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one unit larger than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this reduces to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different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may look quite different than the model we used for Kaplan-Meier curves and the Cox proportional hazards model, but it actually is not. The hazard function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x</m:t>
                    </m:r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x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Notice that the hazard is constant with respect to t. The baseline hazard, the hazard when X=0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different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hazard ratio for a subject with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compared to a subject with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(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−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)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whas100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id  admitdate    foldate los lenfol fstat
## 1  1 03/13/1995 03/19/1995   4      6  Dead
## 2  2 01/14/1995 01/23/1996   5    374  Dead
## 3  3 02/17/1995 10/04/2001   5   2421  Dead
##   age gender      bmi  time_yrs age_group
## 1  65   Male 31.38134 0.0164271     60-69
## 2  88 Female 22.65790 1.0239562      &gt;=80
## 3  77   Male 27.87892 6.6283368     70-79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PDF: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r>
                      <m:t>λ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λ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r>
                          <m:t>θ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Mean: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λ</m:t>
                        </m:r>
                      </m:den>
                    </m:f>
                    <m:r>
                      <m:t>=</m:t>
                    </m:r>
                    <m:r>
                      <m:t>θ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Think of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as a failure rate. The faster the failure rate, the shorter the expected failure time.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curve.</a:t>
            </a:r>
          </a:p>
        </p:txBody>
      </p:sp>
      <p:pic>
        <p:nvPicPr>
          <p:cNvPr descr="survival-lecture5-2020version_files/figure-pptx/k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survreg(formula = whas100_surv ~ 1, dist = "exponential")
##             Value Std. Error    z      p
## (Intercept)  2.09       0.14 14.9 &lt;2e-16
## 
## Scale fixed at 1 
## 
## Exponential distribution
## Loglik(model)= -157.6   Loglik(intercept only)= -157.6
## Number of Newton-Raphson Iterations: 5 
## n= 100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Percentile</a:t>
            </a:r>
            <a:r>
              <a:rPr/>
              <a:t> </a:t>
            </a:r>
            <a:r>
              <a:rPr/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75th percentile: -ln(0.75) exp(2.09)=2.3</a:t>
            </a:r>
          </a:p>
          <a:p>
            <a:pPr lvl="0" marL="0" indent="0">
              <a:buNone/>
            </a:pPr>
            <a:r>
              <a:rPr/>
              <a:t>50th percentile: -ln(0.5) exp(2.09)=5.6</a:t>
            </a:r>
          </a:p>
          <a:p>
            <a:pPr lvl="0" marL="0" indent="0">
              <a:buNone/>
            </a:pPr>
            <a:r>
              <a:rPr/>
              <a:t>25th percentile: -ln(0.25) exp(2.09)=11.2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Kaplan-Meier</a:t>
            </a:r>
          </a:p>
        </p:txBody>
      </p:sp>
      <p:pic>
        <p:nvPicPr>
          <p:cNvPr descr="survival-lecture5-2020version_files/figure-pptx/compare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the survival function for a Weibull distribution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r>
                          <m:t>t</m:t>
                        </m:r>
                        <m:r>
                          <m:t>/</m:t>
                        </m:r>
                        <m:r>
                          <m:t>θ</m:t>
                        </m:r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Replace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with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(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X</m:t>
                        </m:r>
                        <m:r>
                          <m:t>)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to get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r>
                          <m:t>t</m:t>
                        </m:r>
                        <m:r>
                          <m:t>/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r>
                              <m:t>(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X</m:t>
                            </m:r>
                            <m:r>
                              <m:t>)</m:t>
                            </m:r>
                          </m:sup>
                        </m:sSup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original development of parametric survival models chose a different, but equivalent formulation.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l</m:t>
                    </m:r>
                    <m:r>
                      <m:t>n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X</m:t>
                    </m:r>
                    <m:r>
                      <m:t>+</m:t>
                    </m:r>
                    <m:r>
                      <m:t>σ</m:t>
                    </m:r>
                    <m:r>
                      <m:t>ε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ε</m:t>
                    </m:r>
                  </m:oMath>
                </a14:m>
                <a:r>
                  <a:rPr/>
                  <a:t> has a log-Weibull distribution (also known as a Gompertz or extreme value distribution).</a:t>
                </a:r>
              </a:p>
              <a:p>
                <a:pPr lvl="0" marL="0" indent="0">
                  <a:buNone/>
                </a:pPr>
                <a:r>
                  <a:rPr/>
                  <a:t>The parameter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is equal to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/</m:t>
                    </m:r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survreg(formula = whas100_surv ~ 1, dist = "weibull")
##             Value Std. Error     z      p
## (Intercept) 2.268      0.212 10.71 &lt;2e-16
## Log(scale)  0.312      0.129  2.41  0.016
## 
## Scale= 1.37 
## 
## Weibull distribution
## Loglik(model)= -154.3   Loglik(intercept only)= -154.3
## Number of Newton-Raphson Iterations: 5 
## n= 100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fit</a:t>
            </a:r>
          </a:p>
        </p:txBody>
      </p:sp>
      <p:pic>
        <p:nvPicPr>
          <p:cNvPr descr="../images/weibull_table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code?</a:t>
            </a:r>
          </a:p>
        </p:txBody>
      </p:sp>
      <p:pic>
        <p:nvPicPr>
          <p:cNvPr descr="../images/annotated_weibull_table_s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fit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../images/weibull_graph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CDF: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  <m:r>
                      <m:t>−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λ</m:t>
                        </m:r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t>1</m:t>
                    </m:r>
                    <m:r>
                      <m:t>−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t</m:t>
                        </m:r>
                        <m:r>
                          <m:t>/</m:t>
                        </m:r>
                        <m:r>
                          <m:t>θ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Survival: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λ</m:t>
                        </m:r>
                        <m:r>
                          <m:t>t</m:t>
                        </m:r>
                      </m:sup>
                    </m:sSup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r>
                          <m:t>θ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Hazard: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r>
                      <m:t>λ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θ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term   estimate std.error statistic
## 1  (Intercept)  2.5631446 0.2844093  9.012168
## 2 genderFemale -0.7904360 0.3914775 -2.019110
## 3   Log(scale)  0.3033633 0.1284480  2.361760
##        p.value  conf.low   conf.high
## 1 2.020223e-19  2.005713  3.12057667
## 2 4.347583e-02 -1.557718 -0.02315417
## 3 1.818842e-02        NA          NA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frailty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fundamental assumption of all the models so far is the assumption of independence.</a:t>
            </a:r>
          </a:p>
          <a:p>
            <a:pPr lvl="1"/>
            <a:r>
              <a:rPr/>
              <a:t>Whether the event time for one patient is early or late has no effect on the event time for a different patient.</a:t>
            </a:r>
          </a:p>
          <a:p>
            <a:pPr lvl="0" marL="0" indent="0">
              <a:buNone/>
            </a:pPr>
            <a:r>
              <a:rPr/>
              <a:t>There are settings, however, where two event times are correlated, and you can model this correlation using a cluster effect or a frailty effect.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correlated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Times to failure of pairs of organs (kidneys, eyes) within a patient</a:t>
            </a:r>
          </a:p>
          <a:p>
            <a:pPr lvl="1"/>
            <a:r>
              <a:rPr/>
              <a:t>Multi-center trials</a:t>
            </a:r>
          </a:p>
          <a:p>
            <a:pPr lvl="1"/>
            <a:r>
              <a:rPr/>
              <a:t>Recurrent events (infection, re-hospitalization)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Sandwich</a:t>
            </a:r>
            <a:r>
              <a:rPr/>
              <a:t> </a:t>
            </a:r>
            <a:r>
              <a:rPr/>
              <a:t>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You can account for cluster effects by modifying the variance-covariance of the coefficients. For the normal model without frailty effects, the information matrix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I</m:t>
                    </m:r>
                    <m:r>
                      <m:t>(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∂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sSub>
                          <m:e>
                            <m:r>
                              <m:t>L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</m:num>
                      <m:den>
                        <m:r>
                          <m:t>(</m:t>
                        </m:r>
                        <m:r>
                          <m:t>∂</m:t>
                        </m:r>
                        <m:r>
                          <m:t>β</m:t>
                        </m:r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</m:oMath>
                </a14:m>
              </a:p>
              <a:p>
                <a:pPr lvl="0" marL="0" indent="0">
                  <a:buNone/>
                </a:pPr>
                <a:r>
                  <a:rPr/>
                  <a:t>and the estimated variance covariance matrix,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V</m:t>
                        </m:r>
                      </m:e>
                    </m:acc>
                  </m:oMath>
                </a14:m>
                <a:r>
                  <a:rPr/>
                  <a:t>,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V</m:t>
                        </m:r>
                      </m:e>
                    </m:acc>
                    <m:r>
                      <m:t>=</m:t>
                    </m:r>
                    <m:r>
                      <m:t>I</m:t>
                    </m:r>
                    <m:r>
                      <m:t>(</m:t>
                    </m:r>
                    <m:acc>
                      <m:accPr>
                        <m:chr m:val="̂"/>
                      </m:accPr>
                      <m:e>
                        <m:r>
                          <m:t>β</m:t>
                        </m:r>
                      </m:e>
                    </m:acc>
                    <m:sSup>
                      <m:e>
                        <m:r>
                          <m:t>)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Sandwich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robust sandwich estimator (similar to the sandwich estimator in Generalized Estimating Equations) is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R</m:t>
                        </m:r>
                      </m:e>
                    </m:acc>
                    <m:r>
                      <m:t>=</m:t>
                    </m:r>
                    <m:acc>
                      <m:accPr>
                        <m:chr m:val="̂"/>
                      </m:accPr>
                      <m:e>
                        <m:r>
                          <m:t>V</m:t>
                        </m:r>
                      </m:e>
                    </m:acc>
                    <m:r>
                      <m:t>(</m:t>
                    </m:r>
                    <m:acc>
                      <m:accPr>
                        <m:chr m:val="̂"/>
                      </m:accPr>
                      <m:e>
                        <m:r>
                          <m:t>L</m:t>
                        </m:r>
                      </m:e>
                    </m:acc>
                    <m:r>
                      <m:t>′</m:t>
                    </m:r>
                    <m:acc>
                      <m:accPr>
                        <m:chr m:val="̂"/>
                      </m:accPr>
                      <m:e>
                        <m:r>
                          <m:t>L</m:t>
                        </m:r>
                      </m:e>
                    </m:acc>
                    <m:r>
                      <m:t>)</m:t>
                    </m:r>
                    <m:acc>
                      <m:accPr>
                        <m:chr m:val="̂"/>
                      </m:accPr>
                      <m:e>
                        <m:r>
                          <m:t>V</m:t>
                        </m:r>
                      </m:e>
                    </m:acc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L</m:t>
                        </m:r>
                      </m:e>
                    </m:acc>
                  </m:oMath>
                </a14:m>
                <a:r>
                  <a:rPr/>
                  <a:t> is the vector of Schoenfeld residuals. The middle of this sandwich,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L</m:t>
                        </m:r>
                      </m:e>
                    </m:acc>
                    <m:r>
                      <m:t>′</m:t>
                    </m:r>
                    <m:acc>
                      <m:accPr>
                        <m:chr m:val="̂"/>
                      </m:accPr>
                      <m:e>
                        <m:r>
                          <m:t>L</m:t>
                        </m:r>
                      </m:e>
                    </m:acc>
                  </m:oMath>
                </a14:m>
                <a:r>
                  <a:rPr/>
                  <a:t>, adjusts the variance covariance matrix to account for the correlation within clusters.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Frailty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the proportional hazards model assumes that the hazard function of a given patient,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X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X</m:t>
                        </m:r>
                        <m:r>
                          <m:t>β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The frailty model multiplies all the hazards within a family f by a frailty term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t</m:t>
                    </m:r>
                    <m:r>
                      <m:t>,</m:t>
                    </m:r>
                    <m:r>
                      <m:t>X</m:t>
                    </m:r>
                    <m:r>
                      <m:t>,</m:t>
                    </m:r>
                    <m:r>
                      <m:t>β</m:t>
                    </m:r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f</m:t>
                        </m:r>
                      </m:sub>
                    </m:sSub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X</m:t>
                        </m:r>
                        <m:r>
                          <m:t>β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Typically,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is given a gamma distribution with a mean of 1 and a variance of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α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Gamma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alpha=50</a:t>
            </a:r>
          </a:p>
        </p:txBody>
      </p:sp>
      <p:pic>
        <p:nvPicPr>
          <p:cNvPr descr="survival-lecture5-2020version_files/figure-pptx/graph-gamma-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Gamma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alpha=10</a:t>
            </a:r>
          </a:p>
        </p:txBody>
      </p:sp>
      <p:pic>
        <p:nvPicPr>
          <p:cNvPr descr="survival-lecture5-2020version_files/figure-pptx/graph-gamma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Gamma</a:t>
            </a:r>
            <a:r>
              <a:rPr/>
              <a:t> </a:t>
            </a:r>
            <a:r>
              <a:rPr/>
              <a:t>distribution:</a:t>
            </a:r>
            <a:r>
              <a:rPr/>
              <a:t> </a:t>
            </a:r>
            <a:r>
              <a:rPr/>
              <a:t>alpha=5</a:t>
            </a:r>
          </a:p>
        </p:txBody>
      </p:sp>
      <p:pic>
        <p:nvPicPr>
          <p:cNvPr descr="survival-lecture5-2020version_files/figure-pptx/gamma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Gamma</a:t>
            </a:r>
            <a:r>
              <a:rPr/>
              <a:t> </a:t>
            </a:r>
            <a:r>
              <a:rPr/>
              <a:t>distribution:</a:t>
            </a:r>
            <a:r>
              <a:rPr/>
              <a:t> </a:t>
            </a:r>
            <a:r>
              <a:rPr/>
              <a:t>alpha=2</a:t>
            </a:r>
          </a:p>
        </p:txBody>
      </p:sp>
      <p:pic>
        <p:nvPicPr>
          <p:cNvPr descr="survival-lecture5-2020version_files/figure-pptx/gamma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theta=1</a:t>
            </a:r>
          </a:p>
        </p:txBody>
      </p:sp>
      <p:pic>
        <p:nvPicPr>
          <p:cNvPr descr="survival-lecture5-2020version_files/figure-pptx/density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litter rx time status sex
## 1      1  1  101      0   f
## 2      1  0   49      1   f
## 3      1  0  104      0   f
## 4      2  1   91      0   m
## 5      2  0  104      0   m
## 6      2  0  102      0   m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 0   1 
## 200 100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0   1 
## 258  42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f   m 
## 150 150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Min. 1st Qu.  Median    Mean 3rd Qu. 
##   23.00   80.75   98.00   90.44  104.00 
##    Max. 
##  104.00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survival</a:t>
            </a:r>
          </a:p>
        </p:txBody>
      </p:sp>
      <p:pic>
        <p:nvPicPr>
          <p:cNvPr descr="survival-lecture5-2020version_files/figure-pptx/rats-over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treatment</a:t>
            </a:r>
          </a:p>
        </p:txBody>
      </p:sp>
      <p:pic>
        <p:nvPicPr>
          <p:cNvPr descr="survival-lecture5-2020version_files/figure-pptx/unadjusted-r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survival-lecture5-2020version_files/figure-pptx/unadjusted-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Call:
## coxph(formula = rats_surv ~ rx, data = rats, subset = (sex == 
##     "f"))
## 
##      coef exp(coef) se(coef)     z       p
## rx 0.9047    2.4713   0.3175 2.849 0.00438
## 
## Likelihood ratio test=7.98  on 1 df, p=0.004741
## n= 150, number of events= 40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</a:t>
            </a:r>
          </a:p>
        </p:txBody>
      </p:sp>
      <p:pic>
        <p:nvPicPr>
          <p:cNvPr descr="../images/rats_cluster_mod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3800"/>
            <a:ext cx="8229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rats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Frailty</a:t>
            </a:r>
            <a:r>
              <a:rPr/>
              <a:t> </a:t>
            </a:r>
            <a:r>
              <a:rPr/>
              <a:t>effect</a:t>
            </a:r>
          </a:p>
        </p:txBody>
      </p:sp>
      <p:pic>
        <p:nvPicPr>
          <p:cNvPr descr="../images/rats_frailty_mod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Frailty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rats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theta=2</a:t>
            </a:r>
          </a:p>
        </p:txBody>
      </p:sp>
      <p:pic>
        <p:nvPicPr>
          <p:cNvPr descr="survival-lecture5-2020version_files/figure-pptx/density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theta=0.5</a:t>
            </a:r>
          </a:p>
        </p:txBody>
      </p:sp>
      <p:pic>
        <p:nvPicPr>
          <p:cNvPr descr="survival-lecture5-2020version_files/figure-pptx/density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Survival: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r>
                          <m:t>t</m:t>
                        </m:r>
                        <m:r>
                          <m:t>/</m:t>
                        </m:r>
                        <m:r>
                          <m:t>θ</m:t>
                        </m:r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Hazard: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t</m:t>
                                </m:r>
                              </m:num>
                              <m:den>
                                <m:r>
                                  <m:t>θ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k</m:t>
                        </m:r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PDF: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t</m:t>
                                </m:r>
                              </m:num>
                              <m:den>
                                <m:r>
                                  <m:t>θ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k</m:t>
                        </m:r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(</m:t>
                        </m:r>
                        <m:r>
                          <m:t>t</m:t>
                        </m:r>
                        <m:r>
                          <m:t>/</m:t>
                        </m:r>
                        <m:r>
                          <m:t>θ</m:t>
                        </m:r>
                        <m:sSup>
                          <m:e>
                            <m:r>
                              <m:t>)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</m:sup>
                    </m:sSup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θ</m:t>
                        </m:r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t</m:t>
                        </m:r>
                        <m:r>
                          <m:t>/</m:t>
                        </m:r>
                        <m:r>
                          <m:t>θ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 &gt; 1, increasing hazard rate.</a:t>
            </a:r>
          </a:p>
          <a:p>
            <a:pPr lvl="1"/>
            <a:r>
              <a:rPr/>
              <a:t>k &lt; 1, decreasing hazard rate.</a:t>
            </a:r>
          </a:p>
          <a:p>
            <a:pPr lvl="1"/>
            <a:r>
              <a:rPr/>
              <a:t>k = 1, constant hazard rate (exponential distribution)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Weibull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theta=2</a:t>
            </a:r>
          </a:p>
        </p:txBody>
      </p:sp>
      <p:pic>
        <p:nvPicPr>
          <p:cNvPr descr="survival-lecture5-2020version_files/figure-pptx/density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models</dc:title>
  <dc:creator>Steve Simon</dc:creator>
  <cp:keywords/>
  <dcterms:created xsi:type="dcterms:W3CDTF">2020-10-18T18:57:36Z</dcterms:created>
  <dcterms:modified xsi:type="dcterms:W3CDTF">2020-10-18T18:57:36Z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