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notesMaster" Target="notesMasters/notesMaster1.xml" /><Relationship Id="rId40" Type="http://schemas.openxmlformats.org/officeDocument/2006/relationships/viewProps" Target="viewProps.xml" /><Relationship Id="rId39" Type="http://schemas.openxmlformats.org/officeDocument/2006/relationships/presProps" Target="presProps.xml" /><Relationship Id="rId1" Type="http://schemas.openxmlformats.org/officeDocument/2006/relationships/slideMaster" Target="slideMasters/slideMaster1.xml" /><Relationship Id="rId42" Type="http://schemas.openxmlformats.org/officeDocument/2006/relationships/tableStyles" Target="tableStyles.xml" /><Relationship Id="rId4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program</a:t>
            </a:r>
            <a:r>
              <a:rPr/>
              <a:t> </a:t>
            </a:r>
            <a:r>
              <a:rPr/>
              <a:t>was</a:t>
            </a:r>
            <a:r>
              <a:rPr/>
              <a:t> </a:t>
            </a:r>
            <a:r>
              <a:rPr/>
              <a:t>written</a:t>
            </a:r>
            <a:r>
              <a:rPr/>
              <a:t> </a:t>
            </a:r>
            <a:r>
              <a:rPr/>
              <a:t>on</a:t>
            </a:r>
            <a:r>
              <a:rPr/>
              <a:t> </a:t>
            </a:r>
            <a:r>
              <a:rPr/>
              <a:t>2018-04-08</a:t>
            </a:r>
            <a:r>
              <a:rPr/>
              <a:t> </a:t>
            </a:r>
            <a:r>
              <a:rPr/>
              <a:t>and</a:t>
            </a:r>
            <a:r>
              <a:rPr/>
              <a:t> </a:t>
            </a:r>
            <a:r>
              <a:rPr/>
              <a:t>last</a:t>
            </a:r>
            <a:r>
              <a:rPr/>
              <a:t> </a:t>
            </a:r>
            <a:r>
              <a:rPr/>
              <a:t>modified</a:t>
            </a:r>
            <a:r>
              <a:rPr/>
              <a:t> </a:t>
            </a:r>
            <a:r>
              <a:rPr/>
              <a:t>on</a:t>
            </a:r>
            <a:r>
              <a:rPr/>
              <a:t> </a:t>
            </a:r>
            <a:r>
              <a:rPr/>
              <a:t>2020-10-28.</a:t>
            </a:r>
          </a:p>
          <a:p>
            <a:pPr lvl="0" marL="0" indent="0">
              <a:buNone/>
            </a:pPr>
          </a:p>
          <a:p>
            <a:pPr lvl="0" marL="0" indent="0">
              <a:buNone/>
            </a:pPr>
            <a:r>
              <a:rPr/>
              <a:t>This</a:t>
            </a:r>
            <a:r>
              <a:rPr/>
              <a:t> </a:t>
            </a:r>
            <a:r>
              <a:rPr/>
              <a:t>PowerPoint</a:t>
            </a:r>
            <a:r>
              <a:rPr/>
              <a:t> </a:t>
            </a:r>
            <a:r>
              <a:rPr/>
              <a:t>presentation</a:t>
            </a:r>
            <a:r>
              <a:rPr/>
              <a:t> </a:t>
            </a:r>
            <a:r>
              <a:rPr/>
              <a:t>was</a:t>
            </a:r>
            <a:r>
              <a:rPr/>
              <a:t> </a:t>
            </a:r>
            <a:r>
              <a:rPr/>
              <a:t>developed</a:t>
            </a:r>
            <a:r>
              <a:rPr/>
              <a:t> </a:t>
            </a:r>
            <a:r>
              <a:rPr/>
              <a:t>using</a:t>
            </a:r>
            <a:r>
              <a:rPr/>
              <a:t> </a:t>
            </a:r>
            <a:r>
              <a:rPr/>
              <a:t>R</a:t>
            </a:r>
            <a:r>
              <a:rPr/>
              <a:t> </a:t>
            </a:r>
            <a:r>
              <a:rPr/>
              <a:t>Markdown.</a:t>
            </a:r>
            <a:r>
              <a:rPr/>
              <a:t> </a:t>
            </a:r>
            <a:r>
              <a:rPr/>
              <a:t>The</a:t>
            </a:r>
            <a:r>
              <a:rPr/>
              <a:t> </a:t>
            </a:r>
            <a:r>
              <a:rPr/>
              <a:t>file</a:t>
            </a:r>
            <a:r>
              <a:rPr/>
              <a:t> </a:t>
            </a:r>
            <a:r>
              <a:rPr/>
              <a:t>does</a:t>
            </a:r>
            <a:r>
              <a:rPr/>
              <a:t> </a:t>
            </a:r>
            <a:r>
              <a:rPr/>
              <a:t>not</a:t>
            </a:r>
            <a:r>
              <a:rPr/>
              <a:t> </a:t>
            </a:r>
            <a:r>
              <a:rPr/>
              <a:t>need</a:t>
            </a:r>
            <a:r>
              <a:rPr/>
              <a:t> </a:t>
            </a:r>
            <a:r>
              <a:rPr/>
              <a:t>any</a:t>
            </a:r>
            <a:r>
              <a:rPr/>
              <a:t> </a:t>
            </a:r>
            <a:r>
              <a:rPr/>
              <a:t>special</a:t>
            </a:r>
            <a:r>
              <a:rPr/>
              <a:t> </a:t>
            </a:r>
            <a:r>
              <a:rPr/>
              <a:t>libraries</a:t>
            </a:r>
            <a:r>
              <a:rPr/>
              <a:t> </a:t>
            </a:r>
            <a:r>
              <a:rPr/>
              <a:t>other</a:t>
            </a:r>
            <a:r>
              <a:rPr/>
              <a:t> </a:t>
            </a:r>
            <a:r>
              <a:rPr/>
              <a:t>than</a:t>
            </a:r>
            <a:r>
              <a:rPr/>
              <a:t> </a:t>
            </a:r>
            <a:r>
              <a:rPr/>
              <a:t>the</a:t>
            </a:r>
            <a:r>
              <a:rPr/>
              <a:t> </a:t>
            </a:r>
            <a:r>
              <a:rPr/>
              <a:t>ones</a:t>
            </a:r>
            <a:r>
              <a:rPr/>
              <a:t> </a:t>
            </a:r>
            <a:r>
              <a:rPr/>
              <a:t>listed</a:t>
            </a:r>
            <a:r>
              <a:rPr/>
              <a:t> </a:t>
            </a:r>
            <a:r>
              <a:rPr/>
              <a:t>below.</a:t>
            </a:r>
            <a:r>
              <a:rPr/>
              <a:t> </a:t>
            </a:r>
            <a:r>
              <a:rPr/>
              <a:t>Many</a:t>
            </a:r>
            <a:r>
              <a:rPr/>
              <a:t> </a:t>
            </a:r>
            <a:r>
              <a:rPr/>
              <a:t>of</a:t>
            </a:r>
            <a:r>
              <a:rPr/>
              <a:t> </a:t>
            </a:r>
            <a:r>
              <a:rPr/>
              <a:t>the</a:t>
            </a:r>
            <a:r>
              <a:rPr/>
              <a:t> </a:t>
            </a:r>
            <a:r>
              <a:rPr/>
              <a:t>data</a:t>
            </a:r>
            <a:r>
              <a:rPr/>
              <a:t> </a:t>
            </a:r>
            <a:r>
              <a:rPr/>
              <a:t>sets</a:t>
            </a:r>
            <a:r>
              <a:rPr/>
              <a:t> </a:t>
            </a:r>
            <a:r>
              <a:rPr/>
              <a:t>in</a:t>
            </a:r>
            <a:r>
              <a:rPr/>
              <a:t> </a:t>
            </a:r>
            <a:r>
              <a:rPr/>
              <a:t>this</a:t>
            </a:r>
            <a:r>
              <a:rPr/>
              <a:t> </a:t>
            </a:r>
            <a:r>
              <a:rPr/>
              <a:t>program</a:t>
            </a:r>
            <a:r>
              <a:rPr/>
              <a:t> </a:t>
            </a:r>
            <a:r>
              <a:rPr/>
              <a:t>use</a:t>
            </a:r>
            <a:r>
              <a:rPr/>
              <a:t> </a:t>
            </a:r>
            <a:r>
              <a:rPr/>
              <a:t>data</a:t>
            </a:r>
            <a:r>
              <a:rPr/>
              <a:t> </a:t>
            </a:r>
            <a:r>
              <a:rPr/>
              <a:t>from</a:t>
            </a:r>
            <a:r>
              <a:rPr/>
              <a:t> </a:t>
            </a:r>
            <a:r>
              <a:rPr/>
              <a:t>Hosmer,</a:t>
            </a:r>
            <a:r>
              <a:rPr/>
              <a:t> </a:t>
            </a:r>
            <a:r>
              <a:rPr/>
              <a:t>Lemeshow,</a:t>
            </a:r>
            <a:r>
              <a:rPr/>
              <a:t> </a:t>
            </a:r>
            <a:r>
              <a:rPr/>
              <a:t>and</a:t>
            </a:r>
            <a:r>
              <a:rPr/>
              <a:t> </a:t>
            </a:r>
            <a:r>
              <a:rPr/>
              <a:t>May.</a:t>
            </a:r>
            <a:r>
              <a:rPr/>
              <a:t> </a:t>
            </a:r>
            <a:r>
              <a:rPr/>
              <a:t>I</a:t>
            </a:r>
            <a:r>
              <a:rPr/>
              <a:t> </a:t>
            </a:r>
            <a:r>
              <a:rPr/>
              <a:t>made</a:t>
            </a:r>
            <a:r>
              <a:rPr/>
              <a:t> </a:t>
            </a:r>
            <a:r>
              <a:rPr/>
              <a:t>one</a:t>
            </a:r>
            <a:r>
              <a:rPr/>
              <a:t> </a:t>
            </a:r>
            <a:r>
              <a:rPr/>
              <a:t>minor</a:t>
            </a:r>
            <a:r>
              <a:rPr/>
              <a:t> </a:t>
            </a:r>
            <a:r>
              <a:rPr/>
              <a:t>change,</a:t>
            </a:r>
            <a:r>
              <a:rPr/>
              <a:t> </a:t>
            </a:r>
            <a:r>
              <a:rPr/>
              <a:t>however,</a:t>
            </a:r>
            <a:r>
              <a:rPr/>
              <a:t> </a:t>
            </a:r>
            <a:r>
              <a:rPr/>
              <a:t>which</a:t>
            </a:r>
            <a:r>
              <a:rPr/>
              <a:t> </a:t>
            </a:r>
            <a:r>
              <a:rPr/>
              <a:t>was</a:t>
            </a:r>
            <a:r>
              <a:rPr/>
              <a:t> </a:t>
            </a:r>
            <a:r>
              <a:rPr/>
              <a:t>to</a:t>
            </a:r>
            <a:r>
              <a:rPr/>
              <a:t> </a:t>
            </a:r>
            <a:r>
              <a:rPr/>
              <a:t>force</a:t>
            </a:r>
            <a:r>
              <a:rPr/>
              <a:t> </a:t>
            </a:r>
            <a:r>
              <a:rPr/>
              <a:t>all</a:t>
            </a:r>
            <a:r>
              <a:rPr/>
              <a:t> </a:t>
            </a:r>
            <a:r>
              <a:rPr/>
              <a:t>the</a:t>
            </a:r>
            <a:r>
              <a:rPr/>
              <a:t> </a:t>
            </a:r>
            <a:r>
              <a:rPr/>
              <a:t>variable</a:t>
            </a:r>
            <a:r>
              <a:rPr/>
              <a:t> </a:t>
            </a:r>
            <a:r>
              <a:rPr/>
              <a:t>names</a:t>
            </a:r>
            <a:r>
              <a:rPr/>
              <a:t> </a:t>
            </a:r>
            <a:r>
              <a:rPr/>
              <a:t>to</a:t>
            </a:r>
            <a:r>
              <a:rPr/>
              <a:t> </a:t>
            </a:r>
            <a:r>
              <a:rPr/>
              <a:t>lower</a:t>
            </a:r>
            <a:r>
              <a:rPr/>
              <a:t> </a:t>
            </a:r>
            <a:r>
              <a:rPr/>
              <a:t>case.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a:t>
            </a:r>
            <a:r>
              <a:rPr/>
              <a:t> </a:t>
            </a:r>
            <a:r>
              <a:rPr/>
              <a:t>will</a:t>
            </a:r>
            <a:r>
              <a:rPr/>
              <a:t> </a:t>
            </a:r>
            <a:r>
              <a:rPr/>
              <a:t>be</a:t>
            </a:r>
            <a:r>
              <a:rPr/>
              <a:t> </a:t>
            </a:r>
            <a:r>
              <a:rPr/>
              <a:t>using</a:t>
            </a:r>
            <a:r>
              <a:rPr/>
              <a:t> </a:t>
            </a:r>
            <a:r>
              <a:rPr/>
              <a:t>the</a:t>
            </a:r>
            <a:r>
              <a:rPr/>
              <a:t> </a:t>
            </a:r>
            <a:r>
              <a:rPr/>
              <a:t>WHAS500</a:t>
            </a:r>
            <a:r>
              <a:rPr/>
              <a:t> </a:t>
            </a:r>
            <a:r>
              <a:rPr/>
              <a:t>dataset.</a:t>
            </a:r>
            <a:r>
              <a:rPr/>
              <a:t> </a:t>
            </a:r>
            <a:r>
              <a:rPr/>
              <a:t>Here</a:t>
            </a:r>
            <a:r>
              <a:rPr/>
              <a:t> </a:t>
            </a:r>
            <a:r>
              <a:rPr/>
              <a:t>are</a:t>
            </a:r>
            <a:r>
              <a:rPr/>
              <a:t> </a:t>
            </a:r>
            <a:r>
              <a:rPr/>
              <a:t>the</a:t>
            </a:r>
            <a:r>
              <a:rPr/>
              <a:t> </a:t>
            </a:r>
            <a:r>
              <a:rPr/>
              <a:t>first</a:t>
            </a:r>
            <a:r>
              <a:rPr/>
              <a:t> </a:t>
            </a:r>
            <a:r>
              <a:rPr/>
              <a:t>couple</a:t>
            </a:r>
            <a:r>
              <a:rPr/>
              <a:t> </a:t>
            </a:r>
            <a:r>
              <a:rPr/>
              <a:t>of</a:t>
            </a:r>
            <a:r>
              <a:rPr/>
              <a:t> </a:t>
            </a:r>
            <a:r>
              <a:rPr/>
              <a:t>rows.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examine</a:t>
            </a:r>
            <a:r>
              <a:rPr/>
              <a:t> </a:t>
            </a:r>
            <a:r>
              <a:rPr/>
              <a:t>your</a:t>
            </a:r>
            <a:r>
              <a:rPr/>
              <a:t> </a:t>
            </a:r>
            <a:r>
              <a:rPr/>
              <a:t>independent</a:t>
            </a:r>
            <a:r>
              <a:rPr/>
              <a:t> </a:t>
            </a:r>
            <a:r>
              <a:rPr/>
              <a:t>variables</a:t>
            </a:r>
            <a:r>
              <a:rPr/>
              <a:t> </a:t>
            </a:r>
            <a:r>
              <a:rPr/>
              <a:t>one</a:t>
            </a:r>
            <a:r>
              <a:rPr/>
              <a:t> </a:t>
            </a:r>
            <a:r>
              <a:rPr/>
              <a:t>at</a:t>
            </a:r>
            <a:r>
              <a:rPr/>
              <a:t> </a:t>
            </a:r>
            <a:r>
              <a:rPr/>
              <a:t>a</a:t>
            </a:r>
            <a:r>
              <a:rPr/>
              <a:t> </a:t>
            </a:r>
            <a:r>
              <a:rPr/>
              <a:t>time</a:t>
            </a:r>
            <a:r>
              <a:rPr/>
              <a:t> </a:t>
            </a:r>
            <a:r>
              <a:rPr/>
              <a:t>before</a:t>
            </a:r>
            <a:r>
              <a:rPr/>
              <a:t> </a:t>
            </a:r>
            <a:r>
              <a:rPr/>
              <a:t>putting</a:t>
            </a:r>
            <a:r>
              <a:rPr/>
              <a:t> </a:t>
            </a:r>
            <a:r>
              <a:rPr/>
              <a:t>them</a:t>
            </a:r>
            <a:r>
              <a:rPr/>
              <a:t> </a:t>
            </a:r>
            <a:r>
              <a:rPr/>
              <a:t>all</a:t>
            </a:r>
            <a:r>
              <a:rPr/>
              <a:t> </a:t>
            </a:r>
            <a:r>
              <a:rPr/>
              <a:t>in</a:t>
            </a:r>
            <a:r>
              <a:rPr/>
              <a:t> </a:t>
            </a:r>
            <a:r>
              <a:rPr/>
              <a:t>a</a:t>
            </a:r>
            <a:r>
              <a:rPr/>
              <a:t> </a:t>
            </a:r>
            <a:r>
              <a:rPr/>
              <a:t>multivariate</a:t>
            </a:r>
            <a:r>
              <a:rPr/>
              <a:t> </a:t>
            </a:r>
            <a:r>
              <a:rPr/>
              <a:t>model.</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estimate</a:t>
            </a:r>
            <a:r>
              <a:rPr/>
              <a:t> </a:t>
            </a:r>
            <a:r>
              <a:rPr/>
              <a:t>is</a:t>
            </a:r>
            <a:r>
              <a:rPr/>
              <a:t> </a:t>
            </a:r>
            <a:r>
              <a:rPr/>
              <a:t>the</a:t>
            </a:r>
            <a:r>
              <a:rPr/>
              <a:t> </a:t>
            </a:r>
            <a:r>
              <a:rPr/>
              <a:t>log</a:t>
            </a:r>
            <a:r>
              <a:rPr/>
              <a:t> </a:t>
            </a:r>
            <a:r>
              <a:rPr/>
              <a:t>hazard</a:t>
            </a:r>
            <a:r>
              <a:rPr/>
              <a:t> </a:t>
            </a:r>
            <a:r>
              <a:rPr/>
              <a:t>ratio,</a:t>
            </a:r>
            <a:r>
              <a:rPr/>
              <a:t> </a:t>
            </a:r>
            <a:r>
              <a:rPr/>
              <a:t>and</a:t>
            </a:r>
            <a:r>
              <a:rPr/>
              <a:t> </a:t>
            </a:r>
            <a:r>
              <a:rPr/>
              <a:t>you</a:t>
            </a:r>
            <a:r>
              <a:rPr/>
              <a:t> </a:t>
            </a:r>
            <a:r>
              <a:rPr/>
              <a:t>compute</a:t>
            </a:r>
            <a:r>
              <a:rPr/>
              <a:t> </a:t>
            </a:r>
            <a:r>
              <a:rPr/>
              <a:t>the</a:t>
            </a:r>
            <a:r>
              <a:rPr/>
              <a:t> </a:t>
            </a:r>
            <a:r>
              <a:rPr/>
              <a:t>hazard</a:t>
            </a:r>
            <a:r>
              <a:rPr/>
              <a:t> </a:t>
            </a:r>
            <a:r>
              <a:rPr/>
              <a:t>ratio</a:t>
            </a:r>
            <a:r>
              <a:rPr/>
              <a:t> </a:t>
            </a:r>
            <a:r>
              <a:rPr/>
              <a:t>by</a:t>
            </a:r>
            <a:r>
              <a:rPr/>
              <a:t> </a:t>
            </a:r>
            <a:r>
              <a:rPr/>
              <a:t>using</a:t>
            </a:r>
            <a:r>
              <a:rPr/>
              <a:t> </a:t>
            </a:r>
            <a:r>
              <a:rPr/>
              <a:t>the</a:t>
            </a:r>
            <a:r>
              <a:rPr/>
              <a:t> </a:t>
            </a:r>
            <a:r>
              <a:rPr/>
              <a:t>exponential</a:t>
            </a:r>
            <a:r>
              <a:rPr/>
              <a:t> </a:t>
            </a:r>
            <a:r>
              <a:rPr/>
              <a:t>function.</a:t>
            </a:r>
            <a:r>
              <a:rPr/>
              <a:t> </a:t>
            </a:r>
            <a:r>
              <a:rPr/>
              <a:t>Calculations</a:t>
            </a:r>
            <a:r>
              <a:rPr/>
              <a:t> </a:t>
            </a:r>
            <a:r>
              <a:rPr/>
              <a:t>for</a:t>
            </a:r>
            <a:r>
              <a:rPr/>
              <a:t> </a:t>
            </a:r>
            <a:r>
              <a:rPr/>
              <a:t>the</a:t>
            </a:r>
            <a:r>
              <a:rPr/>
              <a:t> </a:t>
            </a:r>
            <a:r>
              <a:rPr/>
              <a:t>confidence</a:t>
            </a:r>
            <a:r>
              <a:rPr/>
              <a:t> </a:t>
            </a:r>
            <a:r>
              <a:rPr/>
              <a:t>interval</a:t>
            </a:r>
            <a:r>
              <a:rPr/>
              <a:t> </a:t>
            </a:r>
            <a:r>
              <a:rPr/>
              <a:t>are</a:t>
            </a:r>
            <a:r>
              <a:rPr/>
              <a:t> </a:t>
            </a:r>
            <a:r>
              <a:rPr/>
              <a:t>similar.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interaction</a:t>
            </a:r>
            <a:r>
              <a:rPr/>
              <a:t> </a:t>
            </a:r>
            <a:r>
              <a:rPr/>
              <a:t>model</a:t>
            </a:r>
            <a:r>
              <a:rPr/>
              <a:t> </a:t>
            </a:r>
            <a:r>
              <a:rPr/>
              <a:t>with</a:t>
            </a:r>
            <a:r>
              <a:rPr/>
              <a:t> </a:t>
            </a:r>
            <a:r>
              <a:rPr/>
              <a:t>a</a:t>
            </a:r>
            <a:r>
              <a:rPr/>
              <a:t> </a:t>
            </a:r>
            <a:r>
              <a:rPr/>
              <a:t>centered</a:t>
            </a:r>
            <a:r>
              <a:rPr/>
              <a:t> </a:t>
            </a:r>
            <a:r>
              <a:rPr/>
              <a:t>value</a:t>
            </a:r>
            <a:r>
              <a:rPr/>
              <a:t> </a:t>
            </a:r>
            <a:r>
              <a:rPr/>
              <a:t>for</a:t>
            </a:r>
            <a:r>
              <a:rPr/>
              <a:t> </a:t>
            </a:r>
            <a:r>
              <a:rPr/>
              <a:t>age</a:t>
            </a:r>
            <a:r>
              <a:rPr/>
              <a:t> </a:t>
            </a:r>
            <a:r>
              <a:rPr/>
              <a:t>is</a:t>
            </a:r>
            <a:r>
              <a:rPr/>
              <a:t> </a:t>
            </a:r>
            <a:r>
              <a:rPr/>
              <a:t>easier</a:t>
            </a:r>
            <a:r>
              <a:rPr/>
              <a:t> </a:t>
            </a:r>
            <a:r>
              <a:rPr/>
              <a:t>to</a:t>
            </a:r>
            <a:r>
              <a:rPr/>
              <a:t> </a:t>
            </a:r>
            <a:r>
              <a:rPr/>
              <a:t>intepret,</a:t>
            </a:r>
            <a:r>
              <a:rPr/>
              <a:t> </a:t>
            </a:r>
            <a:r>
              <a:rPr/>
              <a:t>because</a:t>
            </a:r>
            <a:r>
              <a:rPr/>
              <a:t> </a:t>
            </a:r>
            <a:r>
              <a:rPr/>
              <a:t>the</a:t>
            </a:r>
            <a:r>
              <a:rPr/>
              <a:t> </a:t>
            </a:r>
            <a:r>
              <a:rPr/>
              <a:t>baseline</a:t>
            </a:r>
            <a:r>
              <a:rPr/>
              <a:t> </a:t>
            </a:r>
            <a:r>
              <a:rPr/>
              <a:t>hazard</a:t>
            </a:r>
            <a:r>
              <a:rPr/>
              <a:t> </a:t>
            </a:r>
            <a:r>
              <a:rPr/>
              <a:t>is</a:t>
            </a:r>
            <a:r>
              <a:rPr/>
              <a:t> </a:t>
            </a:r>
            <a:r>
              <a:rPr/>
              <a:t>computed</a:t>
            </a:r>
            <a:r>
              <a:rPr/>
              <a:t> </a:t>
            </a:r>
            <a:r>
              <a:rPr/>
              <a:t>at</a:t>
            </a:r>
            <a:r>
              <a:rPr/>
              <a:t> </a:t>
            </a:r>
            <a:r>
              <a:rPr/>
              <a:t>a</a:t>
            </a:r>
            <a:r>
              <a:rPr/>
              <a:t> </a:t>
            </a:r>
            <a:r>
              <a:rPr/>
              <a:t>realistic</a:t>
            </a:r>
            <a:r>
              <a:rPr/>
              <a:t> </a:t>
            </a:r>
            <a:r>
              <a:rPr/>
              <a:t>value</a:t>
            </a:r>
            <a:r>
              <a:rPr/>
              <a:t> </a:t>
            </a:r>
            <a:r>
              <a:rPr/>
              <a:t>(gender=M</a:t>
            </a:r>
            <a:r>
              <a:rPr/>
              <a:t> </a:t>
            </a:r>
            <a:r>
              <a:rPr/>
              <a:t>and</a:t>
            </a:r>
            <a:r>
              <a:rPr/>
              <a:t> </a:t>
            </a:r>
            <a:r>
              <a:rPr/>
              <a:t>age=69.8).</a:t>
            </a:r>
            <a:r>
              <a:rPr/>
              <a:t> </a:t>
            </a:r>
            <a:r>
              <a:rPr/>
              <a:t>The</a:t>
            </a:r>
            <a:r>
              <a:rPr/>
              <a:t> </a:t>
            </a:r>
            <a:r>
              <a:rPr/>
              <a:t>simple</a:t>
            </a:r>
            <a:r>
              <a:rPr/>
              <a:t> </a:t>
            </a:r>
            <a:r>
              <a:rPr/>
              <a:t>interaction</a:t>
            </a:r>
            <a:r>
              <a:rPr/>
              <a:t> </a:t>
            </a:r>
            <a:r>
              <a:rPr/>
              <a:t>model</a:t>
            </a:r>
            <a:r>
              <a:rPr/>
              <a:t> </a:t>
            </a:r>
            <a:r>
              <a:rPr/>
              <a:t>had</a:t>
            </a:r>
            <a:r>
              <a:rPr/>
              <a:t> </a:t>
            </a:r>
            <a:r>
              <a:rPr/>
              <a:t>a</a:t>
            </a:r>
            <a:r>
              <a:rPr/>
              <a:t> </a:t>
            </a:r>
            <a:r>
              <a:rPr/>
              <a:t>baseline</a:t>
            </a:r>
            <a:r>
              <a:rPr/>
              <a:t> </a:t>
            </a:r>
            <a:r>
              <a:rPr/>
              <a:t>hazard</a:t>
            </a:r>
            <a:r>
              <a:rPr/>
              <a:t> </a:t>
            </a:r>
            <a:r>
              <a:rPr/>
              <a:t>at</a:t>
            </a:r>
            <a:r>
              <a:rPr/>
              <a:t> </a:t>
            </a:r>
            <a:r>
              <a:rPr/>
              <a:t>a</a:t>
            </a:r>
            <a:r>
              <a:rPr/>
              <a:t> </a:t>
            </a:r>
            <a:r>
              <a:rPr/>
              <a:t>value</a:t>
            </a:r>
            <a:r>
              <a:rPr/>
              <a:t> </a:t>
            </a:r>
            <a:r>
              <a:rPr/>
              <a:t>(gender=M</a:t>
            </a:r>
            <a:r>
              <a:rPr/>
              <a:t> </a:t>
            </a:r>
            <a:r>
              <a:rPr/>
              <a:t>and</a:t>
            </a:r>
            <a:r>
              <a:rPr/>
              <a:t> </a:t>
            </a:r>
            <a:r>
              <a:rPr/>
              <a:t>age=0)</a:t>
            </a:r>
            <a:r>
              <a:rPr/>
              <a:t> </a:t>
            </a:r>
            <a:r>
              <a:rPr/>
              <a:t>that</a:t>
            </a:r>
            <a:r>
              <a:rPr/>
              <a:t> </a:t>
            </a:r>
            <a:r>
              <a:rPr/>
              <a:t>was</a:t>
            </a:r>
            <a:r>
              <a:rPr/>
              <a:t> </a:t>
            </a:r>
            <a:r>
              <a:rPr/>
              <a:t>impossible</a:t>
            </a:r>
            <a:r>
              <a:rPr/>
              <a:t> </a:t>
            </a:r>
            <a:r>
              <a:rPr/>
              <a:t>to</a:t>
            </a:r>
            <a:r>
              <a:rPr/>
              <a:t> </a:t>
            </a:r>
            <a:r>
              <a:rPr/>
              <a:t>interpret.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Survival</a:t>
            </a:r>
            <a:r>
              <a:rPr/>
              <a:t> </a:t>
            </a:r>
            <a:r>
              <a:rPr/>
              <a:t>lecture</a:t>
            </a:r>
            <a:r>
              <a:rPr/>
              <a:t> </a:t>
            </a:r>
            <a:r>
              <a:rPr/>
              <a:t>4</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April</a:t>
            </a:r>
            <a:r>
              <a:rPr/>
              <a:t> </a:t>
            </a:r>
            <a:r>
              <a:rPr/>
              <a:t>8,</a:t>
            </a:r>
            <a:r>
              <a:rPr/>
              <a:t> </a:t>
            </a:r>
            <a:r>
              <a:rPr/>
              <a:t>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Univariate</a:t>
            </a:r>
            <a:r>
              <a:rPr/>
              <a:t> </a:t>
            </a:r>
            <a:r>
              <a:rPr/>
              <a:t>model</a:t>
            </a:r>
            <a:r>
              <a:rPr/>
              <a:t> </a:t>
            </a:r>
            <a:r>
              <a:rPr/>
              <a:t>for</a:t>
            </a:r>
            <a:r>
              <a:rPr/>
              <a:t> </a:t>
            </a:r>
            <a:r>
              <a:rPr/>
              <a:t>bmi</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bmi</a:t>
                      </a:r>
                    </a:p>
                  </a:txBody>
                </a:tc>
                <a:tc>
                  <a:txBody>
                    <a:bodyPr/>
                    <a:lstStyle/>
                    <a:p>
                      <a:pPr lvl="0" marL="0" indent="0" algn="r">
                        <a:buNone/>
                      </a:pPr>
                      <a:r>
                        <a:rPr/>
                        <a:t>-0.0984729</a:t>
                      </a:r>
                    </a:p>
                  </a:txBody>
                </a:tc>
                <a:tc>
                  <a:txBody>
                    <a:bodyPr/>
                    <a:lstStyle/>
                    <a:p>
                      <a:pPr lvl="0" marL="0" indent="0" algn="r">
                        <a:buNone/>
                      </a:pPr>
                      <a:r>
                        <a:rPr/>
                        <a:t>0.0147507</a:t>
                      </a:r>
                    </a:p>
                  </a:txBody>
                </a:tc>
                <a:tc>
                  <a:txBody>
                    <a:bodyPr/>
                    <a:lstStyle/>
                    <a:p>
                      <a:pPr lvl="0" marL="0" indent="0" algn="r">
                        <a:buNone/>
                      </a:pPr>
                      <a:r>
                        <a:rPr/>
                        <a:t>-6.675796</a:t>
                      </a:r>
                    </a:p>
                  </a:txBody>
                </a:tc>
                <a:tc>
                  <a:txBody>
                    <a:bodyPr/>
                    <a:lstStyle/>
                    <a:p>
                      <a:pPr lvl="0" marL="0" indent="0" algn="r">
                        <a:buNone/>
                      </a:pPr>
                      <a:r>
                        <a:rPr/>
                        <a:t>0</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Hazard</a:t>
            </a:r>
            <a:r>
              <a:rPr/>
              <a:t> </a:t>
            </a:r>
            <a:r>
              <a:rPr/>
              <a:t>ratio</a:t>
            </a:r>
            <a:r>
              <a:rPr/>
              <a:t> </a:t>
            </a:r>
            <a:r>
              <a:rPr/>
              <a:t>and</a:t>
            </a:r>
            <a:r>
              <a:rPr/>
              <a:t> </a:t>
            </a:r>
            <a:r>
              <a:rPr/>
              <a:t>confidence</a:t>
            </a:r>
            <a:r>
              <a:rPr/>
              <a:t> </a:t>
            </a:r>
            <a:r>
              <a:rPr/>
              <a:t>interval</a:t>
            </a:r>
            <a:r>
              <a:rPr/>
              <a:t> </a:t>
            </a:r>
            <a:r>
              <a:rPr/>
              <a:t>for</a:t>
            </a:r>
            <a:r>
              <a:rPr/>
              <a:t> </a:t>
            </a:r>
            <a:r>
              <a:rPr/>
              <a:t>bmi</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marL="0" indent="0" algn="l">
                        <a:buNone/>
                      </a:pPr>
                      <a:r>
                        <a:rPr/>
                        <a:t>term</a:t>
                      </a:r>
                    </a:p>
                  </a:txBody>
                  <a:tcPr/>
                </a:tc>
                <a:tc>
                  <a:txBody>
                    <a:bodyPr/>
                    <a:lstStyle/>
                    <a:p>
                      <a:pPr lvl="0" marL="0" indent="0" algn="r">
                        <a:buNone/>
                      </a:pPr>
                      <a:r>
                        <a:rPr/>
                        <a:t>hazard.ratio</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bmi</a:t>
                      </a:r>
                    </a:p>
                  </a:txBody>
                </a:tc>
                <a:tc>
                  <a:txBody>
                    <a:bodyPr/>
                    <a:lstStyle/>
                    <a:p>
                      <a:pPr lvl="0" marL="0" indent="0" algn="r">
                        <a:buNone/>
                      </a:pPr>
                      <a:r>
                        <a:rPr/>
                        <a:t>0.9062203</a:t>
                      </a:r>
                    </a:p>
                  </a:txBody>
                </a:tc>
                <a:tc>
                  <a:txBody>
                    <a:bodyPr/>
                    <a:lstStyle/>
                    <a:p>
                      <a:pPr lvl="0" marL="0" indent="0" algn="r">
                        <a:buNone/>
                      </a:pPr>
                      <a:r>
                        <a:rPr/>
                        <a:t>0.8803957</a:t>
                      </a:r>
                    </a:p>
                  </a:txBody>
                </a:tc>
                <a:tc>
                  <a:txBody>
                    <a:bodyPr/>
                    <a:lstStyle/>
                    <a:p>
                      <a:pPr lvl="0" marL="0" indent="0" algn="r">
                        <a:buNone/>
                      </a:pPr>
                      <a:r>
                        <a:rPr/>
                        <a:t>0.9328023</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Predicted</a:t>
            </a:r>
            <a:r>
              <a:rPr/>
              <a:t> </a:t>
            </a:r>
            <a:r>
              <a:rPr/>
              <a:t>survival</a:t>
            </a:r>
            <a:r>
              <a:rPr/>
              <a:t> </a:t>
            </a:r>
            <a:r>
              <a:rPr/>
              <a:t>for</a:t>
            </a:r>
            <a:r>
              <a:rPr/>
              <a:t> </a:t>
            </a:r>
            <a:r>
              <a:rPr/>
              <a:t>at</a:t>
            </a:r>
            <a:r>
              <a:rPr/>
              <a:t> </a:t>
            </a:r>
            <a:r>
              <a:rPr/>
              <a:t>various</a:t>
            </a:r>
            <a:r>
              <a:rPr/>
              <a:t> </a:t>
            </a:r>
            <a:r>
              <a:rPr/>
              <a:t>bmi</a:t>
            </a:r>
            <a:r>
              <a:rPr/>
              <a:t> </a:t>
            </a:r>
            <a:r>
              <a:rPr/>
              <a:t>levels</a:t>
            </a:r>
          </a:p>
        </p:txBody>
      </p:sp>
      <p:pic>
        <p:nvPicPr>
          <p:cNvPr descr="class4_files/figure-pptx/bmi-predict-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Multivariate</a:t>
            </a:r>
            <a:r>
              <a:rPr/>
              <a:t> </a:t>
            </a:r>
            <a:r>
              <a:rPr/>
              <a:t>model</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age</a:t>
                      </a:r>
                    </a:p>
                  </a:txBody>
                </a:tc>
                <a:tc>
                  <a:txBody>
                    <a:bodyPr/>
                    <a:lstStyle/>
                    <a:p>
                      <a:pPr lvl="0" marL="0" indent="0" algn="r">
                        <a:buNone/>
                      </a:pPr>
                      <a:r>
                        <a:rPr/>
                        <a:t>0.0669278</a:t>
                      </a:r>
                    </a:p>
                  </a:txBody>
                </a:tc>
                <a:tc>
                  <a:txBody>
                    <a:bodyPr/>
                    <a:lstStyle/>
                    <a:p>
                      <a:pPr lvl="0" marL="0" indent="0" algn="r">
                        <a:buNone/>
                      </a:pPr>
                      <a:r>
                        <a:rPr/>
                        <a:t>0.0061958</a:t>
                      </a:r>
                    </a:p>
                  </a:txBody>
                </a:tc>
                <a:tc>
                  <a:txBody>
                    <a:bodyPr/>
                    <a:lstStyle/>
                    <a:p>
                      <a:pPr lvl="0" marL="0" indent="0" algn="r">
                        <a:buNone/>
                      </a:pPr>
                      <a:r>
                        <a:rPr/>
                        <a:t>10.8020422</a:t>
                      </a:r>
                    </a:p>
                  </a:txBody>
                </a:tc>
                <a:tc>
                  <a:txBody>
                    <a:bodyPr/>
                    <a:lstStyle/>
                    <a:p>
                      <a:pPr lvl="0" marL="0" indent="0" algn="r">
                        <a:buNone/>
                      </a:pPr>
                      <a:r>
                        <a:rPr/>
                        <a:t>0.0000000</a:t>
                      </a:r>
                    </a:p>
                  </a:txBody>
                </a:tc>
              </a:tr>
              <a:tr h="0">
                <a:tc>
                  <a:txBody>
                    <a:bodyPr/>
                    <a:lstStyle/>
                    <a:p>
                      <a:pPr lvl="0" marL="0" indent="0" algn="l">
                        <a:buNone/>
                      </a:pPr>
                      <a:r>
                        <a:rPr/>
                        <a:t>genderFemale</a:t>
                      </a:r>
                    </a:p>
                  </a:txBody>
                </a:tc>
                <a:tc>
                  <a:txBody>
                    <a:bodyPr/>
                    <a:lstStyle/>
                    <a:p>
                      <a:pPr lvl="0" marL="0" indent="0" algn="r">
                        <a:buNone/>
                      </a:pPr>
                      <a:r>
                        <a:rPr/>
                        <a:t>-0.0662851</a:t>
                      </a:r>
                    </a:p>
                  </a:txBody>
                </a:tc>
                <a:tc>
                  <a:txBody>
                    <a:bodyPr/>
                    <a:lstStyle/>
                    <a:p>
                      <a:pPr lvl="0" marL="0" indent="0" algn="r">
                        <a:buNone/>
                      </a:pPr>
                      <a:r>
                        <a:rPr/>
                        <a:t>0.1405849</a:t>
                      </a:r>
                    </a:p>
                  </a:txBody>
                </a:tc>
                <a:tc>
                  <a:txBody>
                    <a:bodyPr/>
                    <a:lstStyle/>
                    <a:p>
                      <a:pPr lvl="0" marL="0" indent="0" algn="r">
                        <a:buNone/>
                      </a:pPr>
                      <a:r>
                        <a:rPr/>
                        <a:t>-0.4714951</a:t>
                      </a:r>
                    </a:p>
                  </a:txBody>
                </a:tc>
                <a:tc>
                  <a:txBody>
                    <a:bodyPr/>
                    <a:lstStyle/>
                    <a:p>
                      <a:pPr lvl="0" marL="0" indent="0" algn="r">
                        <a:buNone/>
                      </a:pPr>
                      <a:r>
                        <a:rPr/>
                        <a:t>0.6372872</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Multivariate</a:t>
            </a:r>
            <a:r>
              <a:rPr/>
              <a:t> </a:t>
            </a:r>
            <a:r>
              <a:rPr/>
              <a:t>model</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marL="0" indent="0" algn="l">
                        <a:buNone/>
                      </a:pPr>
                      <a:r>
                        <a:rPr/>
                        <a:t>term</a:t>
                      </a:r>
                    </a:p>
                  </a:txBody>
                  <a:tcPr/>
                </a:tc>
                <a:tc>
                  <a:txBody>
                    <a:bodyPr/>
                    <a:lstStyle/>
                    <a:p>
                      <a:pPr lvl="0" marL="0" indent="0" algn="r">
                        <a:buNone/>
                      </a:pPr>
                      <a:r>
                        <a:rPr/>
                        <a:t>hazard.ratio</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age</a:t>
                      </a:r>
                    </a:p>
                  </a:txBody>
                </a:tc>
                <a:tc>
                  <a:txBody>
                    <a:bodyPr/>
                    <a:lstStyle/>
                    <a:p>
                      <a:pPr lvl="0" marL="0" indent="0" algn="r">
                        <a:buNone/>
                      </a:pPr>
                      <a:r>
                        <a:rPr/>
                        <a:t>1.069218</a:t>
                      </a:r>
                    </a:p>
                  </a:txBody>
                </a:tc>
                <a:tc>
                  <a:txBody>
                    <a:bodyPr/>
                    <a:lstStyle/>
                    <a:p>
                      <a:pPr lvl="0" marL="0" indent="0" algn="r">
                        <a:buNone/>
                      </a:pPr>
                      <a:r>
                        <a:rPr/>
                        <a:t>1.0563126</a:t>
                      </a:r>
                    </a:p>
                  </a:txBody>
                </a:tc>
                <a:tc>
                  <a:txBody>
                    <a:bodyPr/>
                    <a:lstStyle/>
                    <a:p>
                      <a:pPr lvl="0" marL="0" indent="0" algn="r">
                        <a:buNone/>
                      </a:pPr>
                      <a:r>
                        <a:rPr/>
                        <a:t>1.082282</a:t>
                      </a:r>
                    </a:p>
                  </a:txBody>
                </a:tc>
              </a:tr>
              <a:tr h="0">
                <a:tc>
                  <a:txBody>
                    <a:bodyPr/>
                    <a:lstStyle/>
                    <a:p>
                      <a:pPr lvl="0" marL="0" indent="0" algn="l">
                        <a:buNone/>
                      </a:pPr>
                      <a:r>
                        <a:rPr/>
                        <a:t>genderFemale</a:t>
                      </a:r>
                    </a:p>
                  </a:txBody>
                </a:tc>
                <a:tc>
                  <a:txBody>
                    <a:bodyPr/>
                    <a:lstStyle/>
                    <a:p>
                      <a:pPr lvl="0" marL="0" indent="0" algn="r">
                        <a:buNone/>
                      </a:pPr>
                      <a:r>
                        <a:rPr/>
                        <a:t>0.935864</a:t>
                      </a:r>
                    </a:p>
                  </a:txBody>
                </a:tc>
                <a:tc>
                  <a:txBody>
                    <a:bodyPr/>
                    <a:lstStyle/>
                    <a:p>
                      <a:pPr lvl="0" marL="0" indent="0" algn="r">
                        <a:buNone/>
                      </a:pPr>
                      <a:r>
                        <a:rPr/>
                        <a:t>0.7104714</a:t>
                      </a:r>
                    </a:p>
                  </a:txBody>
                </a:tc>
                <a:tc>
                  <a:txBody>
                    <a:bodyPr/>
                    <a:lstStyle/>
                    <a:p>
                      <a:pPr lvl="0" marL="0" indent="0" algn="r">
                        <a:buNone/>
                      </a:pPr>
                      <a:r>
                        <a:rPr/>
                        <a:t>1.232761</a:t>
                      </a:r>
                    </a:p>
                  </a:txBody>
                </a:tc>
              </a:tr>
            </a:tbl>
          </a:graphicData>
        </a:graphic>
      </p:graphicFrame>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Covariate</a:t>
            </a:r>
            <a:r>
              <a:rPr/>
              <a:t> </a:t>
            </a:r>
            <a:r>
              <a:rPr/>
              <a:t>imbalance</a:t>
            </a:r>
          </a:p>
        </p:txBody>
      </p:sp>
      <p:pic>
        <p:nvPicPr>
          <p:cNvPr descr="class4_files/figure-pptx/boxplot-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Covariate</a:t>
            </a:r>
            <a:r>
              <a:rPr/>
              <a:t> </a:t>
            </a:r>
            <a:r>
              <a:rPr/>
              <a:t>imbalance</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lgn="l">
                        <a:buNone/>
                      </a:pPr>
                      <a:r>
                        <a:rPr/>
                        <a:t>gender</a:t>
                      </a:r>
                    </a:p>
                  </a:txBody>
                  <a:tcPr/>
                </a:tc>
                <a:tc>
                  <a:txBody>
                    <a:bodyPr/>
                    <a:lstStyle/>
                    <a:p>
                      <a:pPr lvl="0" marL="0" indent="0" algn="r">
                        <a:buNone/>
                      </a:pPr>
                      <a:r>
                        <a:rPr/>
                        <a:t>age</a:t>
                      </a:r>
                    </a:p>
                  </a:txBody>
                  <a:tcPr/>
                </a:tc>
              </a:tr>
              <a:tr h="0">
                <a:tc>
                  <a:txBody>
                    <a:bodyPr/>
                    <a:lstStyle/>
                    <a:p>
                      <a:pPr lvl="0" marL="0" indent="0" algn="l">
                        <a:buNone/>
                      </a:pPr>
                      <a:r>
                        <a:rPr/>
                        <a:t>Male</a:t>
                      </a:r>
                    </a:p>
                  </a:txBody>
                </a:tc>
                <a:tc>
                  <a:txBody>
                    <a:bodyPr/>
                    <a:lstStyle/>
                    <a:p>
                      <a:pPr lvl="0" marL="0" indent="0" algn="r">
                        <a:buNone/>
                      </a:pPr>
                      <a:r>
                        <a:rPr/>
                        <a:t>66.59667</a:t>
                      </a:r>
                    </a:p>
                  </a:txBody>
                </a:tc>
              </a:tr>
              <a:tr h="0">
                <a:tc>
                  <a:txBody>
                    <a:bodyPr/>
                    <a:lstStyle/>
                    <a:p>
                      <a:pPr lvl="0" marL="0" indent="0" algn="l">
                        <a:buNone/>
                      </a:pPr>
                      <a:r>
                        <a:rPr/>
                        <a:t>Female</a:t>
                      </a:r>
                    </a:p>
                  </a:txBody>
                </a:tc>
                <a:tc>
                  <a:txBody>
                    <a:bodyPr/>
                    <a:lstStyle/>
                    <a:p>
                      <a:pPr lvl="0" marL="0" indent="0" algn="r">
                        <a:buNone/>
                      </a:pPr>
                      <a:r>
                        <a:rPr/>
                        <a:t>74.72000</a:t>
                      </a:r>
                    </a:p>
                  </a:txBody>
                </a:tc>
              </a:tr>
              <a:tr h="0">
                <a:tc>
                  <a:txBody>
                    <a:bodyPr/>
                    <a:lstStyle/>
                    <a:p>
                      <a:pPr lvl="0" marL="0" indent="0" algn="l">
                        <a:buNone/>
                      </a:pPr>
                      <a:r>
                        <a:rPr/>
                        <a:t>Overall</a:t>
                      </a:r>
                    </a:p>
                  </a:txBody>
                </a:tc>
                <a:tc>
                  <a:txBody>
                    <a:bodyPr/>
                    <a:lstStyle/>
                    <a:p>
                      <a:pPr lvl="0" marL="0" indent="0" algn="r">
                        <a:buNone/>
                      </a:pPr>
                      <a:r>
                        <a:rPr/>
                        <a:t>69.84600</a:t>
                      </a:r>
                    </a:p>
                  </a:txBody>
                </a:tc>
              </a:tr>
            </a:tbl>
          </a:graphicData>
        </a:graphic>
      </p:graphicFrame>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Unadjusted</a:t>
            </a:r>
            <a:r>
              <a:rPr/>
              <a:t> </a:t>
            </a:r>
            <a:r>
              <a:rPr/>
              <a:t>comparison</a:t>
            </a:r>
          </a:p>
        </p:txBody>
      </p:sp>
      <p:pic>
        <p:nvPicPr>
          <p:cNvPr descr="class4_files/figure-pptx/unadjusted-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Adjusted</a:t>
            </a:r>
            <a:r>
              <a:rPr/>
              <a:t> </a:t>
            </a:r>
            <a:r>
              <a:rPr/>
              <a:t>comparison</a:t>
            </a:r>
          </a:p>
        </p:txBody>
      </p:sp>
      <p:pic>
        <p:nvPicPr>
          <p:cNvPr descr="class4_files/figure-pptx/adjusted-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Adjustment</a:t>
            </a:r>
            <a:r>
              <a:rPr/>
              <a:t> </a:t>
            </a:r>
            <a:r>
              <a:rPr/>
              <a:t>for</a:t>
            </a:r>
            <a:r>
              <a:rPr/>
              <a:t> </a:t>
            </a:r>
            <a:r>
              <a:rPr/>
              <a:t>bmi</a:t>
            </a:r>
            <a:r>
              <a:rPr/>
              <a:t> </a:t>
            </a:r>
            <a:r>
              <a:rPr/>
              <a:t>analysis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age</a:t>
                      </a:r>
                    </a:p>
                  </a:txBody>
                </a:tc>
                <a:tc>
                  <a:txBody>
                    <a:bodyPr/>
                    <a:lstStyle/>
                    <a:p>
                      <a:pPr lvl="0" marL="0" indent="0" algn="r">
                        <a:buNone/>
                      </a:pPr>
                      <a:r>
                        <a:rPr/>
                        <a:t>0.0607912</a:t>
                      </a:r>
                    </a:p>
                  </a:txBody>
                </a:tc>
                <a:tc>
                  <a:txBody>
                    <a:bodyPr/>
                    <a:lstStyle/>
                    <a:p>
                      <a:pPr lvl="0" marL="0" indent="0" algn="r">
                        <a:buNone/>
                      </a:pPr>
                      <a:r>
                        <a:rPr/>
                        <a:t>0.0065031</a:t>
                      </a:r>
                    </a:p>
                  </a:txBody>
                </a:tc>
                <a:tc>
                  <a:txBody>
                    <a:bodyPr/>
                    <a:lstStyle/>
                    <a:p>
                      <a:pPr lvl="0" marL="0" indent="0" algn="r">
                        <a:buNone/>
                      </a:pPr>
                      <a:r>
                        <a:rPr/>
                        <a:t>9.3480956</a:t>
                      </a:r>
                    </a:p>
                  </a:txBody>
                </a:tc>
                <a:tc>
                  <a:txBody>
                    <a:bodyPr/>
                    <a:lstStyle/>
                    <a:p>
                      <a:pPr lvl="0" marL="0" indent="0" algn="r">
                        <a:buNone/>
                      </a:pPr>
                      <a:r>
                        <a:rPr/>
                        <a:t>0.0000000</a:t>
                      </a:r>
                    </a:p>
                  </a:txBody>
                </a:tc>
              </a:tr>
              <a:tr h="0">
                <a:tc>
                  <a:txBody>
                    <a:bodyPr/>
                    <a:lstStyle/>
                    <a:p>
                      <a:pPr lvl="0" marL="0" indent="0" algn="l">
                        <a:buNone/>
                      </a:pPr>
                      <a:r>
                        <a:rPr/>
                        <a:t>genderFemale</a:t>
                      </a:r>
                    </a:p>
                  </a:txBody>
                </a:tc>
                <a:tc>
                  <a:txBody>
                    <a:bodyPr/>
                    <a:lstStyle/>
                    <a:p>
                      <a:pPr lvl="0" marL="0" indent="0" algn="r">
                        <a:buNone/>
                      </a:pPr>
                      <a:r>
                        <a:rPr/>
                        <a:t>-0.0930646</a:t>
                      </a:r>
                    </a:p>
                  </a:txBody>
                </a:tc>
                <a:tc>
                  <a:txBody>
                    <a:bodyPr/>
                    <a:lstStyle/>
                    <a:p>
                      <a:pPr lvl="0" marL="0" indent="0" algn="r">
                        <a:buNone/>
                      </a:pPr>
                      <a:r>
                        <a:rPr/>
                        <a:t>0.1410847</a:t>
                      </a:r>
                    </a:p>
                  </a:txBody>
                </a:tc>
                <a:tc>
                  <a:txBody>
                    <a:bodyPr/>
                    <a:lstStyle/>
                    <a:p>
                      <a:pPr lvl="0" marL="0" indent="0" algn="r">
                        <a:buNone/>
                      </a:pPr>
                      <a:r>
                        <a:rPr/>
                        <a:t>-0.6596365</a:t>
                      </a:r>
                    </a:p>
                  </a:txBody>
                </a:tc>
                <a:tc>
                  <a:txBody>
                    <a:bodyPr/>
                    <a:lstStyle/>
                    <a:p>
                      <a:pPr lvl="0" marL="0" indent="0" algn="r">
                        <a:buNone/>
                      </a:pPr>
                      <a:r>
                        <a:rPr/>
                        <a:t>0.5094871</a:t>
                      </a:r>
                    </a:p>
                  </a:txBody>
                </a:tc>
              </a:tr>
              <a:tr h="0">
                <a:tc>
                  <a:txBody>
                    <a:bodyPr/>
                    <a:lstStyle/>
                    <a:p>
                      <a:pPr lvl="0" marL="0" indent="0" algn="l">
                        <a:buNone/>
                      </a:pPr>
                      <a:r>
                        <a:rPr/>
                        <a:t>bmi</a:t>
                      </a:r>
                    </a:p>
                  </a:txBody>
                </a:tc>
                <a:tc>
                  <a:txBody>
                    <a:bodyPr/>
                    <a:lstStyle/>
                    <a:p>
                      <a:pPr lvl="0" marL="0" indent="0" algn="r">
                        <a:buNone/>
                      </a:pPr>
                      <a:r>
                        <a:rPr/>
                        <a:t>-0.0420840</a:t>
                      </a:r>
                    </a:p>
                  </a:txBody>
                </a:tc>
                <a:tc>
                  <a:txBody>
                    <a:bodyPr/>
                    <a:lstStyle/>
                    <a:p>
                      <a:pPr lvl="0" marL="0" indent="0" algn="r">
                        <a:buNone/>
                      </a:pPr>
                      <a:r>
                        <a:rPr/>
                        <a:t>0.0154274</a:t>
                      </a:r>
                    </a:p>
                  </a:txBody>
                </a:tc>
                <a:tc>
                  <a:txBody>
                    <a:bodyPr/>
                    <a:lstStyle/>
                    <a:p>
                      <a:pPr lvl="0" marL="0" indent="0" algn="r">
                        <a:buNone/>
                      </a:pPr>
                      <a:r>
                        <a:rPr/>
                        <a:t>-2.7278710</a:t>
                      </a:r>
                    </a:p>
                  </a:txBody>
                </a:tc>
                <a:tc>
                  <a:txBody>
                    <a:bodyPr/>
                    <a:lstStyle/>
                    <a:p>
                      <a:pPr lvl="0" marL="0" indent="0" algn="r">
                        <a:buNone/>
                      </a:pPr>
                      <a:r>
                        <a:rPr/>
                        <a:t>0.0063745</a:t>
                      </a:r>
                    </a:p>
                  </a:txBody>
                </a:tc>
              </a:tr>
            </a:tbl>
          </a:graphicData>
        </a:graphic>
      </p:graphicFrame>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Lecture 4. Model fitting and diagnostics for the Cox model. In this lecture, you will work with more complex forms of the Cox model with multiple predictor variables. You’ll include covariates in the Cox model to produce risk adjusted survival curves. You will also assess the underlying assumptions of the Cox model, particularly the assumption of proportional hazards.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Adjustment</a:t>
            </a:r>
            <a:r>
              <a:rPr/>
              <a:t> </a:t>
            </a:r>
            <a:r>
              <a:rPr/>
              <a:t>for</a:t>
            </a:r>
            <a:r>
              <a:rPr/>
              <a:t> </a:t>
            </a:r>
            <a:r>
              <a:rPr/>
              <a:t>bmi</a:t>
            </a:r>
            <a:r>
              <a:rPr/>
              <a:t> </a:t>
            </a:r>
            <a:r>
              <a:rPr/>
              <a:t>analysis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marL="0" indent="0" algn="l">
                        <a:buNone/>
                      </a:pPr>
                      <a:r>
                        <a:rPr/>
                        <a:t>term</a:t>
                      </a:r>
                    </a:p>
                  </a:txBody>
                  <a:tcPr/>
                </a:tc>
                <a:tc>
                  <a:txBody>
                    <a:bodyPr/>
                    <a:lstStyle/>
                    <a:p>
                      <a:pPr lvl="0" marL="0" indent="0" algn="r">
                        <a:buNone/>
                      </a:pPr>
                      <a:r>
                        <a:rPr/>
                        <a:t>hazard.ratio</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age</a:t>
                      </a:r>
                    </a:p>
                  </a:txBody>
                </a:tc>
                <a:tc>
                  <a:txBody>
                    <a:bodyPr/>
                    <a:lstStyle/>
                    <a:p>
                      <a:pPr lvl="0" marL="0" indent="0" algn="r">
                        <a:buNone/>
                      </a:pPr>
                      <a:r>
                        <a:rPr/>
                        <a:t>1.0626770</a:t>
                      </a:r>
                    </a:p>
                  </a:txBody>
                </a:tc>
                <a:tc>
                  <a:txBody>
                    <a:bodyPr/>
                    <a:lstStyle/>
                    <a:p>
                      <a:pPr lvl="0" marL="0" indent="0" algn="r">
                        <a:buNone/>
                      </a:pPr>
                      <a:r>
                        <a:rPr/>
                        <a:t>1.0492183</a:t>
                      </a:r>
                    </a:p>
                  </a:txBody>
                </a:tc>
                <a:tc>
                  <a:txBody>
                    <a:bodyPr/>
                    <a:lstStyle/>
                    <a:p>
                      <a:pPr lvl="0" marL="0" indent="0" algn="r">
                        <a:buNone/>
                      </a:pPr>
                      <a:r>
                        <a:rPr/>
                        <a:t>1.0763083</a:t>
                      </a:r>
                    </a:p>
                  </a:txBody>
                </a:tc>
              </a:tr>
              <a:tr h="0">
                <a:tc>
                  <a:txBody>
                    <a:bodyPr/>
                    <a:lstStyle/>
                    <a:p>
                      <a:pPr lvl="0" marL="0" indent="0" algn="l">
                        <a:buNone/>
                      </a:pPr>
                      <a:r>
                        <a:rPr/>
                        <a:t>genderFemale</a:t>
                      </a:r>
                    </a:p>
                  </a:txBody>
                </a:tc>
                <a:tc>
                  <a:txBody>
                    <a:bodyPr/>
                    <a:lstStyle/>
                    <a:p>
                      <a:pPr lvl="0" marL="0" indent="0" algn="r">
                        <a:buNone/>
                      </a:pPr>
                      <a:r>
                        <a:rPr/>
                        <a:t>0.9111346</a:t>
                      </a:r>
                    </a:p>
                  </a:txBody>
                </a:tc>
                <a:tc>
                  <a:txBody>
                    <a:bodyPr/>
                    <a:lstStyle/>
                    <a:p>
                      <a:pPr lvl="0" marL="0" indent="0" algn="r">
                        <a:buNone/>
                      </a:pPr>
                      <a:r>
                        <a:rPr/>
                        <a:t>0.6910207</a:t>
                      </a:r>
                    </a:p>
                  </a:txBody>
                </a:tc>
                <a:tc>
                  <a:txBody>
                    <a:bodyPr/>
                    <a:lstStyle/>
                    <a:p>
                      <a:pPr lvl="0" marL="0" indent="0" algn="r">
                        <a:buNone/>
                      </a:pPr>
                      <a:r>
                        <a:rPr/>
                        <a:t>1.2013624</a:t>
                      </a:r>
                    </a:p>
                  </a:txBody>
                </a:tc>
              </a:tr>
              <a:tr h="0">
                <a:tc>
                  <a:txBody>
                    <a:bodyPr/>
                    <a:lstStyle/>
                    <a:p>
                      <a:pPr lvl="0" marL="0" indent="0" algn="l">
                        <a:buNone/>
                      </a:pPr>
                      <a:r>
                        <a:rPr/>
                        <a:t>bmi</a:t>
                      </a:r>
                    </a:p>
                  </a:txBody>
                </a:tc>
                <a:tc>
                  <a:txBody>
                    <a:bodyPr/>
                    <a:lstStyle/>
                    <a:p>
                      <a:pPr lvl="0" marL="0" indent="0" algn="r">
                        <a:buNone/>
                      </a:pPr>
                      <a:r>
                        <a:rPr/>
                        <a:t>0.9587893</a:t>
                      </a:r>
                    </a:p>
                  </a:txBody>
                </a:tc>
                <a:tc>
                  <a:txBody>
                    <a:bodyPr/>
                    <a:lstStyle/>
                    <a:p>
                      <a:pPr lvl="0" marL="0" indent="0" algn="r">
                        <a:buNone/>
                      </a:pPr>
                      <a:r>
                        <a:rPr/>
                        <a:t>0.9302321</a:t>
                      </a:r>
                    </a:p>
                  </a:txBody>
                </a:tc>
                <a:tc>
                  <a:txBody>
                    <a:bodyPr/>
                    <a:lstStyle/>
                    <a:p>
                      <a:pPr lvl="0" marL="0" indent="0" algn="r">
                        <a:buNone/>
                      </a:pPr>
                      <a:r>
                        <a:rPr/>
                        <a:t>0.9882231</a:t>
                      </a:r>
                    </a:p>
                  </a:txBody>
                </a:tc>
              </a:tr>
            </a:tbl>
          </a:graphicData>
        </a:graphic>
      </p:graphicFrame>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Only</a:t>
            </a:r>
            <a:r>
              <a:rPr/>
              <a:t> </a:t>
            </a:r>
            <a:r>
              <a:rPr/>
              <a:t>a</a:t>
            </a:r>
            <a:r>
              <a:rPr/>
              <a:t> </a:t>
            </a:r>
            <a:r>
              <a:rPr/>
              <a:t>a</a:t>
            </a:r>
            <a:r>
              <a:rPr/>
              <a:t> </a:t>
            </a:r>
            <a:r>
              <a:rPr/>
              <a:t>small</a:t>
            </a:r>
            <a:r>
              <a:rPr/>
              <a:t> </a:t>
            </a:r>
            <a:r>
              <a:rPr/>
              <a:t>covariate</a:t>
            </a:r>
            <a:r>
              <a:rPr/>
              <a:t> </a:t>
            </a:r>
            <a:r>
              <a:rPr/>
              <a:t>imbalance</a:t>
            </a:r>
            <a:r>
              <a:rPr/>
              <a:t> </a:t>
            </a:r>
            <a:r>
              <a:rPr/>
              <a:t>for</a:t>
            </a:r>
            <a:r>
              <a:rPr/>
              <a:t> </a:t>
            </a:r>
            <a:r>
              <a:rPr/>
              <a:t>gender</a:t>
            </a:r>
          </a:p>
        </p:txBody>
      </p:sp>
      <p:pic>
        <p:nvPicPr>
          <p:cNvPr descr="class4_files/figure-pptx/bmi-imbalance-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Only</a:t>
            </a:r>
            <a:r>
              <a:rPr/>
              <a:t> </a:t>
            </a:r>
            <a:r>
              <a:rPr/>
              <a:t>a</a:t>
            </a:r>
            <a:r>
              <a:rPr/>
              <a:t> </a:t>
            </a:r>
            <a:r>
              <a:rPr/>
              <a:t>small</a:t>
            </a:r>
            <a:r>
              <a:rPr/>
              <a:t> </a:t>
            </a:r>
            <a:r>
              <a:rPr/>
              <a:t>covariate</a:t>
            </a:r>
            <a:r>
              <a:rPr/>
              <a:t> </a:t>
            </a:r>
            <a:r>
              <a:rPr/>
              <a:t>imbalance</a:t>
            </a:r>
            <a:r>
              <a:rPr/>
              <a:t> </a:t>
            </a:r>
            <a:r>
              <a:rPr/>
              <a:t>for</a:t>
            </a:r>
            <a:r>
              <a:rPr/>
              <a:t> </a:t>
            </a:r>
            <a:r>
              <a:rPr/>
              <a:t>age</a:t>
            </a:r>
          </a:p>
        </p:txBody>
      </p:sp>
      <p:pic>
        <p:nvPicPr>
          <p:cNvPr descr="class4_files/figure-pptx/age-imbalance-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Unadjusted</a:t>
            </a:r>
            <a:r>
              <a:rPr/>
              <a:t> </a:t>
            </a:r>
            <a:r>
              <a:rPr/>
              <a:t>comparison</a:t>
            </a:r>
          </a:p>
        </p:txBody>
      </p:sp>
      <p:pic>
        <p:nvPicPr>
          <p:cNvPr descr="class4_files/figure-pptx/bmi-unadjusted-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Adjusted</a:t>
            </a:r>
            <a:r>
              <a:rPr/>
              <a:t> </a:t>
            </a:r>
            <a:r>
              <a:rPr/>
              <a:t>comparison,</a:t>
            </a:r>
            <a:r>
              <a:rPr/>
              <a:t> </a:t>
            </a:r>
            <a:r>
              <a:rPr/>
              <a:t>males</a:t>
            </a:r>
          </a:p>
        </p:txBody>
      </p:sp>
      <p:pic>
        <p:nvPicPr>
          <p:cNvPr descr="class4_files/figure-pptx/bmi-adjusted-males-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Adjusted</a:t>
            </a:r>
            <a:r>
              <a:rPr/>
              <a:t> </a:t>
            </a:r>
            <a:r>
              <a:rPr/>
              <a:t>comparison,</a:t>
            </a:r>
            <a:r>
              <a:rPr/>
              <a:t> </a:t>
            </a:r>
            <a:r>
              <a:rPr/>
              <a:t>females</a:t>
            </a:r>
          </a:p>
        </p:txBody>
      </p:sp>
      <p:pic>
        <p:nvPicPr>
          <p:cNvPr descr="class4_files/figure-pptx/bmi-adjusted-females-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interaction</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age</a:t>
                      </a:r>
                    </a:p>
                  </a:txBody>
                </a:tc>
                <a:tc>
                  <a:txBody>
                    <a:bodyPr/>
                    <a:lstStyle/>
                    <a:p>
                      <a:pPr lvl="0" marL="0" indent="0" algn="r">
                        <a:buNone/>
                      </a:pPr>
                      <a:r>
                        <a:rPr/>
                        <a:t>0.0785402</a:t>
                      </a:r>
                    </a:p>
                  </a:txBody>
                </a:tc>
                <a:tc>
                  <a:txBody>
                    <a:bodyPr/>
                    <a:lstStyle/>
                    <a:p>
                      <a:pPr lvl="0" marL="0" indent="0" algn="r">
                        <a:buNone/>
                      </a:pPr>
                      <a:r>
                        <a:rPr/>
                        <a:t>0.0080266</a:t>
                      </a:r>
                    </a:p>
                  </a:txBody>
                </a:tc>
                <a:tc>
                  <a:txBody>
                    <a:bodyPr/>
                    <a:lstStyle/>
                    <a:p>
                      <a:pPr lvl="0" marL="0" indent="0" algn="r">
                        <a:buNone/>
                      </a:pPr>
                      <a:r>
                        <a:rPr/>
                        <a:t>9.784936</a:t>
                      </a:r>
                    </a:p>
                  </a:txBody>
                </a:tc>
                <a:tc>
                  <a:txBody>
                    <a:bodyPr/>
                    <a:lstStyle/>
                    <a:p>
                      <a:pPr lvl="0" marL="0" indent="0" algn="r">
                        <a:buNone/>
                      </a:pPr>
                      <a:r>
                        <a:rPr/>
                        <a:t>0.0000000</a:t>
                      </a:r>
                    </a:p>
                  </a:txBody>
                </a:tc>
              </a:tr>
              <a:tr h="0">
                <a:tc>
                  <a:txBody>
                    <a:bodyPr/>
                    <a:lstStyle/>
                    <a:p>
                      <a:pPr lvl="0" marL="0" indent="0" algn="l">
                        <a:buNone/>
                      </a:pPr>
                      <a:r>
                        <a:rPr/>
                        <a:t>genderFemale</a:t>
                      </a:r>
                    </a:p>
                  </a:txBody>
                </a:tc>
                <a:tc>
                  <a:txBody>
                    <a:bodyPr/>
                    <a:lstStyle/>
                    <a:p>
                      <a:pPr lvl="0" marL="0" indent="0" algn="r">
                        <a:buNone/>
                      </a:pPr>
                      <a:r>
                        <a:rPr/>
                        <a:t>2.3337324</a:t>
                      </a:r>
                    </a:p>
                  </a:txBody>
                </a:tc>
                <a:tc>
                  <a:txBody>
                    <a:bodyPr/>
                    <a:lstStyle/>
                    <a:p>
                      <a:pPr lvl="0" marL="0" indent="0" algn="r">
                        <a:buNone/>
                      </a:pPr>
                      <a:r>
                        <a:rPr/>
                        <a:t>0.9926739</a:t>
                      </a:r>
                    </a:p>
                  </a:txBody>
                </a:tc>
                <a:tc>
                  <a:txBody>
                    <a:bodyPr/>
                    <a:lstStyle/>
                    <a:p>
                      <a:pPr lvl="0" marL="0" indent="0" algn="r">
                        <a:buNone/>
                      </a:pPr>
                      <a:r>
                        <a:rPr/>
                        <a:t>2.350956</a:t>
                      </a:r>
                    </a:p>
                  </a:txBody>
                </a:tc>
                <a:tc>
                  <a:txBody>
                    <a:bodyPr/>
                    <a:lstStyle/>
                    <a:p>
                      <a:pPr lvl="0" marL="0" indent="0" algn="r">
                        <a:buNone/>
                      </a:pPr>
                      <a:r>
                        <a:rPr/>
                        <a:t>0.0187253</a:t>
                      </a:r>
                    </a:p>
                  </a:txBody>
                </a:tc>
              </a:tr>
              <a:tr h="0">
                <a:tc>
                  <a:txBody>
                    <a:bodyPr/>
                    <a:lstStyle/>
                    <a:p>
                      <a:pPr lvl="0" marL="0" indent="0" algn="l">
                        <a:buNone/>
                      </a:pPr>
                      <a:r>
                        <a:rPr/>
                        <a:t>age:genderFemale</a:t>
                      </a:r>
                    </a:p>
                  </a:txBody>
                </a:tc>
                <a:tc>
                  <a:txBody>
                    <a:bodyPr/>
                    <a:lstStyle/>
                    <a:p>
                      <a:pPr lvl="0" marL="0" indent="0" algn="r">
                        <a:buNone/>
                      </a:pPr>
                      <a:r>
                        <a:rPr/>
                        <a:t>-0.0305020</a:t>
                      </a:r>
                    </a:p>
                  </a:txBody>
                </a:tc>
                <a:tc>
                  <a:txBody>
                    <a:bodyPr/>
                    <a:lstStyle/>
                    <a:p>
                      <a:pPr lvl="0" marL="0" indent="0" algn="r">
                        <a:buNone/>
                      </a:pPr>
                      <a:r>
                        <a:rPr/>
                        <a:t>0.0125405</a:t>
                      </a:r>
                    </a:p>
                  </a:txBody>
                </a:tc>
                <a:tc>
                  <a:txBody>
                    <a:bodyPr/>
                    <a:lstStyle/>
                    <a:p>
                      <a:pPr lvl="0" marL="0" indent="0" algn="r">
                        <a:buNone/>
                      </a:pPr>
                      <a:r>
                        <a:rPr/>
                        <a:t>-2.432277</a:t>
                      </a:r>
                    </a:p>
                  </a:txBody>
                </a:tc>
                <a:tc>
                  <a:txBody>
                    <a:bodyPr/>
                    <a:lstStyle/>
                    <a:p>
                      <a:pPr lvl="0" marL="0" indent="0" algn="r">
                        <a:buNone/>
                      </a:pPr>
                      <a:r>
                        <a:rPr/>
                        <a:t>0.0150042</a:t>
                      </a:r>
                    </a:p>
                  </a:txBody>
                </a:tc>
              </a:tr>
            </a:tbl>
          </a:graphicData>
        </a:graphic>
      </p:graphicFrame>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interaction</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marL="0" indent="0" algn="l">
                        <a:buNone/>
                      </a:pPr>
                      <a:r>
                        <a:rPr/>
                        <a:t>term</a:t>
                      </a:r>
                    </a:p>
                  </a:txBody>
                  <a:tcPr/>
                </a:tc>
                <a:tc>
                  <a:txBody>
                    <a:bodyPr/>
                    <a:lstStyle/>
                    <a:p>
                      <a:pPr lvl="0" marL="0" indent="0" algn="r">
                        <a:buNone/>
                      </a:pPr>
                      <a:r>
                        <a:rPr/>
                        <a:t>hazard.ratio</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age</a:t>
                      </a:r>
                    </a:p>
                  </a:txBody>
                </a:tc>
                <a:tc>
                  <a:txBody>
                    <a:bodyPr/>
                    <a:lstStyle/>
                    <a:p>
                      <a:pPr lvl="0" marL="0" indent="0" algn="r">
                        <a:buNone/>
                      </a:pPr>
                      <a:r>
                        <a:rPr/>
                        <a:t>1.0817069</a:t>
                      </a:r>
                    </a:p>
                  </a:txBody>
                </a:tc>
                <a:tc>
                  <a:txBody>
                    <a:bodyPr/>
                    <a:lstStyle/>
                    <a:p>
                      <a:pPr lvl="0" marL="0" indent="0" algn="r">
                        <a:buNone/>
                      </a:pPr>
                      <a:r>
                        <a:rPr/>
                        <a:t>1.0648227</a:t>
                      </a:r>
                    </a:p>
                  </a:txBody>
                </a:tc>
                <a:tc>
                  <a:txBody>
                    <a:bodyPr/>
                    <a:lstStyle/>
                    <a:p>
                      <a:pPr lvl="0" marL="0" indent="0" algn="r">
                        <a:buNone/>
                      </a:pPr>
                      <a:r>
                        <a:rPr/>
                        <a:t>1.0988588</a:t>
                      </a:r>
                    </a:p>
                  </a:txBody>
                </a:tc>
              </a:tr>
              <a:tr h="0">
                <a:tc>
                  <a:txBody>
                    <a:bodyPr/>
                    <a:lstStyle/>
                    <a:p>
                      <a:pPr lvl="0" marL="0" indent="0" algn="l">
                        <a:buNone/>
                      </a:pPr>
                      <a:r>
                        <a:rPr/>
                        <a:t>genderFemale</a:t>
                      </a:r>
                    </a:p>
                  </a:txBody>
                </a:tc>
                <a:tc>
                  <a:txBody>
                    <a:bodyPr/>
                    <a:lstStyle/>
                    <a:p>
                      <a:pPr lvl="0" marL="0" indent="0" algn="r">
                        <a:buNone/>
                      </a:pPr>
                      <a:r>
                        <a:rPr/>
                        <a:t>10.3163748</a:t>
                      </a:r>
                    </a:p>
                  </a:txBody>
                </a:tc>
                <a:tc>
                  <a:txBody>
                    <a:bodyPr/>
                    <a:lstStyle/>
                    <a:p>
                      <a:pPr lvl="0" marL="0" indent="0" algn="r">
                        <a:buNone/>
                      </a:pPr>
                      <a:r>
                        <a:rPr/>
                        <a:t>1.4742175</a:t>
                      </a:r>
                    </a:p>
                  </a:txBody>
                </a:tc>
                <a:tc>
                  <a:txBody>
                    <a:bodyPr/>
                    <a:lstStyle/>
                    <a:p>
                      <a:pPr lvl="0" marL="0" indent="0" algn="r">
                        <a:buNone/>
                      </a:pPr>
                      <a:r>
                        <a:rPr/>
                        <a:t>72.1925982</a:t>
                      </a:r>
                    </a:p>
                  </a:txBody>
                </a:tc>
              </a:tr>
              <a:tr h="0">
                <a:tc>
                  <a:txBody>
                    <a:bodyPr/>
                    <a:lstStyle/>
                    <a:p>
                      <a:pPr lvl="0" marL="0" indent="0" algn="l">
                        <a:buNone/>
                      </a:pPr>
                      <a:r>
                        <a:rPr/>
                        <a:t>age:genderFemale</a:t>
                      </a:r>
                    </a:p>
                  </a:txBody>
                </a:tc>
                <a:tc>
                  <a:txBody>
                    <a:bodyPr/>
                    <a:lstStyle/>
                    <a:p>
                      <a:pPr lvl="0" marL="0" indent="0" algn="r">
                        <a:buNone/>
                      </a:pPr>
                      <a:r>
                        <a:rPr/>
                        <a:t>0.9699585</a:t>
                      </a:r>
                    </a:p>
                  </a:txBody>
                </a:tc>
                <a:tc>
                  <a:txBody>
                    <a:bodyPr/>
                    <a:lstStyle/>
                    <a:p>
                      <a:pPr lvl="0" marL="0" indent="0" algn="r">
                        <a:buNone/>
                      </a:pPr>
                      <a:r>
                        <a:rPr/>
                        <a:t>0.9464085</a:t>
                      </a:r>
                    </a:p>
                  </a:txBody>
                </a:tc>
                <a:tc>
                  <a:txBody>
                    <a:bodyPr/>
                    <a:lstStyle/>
                    <a:p>
                      <a:pPr lvl="0" marL="0" indent="0" algn="r">
                        <a:buNone/>
                      </a:pPr>
                      <a:r>
                        <a:rPr/>
                        <a:t>0.9940945</a:t>
                      </a:r>
                    </a:p>
                  </a:txBody>
                </a:tc>
              </a:tr>
            </a:tbl>
          </a:graphicData>
        </a:graphic>
      </p:graphicFrame>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Centered</a:t>
            </a:r>
            <a:r>
              <a:rPr/>
              <a:t> </a:t>
            </a:r>
            <a:r>
              <a:rPr/>
              <a:t>interaction</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age_c</a:t>
                      </a:r>
                    </a:p>
                  </a:txBody>
                </a:tc>
                <a:tc>
                  <a:txBody>
                    <a:bodyPr/>
                    <a:lstStyle/>
                    <a:p>
                      <a:pPr lvl="0" marL="0" indent="0" algn="r">
                        <a:buNone/>
                      </a:pPr>
                      <a:r>
                        <a:rPr/>
                        <a:t>0.0785402</a:t>
                      </a:r>
                    </a:p>
                  </a:txBody>
                </a:tc>
                <a:tc>
                  <a:txBody>
                    <a:bodyPr/>
                    <a:lstStyle/>
                    <a:p>
                      <a:pPr lvl="0" marL="0" indent="0" algn="r">
                        <a:buNone/>
                      </a:pPr>
                      <a:r>
                        <a:rPr/>
                        <a:t>0.0080266</a:t>
                      </a:r>
                    </a:p>
                  </a:txBody>
                </a:tc>
                <a:tc>
                  <a:txBody>
                    <a:bodyPr/>
                    <a:lstStyle/>
                    <a:p>
                      <a:pPr lvl="0" marL="0" indent="0" algn="r">
                        <a:buNone/>
                      </a:pPr>
                      <a:r>
                        <a:rPr/>
                        <a:t>9.784936</a:t>
                      </a:r>
                    </a:p>
                  </a:txBody>
                </a:tc>
                <a:tc>
                  <a:txBody>
                    <a:bodyPr/>
                    <a:lstStyle/>
                    <a:p>
                      <a:pPr lvl="0" marL="0" indent="0" algn="r">
                        <a:buNone/>
                      </a:pPr>
                      <a:r>
                        <a:rPr/>
                        <a:t>0.0000000</a:t>
                      </a:r>
                    </a:p>
                  </a:txBody>
                </a:tc>
              </a:tr>
              <a:tr h="0">
                <a:tc>
                  <a:txBody>
                    <a:bodyPr/>
                    <a:lstStyle/>
                    <a:p>
                      <a:pPr lvl="0" marL="0" indent="0" algn="l">
                        <a:buNone/>
                      </a:pPr>
                      <a:r>
                        <a:rPr/>
                        <a:t>genderFemale</a:t>
                      </a:r>
                    </a:p>
                  </a:txBody>
                </a:tc>
                <a:tc>
                  <a:txBody>
                    <a:bodyPr/>
                    <a:lstStyle/>
                    <a:p>
                      <a:pPr lvl="0" marL="0" indent="0" algn="r">
                        <a:buNone/>
                      </a:pPr>
                      <a:r>
                        <a:rPr/>
                        <a:t>0.2032878</a:t>
                      </a:r>
                    </a:p>
                  </a:txBody>
                </a:tc>
                <a:tc>
                  <a:txBody>
                    <a:bodyPr/>
                    <a:lstStyle/>
                    <a:p>
                      <a:pPr lvl="0" marL="0" indent="0" algn="r">
                        <a:buNone/>
                      </a:pPr>
                      <a:r>
                        <a:rPr/>
                        <a:t>0.1746054</a:t>
                      </a:r>
                    </a:p>
                  </a:txBody>
                </a:tc>
                <a:tc>
                  <a:txBody>
                    <a:bodyPr/>
                    <a:lstStyle/>
                    <a:p>
                      <a:pPr lvl="0" marL="0" indent="0" algn="r">
                        <a:buNone/>
                      </a:pPr>
                      <a:r>
                        <a:rPr/>
                        <a:t>1.164270</a:t>
                      </a:r>
                    </a:p>
                  </a:txBody>
                </a:tc>
                <a:tc>
                  <a:txBody>
                    <a:bodyPr/>
                    <a:lstStyle/>
                    <a:p>
                      <a:pPr lvl="0" marL="0" indent="0" algn="r">
                        <a:buNone/>
                      </a:pPr>
                      <a:r>
                        <a:rPr/>
                        <a:t>0.2443147</a:t>
                      </a:r>
                    </a:p>
                  </a:txBody>
                </a:tc>
              </a:tr>
              <a:tr h="0">
                <a:tc>
                  <a:txBody>
                    <a:bodyPr/>
                    <a:lstStyle/>
                    <a:p>
                      <a:pPr lvl="0" marL="0" indent="0" algn="l">
                        <a:buNone/>
                      </a:pPr>
                      <a:r>
                        <a:rPr/>
                        <a:t>age_c:genderFemale</a:t>
                      </a:r>
                    </a:p>
                  </a:txBody>
                </a:tc>
                <a:tc>
                  <a:txBody>
                    <a:bodyPr/>
                    <a:lstStyle/>
                    <a:p>
                      <a:pPr lvl="0" marL="0" indent="0" algn="r">
                        <a:buNone/>
                      </a:pPr>
                      <a:r>
                        <a:rPr/>
                        <a:t>-0.0305020</a:t>
                      </a:r>
                    </a:p>
                  </a:txBody>
                </a:tc>
                <a:tc>
                  <a:txBody>
                    <a:bodyPr/>
                    <a:lstStyle/>
                    <a:p>
                      <a:pPr lvl="0" marL="0" indent="0" algn="r">
                        <a:buNone/>
                      </a:pPr>
                      <a:r>
                        <a:rPr/>
                        <a:t>0.0125405</a:t>
                      </a:r>
                    </a:p>
                  </a:txBody>
                </a:tc>
                <a:tc>
                  <a:txBody>
                    <a:bodyPr/>
                    <a:lstStyle/>
                    <a:p>
                      <a:pPr lvl="0" marL="0" indent="0" algn="r">
                        <a:buNone/>
                      </a:pPr>
                      <a:r>
                        <a:rPr/>
                        <a:t>-2.432277</a:t>
                      </a:r>
                    </a:p>
                  </a:txBody>
                </a:tc>
                <a:tc>
                  <a:txBody>
                    <a:bodyPr/>
                    <a:lstStyle/>
                    <a:p>
                      <a:pPr lvl="0" marL="0" indent="0" algn="r">
                        <a:buNone/>
                      </a:pPr>
                      <a:r>
                        <a:rPr/>
                        <a:t>0.0150042</a:t>
                      </a:r>
                    </a:p>
                  </a:txBody>
                </a:tc>
              </a:tr>
            </a:tbl>
          </a:graphicData>
        </a:graphic>
      </p:graphicFrame>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interaction</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marL="0" indent="0" algn="l">
                        <a:buNone/>
                      </a:pPr>
                      <a:r>
                        <a:rPr/>
                        <a:t>term</a:t>
                      </a:r>
                    </a:p>
                  </a:txBody>
                  <a:tcPr/>
                </a:tc>
                <a:tc>
                  <a:txBody>
                    <a:bodyPr/>
                    <a:lstStyle/>
                    <a:p>
                      <a:pPr lvl="0" marL="0" indent="0" algn="r">
                        <a:buNone/>
                      </a:pPr>
                      <a:r>
                        <a:rPr/>
                        <a:t>hazard.ratio</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age_c</a:t>
                      </a:r>
                    </a:p>
                  </a:txBody>
                </a:tc>
                <a:tc>
                  <a:txBody>
                    <a:bodyPr/>
                    <a:lstStyle/>
                    <a:p>
                      <a:pPr lvl="0" marL="0" indent="0" algn="r">
                        <a:buNone/>
                      </a:pPr>
                      <a:r>
                        <a:rPr/>
                        <a:t>1.0817069</a:t>
                      </a:r>
                    </a:p>
                  </a:txBody>
                </a:tc>
                <a:tc>
                  <a:txBody>
                    <a:bodyPr/>
                    <a:lstStyle/>
                    <a:p>
                      <a:pPr lvl="0" marL="0" indent="0" algn="r">
                        <a:buNone/>
                      </a:pPr>
                      <a:r>
                        <a:rPr/>
                        <a:t>1.0648227</a:t>
                      </a:r>
                    </a:p>
                  </a:txBody>
                </a:tc>
                <a:tc>
                  <a:txBody>
                    <a:bodyPr/>
                    <a:lstStyle/>
                    <a:p>
                      <a:pPr lvl="0" marL="0" indent="0" algn="r">
                        <a:buNone/>
                      </a:pPr>
                      <a:r>
                        <a:rPr/>
                        <a:t>1.0988588</a:t>
                      </a:r>
                    </a:p>
                  </a:txBody>
                </a:tc>
              </a:tr>
              <a:tr h="0">
                <a:tc>
                  <a:txBody>
                    <a:bodyPr/>
                    <a:lstStyle/>
                    <a:p>
                      <a:pPr lvl="0" marL="0" indent="0" algn="l">
                        <a:buNone/>
                      </a:pPr>
                      <a:r>
                        <a:rPr/>
                        <a:t>genderFemale</a:t>
                      </a:r>
                    </a:p>
                  </a:txBody>
                </a:tc>
                <a:tc>
                  <a:txBody>
                    <a:bodyPr/>
                    <a:lstStyle/>
                    <a:p>
                      <a:pPr lvl="0" marL="0" indent="0" algn="r">
                        <a:buNone/>
                      </a:pPr>
                      <a:r>
                        <a:rPr/>
                        <a:t>1.2254251</a:t>
                      </a:r>
                    </a:p>
                  </a:txBody>
                </a:tc>
                <a:tc>
                  <a:txBody>
                    <a:bodyPr/>
                    <a:lstStyle/>
                    <a:p>
                      <a:pPr lvl="0" marL="0" indent="0" algn="r">
                        <a:buNone/>
                      </a:pPr>
                      <a:r>
                        <a:rPr/>
                        <a:t>0.8702867</a:t>
                      </a:r>
                    </a:p>
                  </a:txBody>
                </a:tc>
                <a:tc>
                  <a:txBody>
                    <a:bodyPr/>
                    <a:lstStyle/>
                    <a:p>
                      <a:pPr lvl="0" marL="0" indent="0" algn="r">
                        <a:buNone/>
                      </a:pPr>
                      <a:r>
                        <a:rPr/>
                        <a:t>1.7254850</a:t>
                      </a:r>
                    </a:p>
                  </a:txBody>
                </a:tc>
              </a:tr>
              <a:tr h="0">
                <a:tc>
                  <a:txBody>
                    <a:bodyPr/>
                    <a:lstStyle/>
                    <a:p>
                      <a:pPr lvl="0" marL="0" indent="0" algn="l">
                        <a:buNone/>
                      </a:pPr>
                      <a:r>
                        <a:rPr/>
                        <a:t>age_c:genderFemale</a:t>
                      </a:r>
                    </a:p>
                  </a:txBody>
                </a:tc>
                <a:tc>
                  <a:txBody>
                    <a:bodyPr/>
                    <a:lstStyle/>
                    <a:p>
                      <a:pPr lvl="0" marL="0" indent="0" algn="r">
                        <a:buNone/>
                      </a:pPr>
                      <a:r>
                        <a:rPr/>
                        <a:t>0.9699585</a:t>
                      </a:r>
                    </a:p>
                  </a:txBody>
                </a:tc>
                <a:tc>
                  <a:txBody>
                    <a:bodyPr/>
                    <a:lstStyle/>
                    <a:p>
                      <a:pPr lvl="0" marL="0" indent="0" algn="r">
                        <a:buNone/>
                      </a:pPr>
                      <a:r>
                        <a:rPr/>
                        <a:t>0.9464085</a:t>
                      </a:r>
                    </a:p>
                  </a:txBody>
                </a:tc>
                <a:tc>
                  <a:txBody>
                    <a:bodyPr/>
                    <a:lstStyle/>
                    <a:p>
                      <a:pPr lvl="0" marL="0" indent="0" algn="r">
                        <a:buNone/>
                      </a:pPr>
                      <a:r>
                        <a:rPr/>
                        <a:t>0.9940945</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Peek</a:t>
            </a:r>
            <a:r>
              <a:rPr/>
              <a:t> </a:t>
            </a:r>
            <a:r>
              <a:rPr/>
              <a:t>at</a:t>
            </a:r>
            <a:r>
              <a:rPr/>
              <a:t> </a:t>
            </a:r>
            <a:r>
              <a:rPr/>
              <a:t>the</a:t>
            </a:r>
            <a:r>
              <a:rPr/>
              <a:t> </a:t>
            </a:r>
            <a:r>
              <a:rPr/>
              <a:t>first</a:t>
            </a:r>
            <a:r>
              <a:rPr/>
              <a:t> </a:t>
            </a:r>
            <a:r>
              <a:rPr/>
              <a:t>few</a:t>
            </a:r>
            <a:r>
              <a:rPr/>
              <a:t> </a:t>
            </a:r>
            <a:r>
              <a:rPr/>
              <a:t>rows</a:t>
            </a:r>
            <a:r>
              <a:rPr/>
              <a:t> </a:t>
            </a:r>
            <a:r>
              <a:rPr/>
              <a:t>of</a:t>
            </a:r>
            <a:r>
              <a:rPr/>
              <a:t> </a:t>
            </a:r>
            <a:r>
              <a:rPr/>
              <a:t>whas500</a:t>
            </a:r>
          </a:p>
        </p:txBody>
      </p:sp>
      <p:sp>
        <p:nvSpPr>
          <p:cNvPr id="3" name="Content Placeholder 2"/>
          <p:cNvSpPr>
            <a:spLocks noGrp="1"/>
          </p:cNvSpPr>
          <p:nvPr>
            <p:ph idx="1"/>
          </p:nvPr>
        </p:nvSpPr>
        <p:spPr/>
        <p:txBody>
          <a:bodyPr/>
          <a:lstStyle/>
          <a:p>
            <a:pPr lvl="0" marL="1270000" indent="0">
              <a:buNone/>
            </a:pPr>
            <a:r>
              <a:rPr sz="1800">
                <a:latin typeface="Courier"/>
              </a:rPr>
              <a:t>  id age gender hr sysbp diasbp      bmi cvd afb
1  1  83   Male 89   152     78 25.54051  No Yes
2  2  49   Male 84   120     60 24.02398  No  No
  sho chf av3     miord     mitype year
1  No  No  No Recurrent Non Q-wave &lt;NA&gt;
2  No  No  No     First     Q-wave &lt;NA&gt;
   admitdate    disdate      fdate los dstat
1 01/13/1997 01/18/1997 12/31/2002   5 Alive
2 01/19/1997 01/24/1997 12/31/2002   5 Alive
  lenfol fstat time_yrs
1   2178 Alive 5.963039
2   2172 Alive 5.946612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Interaction</a:t>
            </a:r>
            <a:r>
              <a:rPr/>
              <a:t> </a:t>
            </a:r>
            <a:r>
              <a:rPr/>
              <a:t>effect</a:t>
            </a:r>
            <a:r>
              <a:rPr/>
              <a:t> </a:t>
            </a:r>
            <a:r>
              <a:rPr/>
              <a:t>at</a:t>
            </a:r>
            <a:r>
              <a:rPr/>
              <a:t> </a:t>
            </a:r>
            <a:r>
              <a:rPr/>
              <a:t>age</a:t>
            </a:r>
            <a:r>
              <a:rPr/>
              <a:t> </a:t>
            </a:r>
            <a:r>
              <a:rPr/>
              <a:t>45</a:t>
            </a:r>
          </a:p>
        </p:txBody>
      </p:sp>
      <p:pic>
        <p:nvPicPr>
          <p:cNvPr descr="class4_files/figure-pptx/interaction-45-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Interaction</a:t>
            </a:r>
            <a:r>
              <a:rPr/>
              <a:t> </a:t>
            </a:r>
            <a:r>
              <a:rPr/>
              <a:t>effect</a:t>
            </a:r>
            <a:r>
              <a:rPr/>
              <a:t> </a:t>
            </a:r>
            <a:r>
              <a:rPr/>
              <a:t>at</a:t>
            </a:r>
            <a:r>
              <a:rPr/>
              <a:t> </a:t>
            </a:r>
            <a:r>
              <a:rPr/>
              <a:t>age</a:t>
            </a:r>
            <a:r>
              <a:rPr/>
              <a:t> </a:t>
            </a:r>
            <a:r>
              <a:rPr/>
              <a:t>65</a:t>
            </a:r>
          </a:p>
        </p:txBody>
      </p:sp>
      <p:pic>
        <p:nvPicPr>
          <p:cNvPr descr="class4_files/figure-pptx/interaction-65-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Interaction</a:t>
            </a:r>
            <a:r>
              <a:rPr/>
              <a:t> </a:t>
            </a:r>
            <a:r>
              <a:rPr/>
              <a:t>effect</a:t>
            </a:r>
            <a:r>
              <a:rPr/>
              <a:t> </a:t>
            </a:r>
            <a:r>
              <a:rPr/>
              <a:t>at</a:t>
            </a:r>
            <a:r>
              <a:rPr/>
              <a:t> </a:t>
            </a:r>
            <a:r>
              <a:rPr/>
              <a:t>age</a:t>
            </a:r>
            <a:r>
              <a:rPr/>
              <a:t> </a:t>
            </a:r>
            <a:r>
              <a:rPr/>
              <a:t>85</a:t>
            </a:r>
          </a:p>
        </p:txBody>
      </p:sp>
      <p:pic>
        <p:nvPicPr>
          <p:cNvPr descr="class4_files/figure-pptx/interaction-85-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Hazard</a:t>
            </a:r>
            <a:r>
              <a:rPr/>
              <a:t> </a:t>
            </a:r>
            <a:r>
              <a:rPr/>
              <a:t>ratio</a:t>
            </a:r>
            <a:r>
              <a:rPr/>
              <a:t> </a:t>
            </a:r>
            <a:r>
              <a:rPr/>
              <a:t>for</a:t>
            </a:r>
            <a:r>
              <a:rPr/>
              <a:t> </a:t>
            </a:r>
            <a:r>
              <a:rPr/>
              <a:t>the</a:t>
            </a:r>
            <a:r>
              <a:rPr/>
              <a:t> </a:t>
            </a:r>
            <a:r>
              <a:rPr/>
              <a:t>interaction</a:t>
            </a:r>
            <a:r>
              <a:rPr/>
              <a:t> </a:t>
            </a:r>
            <a:r>
              <a:rPr/>
              <a:t>model</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r">
                        <a:buNone/>
                      </a:pPr>
                      <a:r>
                        <a:rPr/>
                        <a:t>age</a:t>
                      </a:r>
                    </a:p>
                  </a:txBody>
                  <a:tcPr/>
                </a:tc>
                <a:tc>
                  <a:txBody>
                    <a:bodyPr/>
                    <a:lstStyle/>
                    <a:p>
                      <a:pPr lvl="0" marL="0" indent="0" algn="r">
                        <a:buNone/>
                      </a:pPr>
                      <a:r>
                        <a:rPr/>
                        <a:t>estimate_f</a:t>
                      </a:r>
                    </a:p>
                  </a:txBody>
                  <a:tcPr/>
                </a:tc>
                <a:tc>
                  <a:txBody>
                    <a:bodyPr/>
                    <a:lstStyle/>
                    <a:p>
                      <a:pPr lvl="0" marL="0" indent="0" algn="r">
                        <a:buNone/>
                      </a:pPr>
                      <a:r>
                        <a:rPr/>
                        <a:t>estimate_m</a:t>
                      </a:r>
                    </a:p>
                  </a:txBody>
                  <a:tcPr/>
                </a:tc>
                <a:tc>
                  <a:txBody>
                    <a:bodyPr/>
                    <a:lstStyle/>
                    <a:p>
                      <a:pPr lvl="0" marL="0" indent="0" algn="r">
                        <a:buNone/>
                      </a:pPr>
                      <a:r>
                        <a:rPr/>
                        <a:t>hazard.ratio_f</a:t>
                      </a:r>
                    </a:p>
                  </a:txBody>
                  <a:tcPr/>
                </a:tc>
                <a:tc>
                  <a:txBody>
                    <a:bodyPr/>
                    <a:lstStyle/>
                    <a:p>
                      <a:pPr lvl="0" marL="0" indent="0" algn="r">
                        <a:buNone/>
                      </a:pPr>
                      <a:r>
                        <a:rPr/>
                        <a:t>hazard.ratio_m</a:t>
                      </a:r>
                    </a:p>
                  </a:txBody>
                  <a:tcPr/>
                </a:tc>
              </a:tr>
              <a:tr h="0">
                <a:tc>
                  <a:txBody>
                    <a:bodyPr/>
                    <a:lstStyle/>
                    <a:p>
                      <a:pPr lvl="0" marL="0" indent="0" algn="r">
                        <a:buNone/>
                      </a:pPr>
                      <a:r>
                        <a:rPr/>
                        <a:t>45.00000</a:t>
                      </a:r>
                    </a:p>
                  </a:txBody>
                </a:tc>
                <a:tc>
                  <a:txBody>
                    <a:bodyPr/>
                    <a:lstStyle/>
                    <a:p>
                      <a:pPr lvl="0" marL="0" indent="0" algn="r">
                        <a:buNone/>
                      </a:pPr>
                      <a:r>
                        <a:rPr/>
                        <a:t>-0.9902696</a:t>
                      </a:r>
                    </a:p>
                  </a:txBody>
                </a:tc>
                <a:tc>
                  <a:txBody>
                    <a:bodyPr/>
                    <a:lstStyle/>
                    <a:p>
                      <a:pPr lvl="0" marL="0" indent="0" algn="r">
                        <a:buNone/>
                      </a:pPr>
                      <a:r>
                        <a:rPr/>
                        <a:t>-1.9514108</a:t>
                      </a:r>
                    </a:p>
                  </a:txBody>
                </a:tc>
                <a:tc>
                  <a:txBody>
                    <a:bodyPr/>
                    <a:lstStyle/>
                    <a:p>
                      <a:pPr lvl="0" marL="0" indent="0" algn="r">
                        <a:buNone/>
                      </a:pPr>
                      <a:r>
                        <a:rPr/>
                        <a:t>0.3714765</a:t>
                      </a:r>
                    </a:p>
                  </a:txBody>
                </a:tc>
                <a:tc>
                  <a:txBody>
                    <a:bodyPr/>
                    <a:lstStyle/>
                    <a:p>
                      <a:pPr lvl="0" marL="0" indent="0" algn="r">
                        <a:buNone/>
                      </a:pPr>
                      <a:r>
                        <a:rPr/>
                        <a:t>0.1420735</a:t>
                      </a:r>
                    </a:p>
                  </a:txBody>
                </a:tc>
              </a:tr>
              <a:tr h="0">
                <a:tc>
                  <a:txBody>
                    <a:bodyPr/>
                    <a:lstStyle/>
                    <a:p>
                      <a:pPr lvl="0" marL="0" indent="0" algn="r">
                        <a:buNone/>
                      </a:pPr>
                      <a:r>
                        <a:rPr/>
                        <a:t>65.00000</a:t>
                      </a:r>
                    </a:p>
                  </a:txBody>
                </a:tc>
                <a:tc>
                  <a:txBody>
                    <a:bodyPr/>
                    <a:lstStyle/>
                    <a:p>
                      <a:pPr lvl="0" marL="0" indent="0" algn="r">
                        <a:buNone/>
                      </a:pPr>
                      <a:r>
                        <a:rPr/>
                        <a:t>-0.0295054</a:t>
                      </a:r>
                    </a:p>
                  </a:txBody>
                </a:tc>
                <a:tc>
                  <a:txBody>
                    <a:bodyPr/>
                    <a:lstStyle/>
                    <a:p>
                      <a:pPr lvl="0" marL="0" indent="0" algn="r">
                        <a:buNone/>
                      </a:pPr>
                      <a:r>
                        <a:rPr/>
                        <a:t>-0.3806060</a:t>
                      </a:r>
                    </a:p>
                  </a:txBody>
                </a:tc>
                <a:tc>
                  <a:txBody>
                    <a:bodyPr/>
                    <a:lstStyle/>
                    <a:p>
                      <a:pPr lvl="0" marL="0" indent="0" algn="r">
                        <a:buNone/>
                      </a:pPr>
                      <a:r>
                        <a:rPr/>
                        <a:t>0.9709257</a:t>
                      </a:r>
                    </a:p>
                  </a:txBody>
                </a:tc>
                <a:tc>
                  <a:txBody>
                    <a:bodyPr/>
                    <a:lstStyle/>
                    <a:p>
                      <a:pPr lvl="0" marL="0" indent="0" algn="r">
                        <a:buNone/>
                      </a:pPr>
                      <a:r>
                        <a:rPr/>
                        <a:t>0.6834471</a:t>
                      </a:r>
                    </a:p>
                  </a:txBody>
                </a:tc>
              </a:tr>
              <a:tr h="0">
                <a:tc>
                  <a:txBody>
                    <a:bodyPr/>
                    <a:lstStyle/>
                    <a:p>
                      <a:pPr lvl="0" marL="0" indent="0" algn="r">
                        <a:buNone/>
                      </a:pPr>
                      <a:r>
                        <a:rPr/>
                        <a:t>69.84600</a:t>
                      </a:r>
                    </a:p>
                  </a:txBody>
                </a:tc>
                <a:tc>
                  <a:txBody>
                    <a:bodyPr/>
                    <a:lstStyle/>
                    <a:p>
                      <a:pPr lvl="0" marL="0" indent="0" algn="r">
                        <a:buNone/>
                      </a:pPr>
                      <a:r>
                        <a:rPr/>
                        <a:t>0.2032878</a:t>
                      </a:r>
                    </a:p>
                  </a:txBody>
                </a:tc>
                <a:tc>
                  <a:txBody>
                    <a:bodyPr/>
                    <a:lstStyle/>
                    <a:p>
                      <a:pPr lvl="0" marL="0" indent="0" algn="r">
                        <a:buNone/>
                      </a:pPr>
                      <a:r>
                        <a:rPr/>
                        <a:t>0.0000000</a:t>
                      </a:r>
                    </a:p>
                  </a:txBody>
                </a:tc>
                <a:tc>
                  <a:txBody>
                    <a:bodyPr/>
                    <a:lstStyle/>
                    <a:p>
                      <a:pPr lvl="0" marL="0" indent="0" algn="r">
                        <a:buNone/>
                      </a:pPr>
                      <a:r>
                        <a:rPr/>
                        <a:t>1.2254251</a:t>
                      </a:r>
                    </a:p>
                  </a:txBody>
                </a:tc>
                <a:tc>
                  <a:txBody>
                    <a:bodyPr/>
                    <a:lstStyle/>
                    <a:p>
                      <a:pPr lvl="0" marL="0" indent="0" algn="r">
                        <a:buNone/>
                      </a:pPr>
                      <a:r>
                        <a:rPr/>
                        <a:t>1.0000000</a:t>
                      </a:r>
                    </a:p>
                  </a:txBody>
                </a:tc>
              </a:tr>
              <a:tr h="0">
                <a:tc>
                  <a:txBody>
                    <a:bodyPr/>
                    <a:lstStyle/>
                    <a:p>
                      <a:pPr lvl="0" marL="0" indent="0" algn="r">
                        <a:buNone/>
                      </a:pPr>
                      <a:r>
                        <a:rPr/>
                        <a:t>76.51073</a:t>
                      </a:r>
                    </a:p>
                  </a:txBody>
                </a:tc>
                <a:tc>
                  <a:txBody>
                    <a:bodyPr/>
                    <a:lstStyle/>
                    <a:p>
                      <a:pPr lvl="0" marL="0" indent="0" algn="r">
                        <a:buNone/>
                      </a:pPr>
                      <a:r>
                        <a:rPr/>
                        <a:t>0.5234496</a:t>
                      </a:r>
                    </a:p>
                  </a:txBody>
                </a:tc>
                <a:tc>
                  <a:txBody>
                    <a:bodyPr/>
                    <a:lstStyle/>
                    <a:p>
                      <a:pPr lvl="0" marL="0" indent="0" algn="r">
                        <a:buNone/>
                      </a:pPr>
                      <a:r>
                        <a:rPr/>
                        <a:t>0.5234496</a:t>
                      </a:r>
                    </a:p>
                  </a:txBody>
                </a:tc>
                <a:tc>
                  <a:txBody>
                    <a:bodyPr/>
                    <a:lstStyle/>
                    <a:p>
                      <a:pPr lvl="0" marL="0" indent="0" algn="r">
                        <a:buNone/>
                      </a:pPr>
                      <a:r>
                        <a:rPr/>
                        <a:t>1.6878399</a:t>
                      </a:r>
                    </a:p>
                  </a:txBody>
                </a:tc>
                <a:tc>
                  <a:txBody>
                    <a:bodyPr/>
                    <a:lstStyle/>
                    <a:p>
                      <a:pPr lvl="0" marL="0" indent="0" algn="r">
                        <a:buNone/>
                      </a:pPr>
                      <a:r>
                        <a:rPr/>
                        <a:t>1.6878399</a:t>
                      </a:r>
                    </a:p>
                  </a:txBody>
                </a:tc>
              </a:tr>
              <a:tr h="0">
                <a:tc>
                  <a:txBody>
                    <a:bodyPr/>
                    <a:lstStyle/>
                    <a:p>
                      <a:pPr lvl="0" marL="0" indent="0" algn="r">
                        <a:buNone/>
                      </a:pPr>
                      <a:r>
                        <a:rPr/>
                        <a:t>85.00000</a:t>
                      </a:r>
                    </a:p>
                  </a:txBody>
                </a:tc>
                <a:tc>
                  <a:txBody>
                    <a:bodyPr/>
                    <a:lstStyle/>
                    <a:p>
                      <a:pPr lvl="0" marL="0" indent="0" algn="r">
                        <a:buNone/>
                      </a:pPr>
                      <a:r>
                        <a:rPr/>
                        <a:t>0.9312589</a:t>
                      </a:r>
                    </a:p>
                  </a:txBody>
                </a:tc>
                <a:tc>
                  <a:txBody>
                    <a:bodyPr/>
                    <a:lstStyle/>
                    <a:p>
                      <a:pPr lvl="0" marL="0" indent="0" algn="r">
                        <a:buNone/>
                      </a:pPr>
                      <a:r>
                        <a:rPr/>
                        <a:t>1.1901988</a:t>
                      </a:r>
                    </a:p>
                  </a:txBody>
                </a:tc>
                <a:tc>
                  <a:txBody>
                    <a:bodyPr/>
                    <a:lstStyle/>
                    <a:p>
                      <a:pPr lvl="0" marL="0" indent="0" algn="r">
                        <a:buNone/>
                      </a:pPr>
                      <a:r>
                        <a:rPr/>
                        <a:t>2.5377018</a:t>
                      </a:r>
                    </a:p>
                  </a:txBody>
                </a:tc>
                <a:tc>
                  <a:txBody>
                    <a:bodyPr/>
                    <a:lstStyle/>
                    <a:p>
                      <a:pPr lvl="0" marL="0" indent="0" algn="r">
                        <a:buNone/>
                      </a:pPr>
                      <a:r>
                        <a:rPr/>
                        <a:t>3.2877347</a:t>
                      </a:r>
                    </a:p>
                  </a:txBody>
                </a:tc>
              </a:tr>
            </a:tbl>
          </a:graphicData>
        </a:graphic>
      </p:graphicFrame>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Fit</a:t>
            </a:r>
            <a:r>
              <a:rPr/>
              <a:t> </a:t>
            </a:r>
            <a:r>
              <a:rPr/>
              <a:t>a</a:t>
            </a:r>
            <a:r>
              <a:rPr/>
              <a:t> </a:t>
            </a:r>
            <a:r>
              <a:rPr/>
              <a:t>sequence</a:t>
            </a:r>
            <a:r>
              <a:rPr/>
              <a:t> </a:t>
            </a:r>
            <a:r>
              <a:rPr/>
              <a:t>of</a:t>
            </a:r>
            <a:r>
              <a:rPr/>
              <a:t> </a:t>
            </a:r>
            <a:r>
              <a:rPr/>
              <a:t>models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hazard.ratio</a:t>
                      </a:r>
                    </a:p>
                  </a:txBody>
                  <a:tcPr/>
                </a:tc>
                <a:tc>
                  <a:txBody>
                    <a:bodyPr/>
                    <a:lstStyle/>
                    <a:p>
                      <a:pPr lvl="0" marL="0" indent="0" algn="r">
                        <a:buNone/>
                      </a:pPr>
                      <a:r>
                        <a:rPr/>
                        <a:t>p.value</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genderFemale</a:t>
                      </a:r>
                    </a:p>
                  </a:txBody>
                </a:tc>
                <a:tc>
                  <a:txBody>
                    <a:bodyPr/>
                    <a:lstStyle/>
                    <a:p>
                      <a:pPr lvl="0" marL="0" indent="0" algn="r">
                        <a:buNone/>
                      </a:pPr>
                      <a:r>
                        <a:rPr/>
                        <a:t>1.464497</a:t>
                      </a:r>
                    </a:p>
                  </a:txBody>
                </a:tc>
                <a:tc>
                  <a:txBody>
                    <a:bodyPr/>
                    <a:lstStyle/>
                    <a:p>
                      <a:pPr lvl="0" marL="0" indent="0" algn="r">
                        <a:buNone/>
                      </a:pPr>
                      <a:r>
                        <a:rPr/>
                        <a:t>0.0055551</a:t>
                      </a:r>
                    </a:p>
                  </a:txBody>
                </a:tc>
                <a:tc>
                  <a:txBody>
                    <a:bodyPr/>
                    <a:lstStyle/>
                    <a:p>
                      <a:pPr lvl="0" marL="0" indent="0" algn="r">
                        <a:buNone/>
                      </a:pPr>
                      <a:r>
                        <a:rPr/>
                        <a:t>1.118348</a:t>
                      </a:r>
                    </a:p>
                  </a:txBody>
                </a:tc>
                <a:tc>
                  <a:txBody>
                    <a:bodyPr/>
                    <a:lstStyle/>
                    <a:p>
                      <a:pPr lvl="0" marL="0" indent="0" algn="r">
                        <a:buNone/>
                      </a:pPr>
                      <a:r>
                        <a:rPr/>
                        <a:t>1.917785</a:t>
                      </a:r>
                    </a:p>
                  </a:txBody>
                </a:tc>
              </a:tr>
            </a:tbl>
          </a:graphicData>
        </a:graphic>
      </p:graphicFrame>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Fit</a:t>
            </a:r>
            <a:r>
              <a:rPr/>
              <a:t> </a:t>
            </a:r>
            <a:r>
              <a:rPr/>
              <a:t>a</a:t>
            </a:r>
            <a:r>
              <a:rPr/>
              <a:t> </a:t>
            </a:r>
            <a:r>
              <a:rPr/>
              <a:t>sequence</a:t>
            </a:r>
            <a:r>
              <a:rPr/>
              <a:t> </a:t>
            </a:r>
            <a:r>
              <a:rPr/>
              <a:t>of</a:t>
            </a:r>
            <a:r>
              <a:rPr/>
              <a:t> </a:t>
            </a:r>
            <a:r>
              <a:rPr/>
              <a:t>models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hazard.ratio</a:t>
                      </a:r>
                    </a:p>
                  </a:txBody>
                  <a:tcPr/>
                </a:tc>
                <a:tc>
                  <a:txBody>
                    <a:bodyPr/>
                    <a:lstStyle/>
                    <a:p>
                      <a:pPr lvl="0" marL="0" indent="0" algn="r">
                        <a:buNone/>
                      </a:pPr>
                      <a:r>
                        <a:rPr/>
                        <a:t>p.value</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genderFemale</a:t>
                      </a:r>
                    </a:p>
                  </a:txBody>
                </a:tc>
                <a:tc>
                  <a:txBody>
                    <a:bodyPr/>
                    <a:lstStyle/>
                    <a:p>
                      <a:pPr lvl="0" marL="0" indent="0" algn="r">
                        <a:buNone/>
                      </a:pPr>
                      <a:r>
                        <a:rPr/>
                        <a:t>0.935864</a:t>
                      </a:r>
                    </a:p>
                  </a:txBody>
                </a:tc>
                <a:tc>
                  <a:txBody>
                    <a:bodyPr/>
                    <a:lstStyle/>
                    <a:p>
                      <a:pPr lvl="0" marL="0" indent="0" algn="r">
                        <a:buNone/>
                      </a:pPr>
                      <a:r>
                        <a:rPr/>
                        <a:t>0.6372872</a:t>
                      </a:r>
                    </a:p>
                  </a:txBody>
                </a:tc>
                <a:tc>
                  <a:txBody>
                    <a:bodyPr/>
                    <a:lstStyle/>
                    <a:p>
                      <a:pPr lvl="0" marL="0" indent="0" algn="r">
                        <a:buNone/>
                      </a:pPr>
                      <a:r>
                        <a:rPr/>
                        <a:t>0.7104714</a:t>
                      </a:r>
                    </a:p>
                  </a:txBody>
                </a:tc>
                <a:tc>
                  <a:txBody>
                    <a:bodyPr/>
                    <a:lstStyle/>
                    <a:p>
                      <a:pPr lvl="0" marL="0" indent="0" algn="r">
                        <a:buNone/>
                      </a:pPr>
                      <a:r>
                        <a:rPr/>
                        <a:t>1.232761</a:t>
                      </a:r>
                    </a:p>
                  </a:txBody>
                </a:tc>
              </a:tr>
              <a:tr h="0">
                <a:tc>
                  <a:txBody>
                    <a:bodyPr/>
                    <a:lstStyle/>
                    <a:p>
                      <a:pPr lvl="0" marL="0" indent="0" algn="l">
                        <a:buNone/>
                      </a:pPr>
                      <a:r>
                        <a:rPr/>
                        <a:t>age</a:t>
                      </a:r>
                    </a:p>
                  </a:txBody>
                </a:tc>
                <a:tc>
                  <a:txBody>
                    <a:bodyPr/>
                    <a:lstStyle/>
                    <a:p>
                      <a:pPr lvl="0" marL="0" indent="0" algn="r">
                        <a:buNone/>
                      </a:pPr>
                      <a:r>
                        <a:rPr/>
                        <a:t>1.069218</a:t>
                      </a:r>
                    </a:p>
                  </a:txBody>
                </a:tc>
                <a:tc>
                  <a:txBody>
                    <a:bodyPr/>
                    <a:lstStyle/>
                    <a:p>
                      <a:pPr lvl="0" marL="0" indent="0" algn="r">
                        <a:buNone/>
                      </a:pPr>
                      <a:r>
                        <a:rPr/>
                        <a:t>0.0000000</a:t>
                      </a:r>
                    </a:p>
                  </a:txBody>
                </a:tc>
                <a:tc>
                  <a:txBody>
                    <a:bodyPr/>
                    <a:lstStyle/>
                    <a:p>
                      <a:pPr lvl="0" marL="0" indent="0" algn="r">
                        <a:buNone/>
                      </a:pPr>
                      <a:r>
                        <a:rPr/>
                        <a:t>1.0563126</a:t>
                      </a:r>
                    </a:p>
                  </a:txBody>
                </a:tc>
                <a:tc>
                  <a:txBody>
                    <a:bodyPr/>
                    <a:lstStyle/>
                    <a:p>
                      <a:pPr lvl="0" marL="0" indent="0" algn="r">
                        <a:buNone/>
                      </a:pPr>
                      <a:r>
                        <a:rPr/>
                        <a:t>1.082282</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Fit</a:t>
            </a:r>
            <a:r>
              <a:rPr/>
              <a:t> </a:t>
            </a:r>
            <a:r>
              <a:rPr/>
              <a:t>a</a:t>
            </a:r>
            <a:r>
              <a:rPr/>
              <a:t> </a:t>
            </a:r>
            <a:r>
              <a:rPr/>
              <a:t>sequence</a:t>
            </a:r>
            <a:r>
              <a:rPr/>
              <a:t> </a:t>
            </a:r>
            <a:r>
              <a:rPr/>
              <a:t>of</a:t>
            </a:r>
            <a:r>
              <a:rPr/>
              <a:t> </a:t>
            </a:r>
            <a:r>
              <a:rPr/>
              <a:t>models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hazard.ratio</a:t>
                      </a:r>
                    </a:p>
                  </a:txBody>
                  <a:tcPr/>
                </a:tc>
                <a:tc>
                  <a:txBody>
                    <a:bodyPr/>
                    <a:lstStyle/>
                    <a:p>
                      <a:pPr lvl="0" marL="0" indent="0" algn="r">
                        <a:buNone/>
                      </a:pPr>
                      <a:r>
                        <a:rPr/>
                        <a:t>p.value</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genderFemale</a:t>
                      </a:r>
                    </a:p>
                  </a:txBody>
                </a:tc>
                <a:tc>
                  <a:txBody>
                    <a:bodyPr/>
                    <a:lstStyle/>
                    <a:p>
                      <a:pPr lvl="0" marL="0" indent="0" algn="r">
                        <a:buNone/>
                      </a:pPr>
                      <a:r>
                        <a:rPr/>
                        <a:t>0.9111346</a:t>
                      </a:r>
                    </a:p>
                  </a:txBody>
                </a:tc>
                <a:tc>
                  <a:txBody>
                    <a:bodyPr/>
                    <a:lstStyle/>
                    <a:p>
                      <a:pPr lvl="0" marL="0" indent="0" algn="r">
                        <a:buNone/>
                      </a:pPr>
                      <a:r>
                        <a:rPr/>
                        <a:t>0.5094871</a:t>
                      </a:r>
                    </a:p>
                  </a:txBody>
                </a:tc>
                <a:tc>
                  <a:txBody>
                    <a:bodyPr/>
                    <a:lstStyle/>
                    <a:p>
                      <a:pPr lvl="0" marL="0" indent="0" algn="r">
                        <a:buNone/>
                      </a:pPr>
                      <a:r>
                        <a:rPr/>
                        <a:t>0.6910207</a:t>
                      </a:r>
                    </a:p>
                  </a:txBody>
                </a:tc>
                <a:tc>
                  <a:txBody>
                    <a:bodyPr/>
                    <a:lstStyle/>
                    <a:p>
                      <a:pPr lvl="0" marL="0" indent="0" algn="r">
                        <a:buNone/>
                      </a:pPr>
                      <a:r>
                        <a:rPr/>
                        <a:t>1.2013624</a:t>
                      </a:r>
                    </a:p>
                  </a:txBody>
                </a:tc>
              </a:tr>
              <a:tr h="0">
                <a:tc>
                  <a:txBody>
                    <a:bodyPr/>
                    <a:lstStyle/>
                    <a:p>
                      <a:pPr lvl="0" marL="0" indent="0" algn="l">
                        <a:buNone/>
                      </a:pPr>
                      <a:r>
                        <a:rPr/>
                        <a:t>age</a:t>
                      </a:r>
                    </a:p>
                  </a:txBody>
                </a:tc>
                <a:tc>
                  <a:txBody>
                    <a:bodyPr/>
                    <a:lstStyle/>
                    <a:p>
                      <a:pPr lvl="0" marL="0" indent="0" algn="r">
                        <a:buNone/>
                      </a:pPr>
                      <a:r>
                        <a:rPr/>
                        <a:t>1.0626770</a:t>
                      </a:r>
                    </a:p>
                  </a:txBody>
                </a:tc>
                <a:tc>
                  <a:txBody>
                    <a:bodyPr/>
                    <a:lstStyle/>
                    <a:p>
                      <a:pPr lvl="0" marL="0" indent="0" algn="r">
                        <a:buNone/>
                      </a:pPr>
                      <a:r>
                        <a:rPr/>
                        <a:t>0.0000000</a:t>
                      </a:r>
                    </a:p>
                  </a:txBody>
                </a:tc>
                <a:tc>
                  <a:txBody>
                    <a:bodyPr/>
                    <a:lstStyle/>
                    <a:p>
                      <a:pPr lvl="0" marL="0" indent="0" algn="r">
                        <a:buNone/>
                      </a:pPr>
                      <a:r>
                        <a:rPr/>
                        <a:t>1.0492183</a:t>
                      </a:r>
                    </a:p>
                  </a:txBody>
                </a:tc>
                <a:tc>
                  <a:txBody>
                    <a:bodyPr/>
                    <a:lstStyle/>
                    <a:p>
                      <a:pPr lvl="0" marL="0" indent="0" algn="r">
                        <a:buNone/>
                      </a:pPr>
                      <a:r>
                        <a:rPr/>
                        <a:t>1.0763083</a:t>
                      </a:r>
                    </a:p>
                  </a:txBody>
                </a:tc>
              </a:tr>
              <a:tr h="0">
                <a:tc>
                  <a:txBody>
                    <a:bodyPr/>
                    <a:lstStyle/>
                    <a:p>
                      <a:pPr lvl="0" marL="0" indent="0" algn="l">
                        <a:buNone/>
                      </a:pPr>
                      <a:r>
                        <a:rPr/>
                        <a:t>bmi</a:t>
                      </a:r>
                    </a:p>
                  </a:txBody>
                </a:tc>
                <a:tc>
                  <a:txBody>
                    <a:bodyPr/>
                    <a:lstStyle/>
                    <a:p>
                      <a:pPr lvl="0" marL="0" indent="0" algn="r">
                        <a:buNone/>
                      </a:pPr>
                      <a:r>
                        <a:rPr/>
                        <a:t>0.9587893</a:t>
                      </a:r>
                    </a:p>
                  </a:txBody>
                </a:tc>
                <a:tc>
                  <a:txBody>
                    <a:bodyPr/>
                    <a:lstStyle/>
                    <a:p>
                      <a:pPr lvl="0" marL="0" indent="0" algn="r">
                        <a:buNone/>
                      </a:pPr>
                      <a:r>
                        <a:rPr/>
                        <a:t>0.0063745</a:t>
                      </a:r>
                    </a:p>
                  </a:txBody>
                </a:tc>
                <a:tc>
                  <a:txBody>
                    <a:bodyPr/>
                    <a:lstStyle/>
                    <a:p>
                      <a:pPr lvl="0" marL="0" indent="0" algn="r">
                        <a:buNone/>
                      </a:pPr>
                      <a:r>
                        <a:rPr/>
                        <a:t>0.9302321</a:t>
                      </a:r>
                    </a:p>
                  </a:txBody>
                </a:tc>
                <a:tc>
                  <a:txBody>
                    <a:bodyPr/>
                    <a:lstStyle/>
                    <a:p>
                      <a:pPr lvl="0" marL="0" indent="0" algn="r">
                        <a:buNone/>
                      </a:pPr>
                      <a:r>
                        <a:rPr/>
                        <a:t>0.9882231</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Univariate</a:t>
            </a:r>
            <a:r>
              <a:rPr/>
              <a:t> </a:t>
            </a:r>
            <a:r>
              <a:rPr/>
              <a:t>model</a:t>
            </a:r>
            <a:r>
              <a:rPr/>
              <a:t> </a:t>
            </a:r>
            <a:r>
              <a:rPr/>
              <a:t>for</a:t>
            </a:r>
            <a:r>
              <a:rPr/>
              <a:t> </a:t>
            </a:r>
            <a:r>
              <a:rPr/>
              <a:t>age</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age</a:t>
                      </a:r>
                    </a:p>
                  </a:txBody>
                </a:tc>
                <a:tc>
                  <a:txBody>
                    <a:bodyPr/>
                    <a:lstStyle/>
                    <a:p>
                      <a:pPr lvl="0" marL="0" indent="0" algn="r">
                        <a:buNone/>
                      </a:pPr>
                      <a:r>
                        <a:rPr/>
                        <a:t>0.066339</a:t>
                      </a:r>
                    </a:p>
                  </a:txBody>
                </a:tc>
                <a:tc>
                  <a:txBody>
                    <a:bodyPr/>
                    <a:lstStyle/>
                    <a:p>
                      <a:pPr lvl="0" marL="0" indent="0" algn="r">
                        <a:buNone/>
                      </a:pPr>
                      <a:r>
                        <a:rPr/>
                        <a:t>0.0060793</a:t>
                      </a:r>
                    </a:p>
                  </a:txBody>
                </a:tc>
                <a:tc>
                  <a:txBody>
                    <a:bodyPr/>
                    <a:lstStyle/>
                    <a:p>
                      <a:pPr lvl="0" marL="0" indent="0" algn="r">
                        <a:buNone/>
                      </a:pPr>
                      <a:r>
                        <a:rPr/>
                        <a:t>10.91228</a:t>
                      </a:r>
                    </a:p>
                  </a:txBody>
                </a:tc>
                <a:tc>
                  <a:txBody>
                    <a:bodyPr/>
                    <a:lstStyle/>
                    <a:p>
                      <a:pPr lvl="0" marL="0" indent="0" algn="r">
                        <a:buNone/>
                      </a:pPr>
                      <a:r>
                        <a:rPr/>
                        <a:t>0</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Hazard</a:t>
            </a:r>
            <a:r>
              <a:rPr/>
              <a:t> </a:t>
            </a:r>
            <a:r>
              <a:rPr/>
              <a:t>ratio</a:t>
            </a:r>
            <a:r>
              <a:rPr/>
              <a:t> </a:t>
            </a:r>
            <a:r>
              <a:rPr/>
              <a:t>and</a:t>
            </a:r>
            <a:r>
              <a:rPr/>
              <a:t> </a:t>
            </a:r>
            <a:r>
              <a:rPr/>
              <a:t>confidence</a:t>
            </a:r>
            <a:r>
              <a:rPr/>
              <a:t> </a:t>
            </a:r>
            <a:r>
              <a:rPr/>
              <a:t>interval</a:t>
            </a:r>
            <a:r>
              <a:rPr/>
              <a:t> </a:t>
            </a:r>
            <a:r>
              <a:rPr/>
              <a:t>for</a:t>
            </a:r>
            <a:r>
              <a:rPr/>
              <a:t> </a:t>
            </a:r>
            <a:r>
              <a:rPr/>
              <a:t>age</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marL="0" indent="0" algn="l">
                        <a:buNone/>
                      </a:pPr>
                      <a:r>
                        <a:rPr/>
                        <a:t>term</a:t>
                      </a:r>
                    </a:p>
                  </a:txBody>
                  <a:tcPr/>
                </a:tc>
                <a:tc>
                  <a:txBody>
                    <a:bodyPr/>
                    <a:lstStyle/>
                    <a:p>
                      <a:pPr lvl="0" marL="0" indent="0" algn="r">
                        <a:buNone/>
                      </a:pPr>
                      <a:r>
                        <a:rPr/>
                        <a:t>hazard.ratio</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age</a:t>
                      </a:r>
                    </a:p>
                  </a:txBody>
                </a:tc>
                <a:tc>
                  <a:txBody>
                    <a:bodyPr/>
                    <a:lstStyle/>
                    <a:p>
                      <a:pPr lvl="0" marL="0" indent="0" algn="r">
                        <a:buNone/>
                      </a:pPr>
                      <a:r>
                        <a:rPr/>
                        <a:t>1.068589</a:t>
                      </a:r>
                    </a:p>
                  </a:txBody>
                </a:tc>
                <a:tc>
                  <a:txBody>
                    <a:bodyPr/>
                    <a:lstStyle/>
                    <a:p>
                      <a:pPr lvl="0" marL="0" indent="0" algn="r">
                        <a:buNone/>
                      </a:pPr>
                      <a:r>
                        <a:rPr/>
                        <a:t>1.055932</a:t>
                      </a:r>
                    </a:p>
                  </a:txBody>
                </a:tc>
                <a:tc>
                  <a:txBody>
                    <a:bodyPr/>
                    <a:lstStyle/>
                    <a:p>
                      <a:pPr lvl="0" marL="0" indent="0" algn="r">
                        <a:buNone/>
                      </a:pPr>
                      <a:r>
                        <a:rPr/>
                        <a:t>1.081398</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Predicted</a:t>
            </a:r>
            <a:r>
              <a:rPr/>
              <a:t> </a:t>
            </a:r>
            <a:r>
              <a:rPr/>
              <a:t>survival</a:t>
            </a:r>
            <a:r>
              <a:rPr/>
              <a:t> </a:t>
            </a:r>
            <a:r>
              <a:rPr/>
              <a:t>at</a:t>
            </a:r>
            <a:r>
              <a:rPr/>
              <a:t> </a:t>
            </a:r>
            <a:r>
              <a:rPr/>
              <a:t>various</a:t>
            </a:r>
            <a:r>
              <a:rPr/>
              <a:t> </a:t>
            </a:r>
            <a:r>
              <a:rPr/>
              <a:t>ages</a:t>
            </a:r>
          </a:p>
        </p:txBody>
      </p:sp>
      <p:pic>
        <p:nvPicPr>
          <p:cNvPr descr="class4_files/figure-pptx/age-predict-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Univariate</a:t>
            </a:r>
            <a:r>
              <a:rPr/>
              <a:t> </a:t>
            </a:r>
            <a:r>
              <a:rPr/>
              <a:t>model</a:t>
            </a:r>
            <a:r>
              <a:rPr/>
              <a:t> </a:t>
            </a:r>
            <a:r>
              <a:rPr/>
              <a:t>for</a:t>
            </a:r>
            <a:r>
              <a:rPr/>
              <a:t> </a:t>
            </a:r>
            <a:r>
              <a:rPr/>
              <a:t>gender</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genderFemale</a:t>
                      </a:r>
                    </a:p>
                  </a:txBody>
                </a:tc>
                <a:tc>
                  <a:txBody>
                    <a:bodyPr/>
                    <a:lstStyle/>
                    <a:p>
                      <a:pPr lvl="0" marL="0" indent="0" algn="r">
                        <a:buNone/>
                      </a:pPr>
                      <a:r>
                        <a:rPr/>
                        <a:t>0.381512</a:t>
                      </a:r>
                    </a:p>
                  </a:txBody>
                </a:tc>
                <a:tc>
                  <a:txBody>
                    <a:bodyPr/>
                    <a:lstStyle/>
                    <a:p>
                      <a:pPr lvl="0" marL="0" indent="0" algn="r">
                        <a:buNone/>
                      </a:pPr>
                      <a:r>
                        <a:rPr/>
                        <a:t>0.1375836</a:t>
                      </a:r>
                    </a:p>
                  </a:txBody>
                </a:tc>
                <a:tc>
                  <a:txBody>
                    <a:bodyPr/>
                    <a:lstStyle/>
                    <a:p>
                      <a:pPr lvl="0" marL="0" indent="0" algn="r">
                        <a:buNone/>
                      </a:pPr>
                      <a:r>
                        <a:rPr/>
                        <a:t>2.772946</a:t>
                      </a:r>
                    </a:p>
                  </a:txBody>
                </a:tc>
                <a:tc>
                  <a:txBody>
                    <a:bodyPr/>
                    <a:lstStyle/>
                    <a:p>
                      <a:pPr lvl="0" marL="0" indent="0" algn="r">
                        <a:buNone/>
                      </a:pPr>
                      <a:r>
                        <a:rPr/>
                        <a:t>0.0055551</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Hazard</a:t>
            </a:r>
            <a:r>
              <a:rPr/>
              <a:t> </a:t>
            </a:r>
            <a:r>
              <a:rPr/>
              <a:t>ratio</a:t>
            </a:r>
            <a:r>
              <a:rPr/>
              <a:t> </a:t>
            </a:r>
            <a:r>
              <a:rPr/>
              <a:t>and</a:t>
            </a:r>
            <a:r>
              <a:rPr/>
              <a:t> </a:t>
            </a:r>
            <a:r>
              <a:rPr/>
              <a:t>confidence</a:t>
            </a:r>
            <a:r>
              <a:rPr/>
              <a:t> </a:t>
            </a:r>
            <a:r>
              <a:rPr/>
              <a:t>interval</a:t>
            </a:r>
            <a:r>
              <a:rPr/>
              <a:t> </a:t>
            </a:r>
            <a:r>
              <a:rPr/>
              <a:t>for</a:t>
            </a:r>
            <a:r>
              <a:rPr/>
              <a:t> </a:t>
            </a:r>
            <a:r>
              <a:rPr/>
              <a:t>gender</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marL="0" indent="0" algn="l">
                        <a:buNone/>
                      </a:pPr>
                      <a:r>
                        <a:rPr/>
                        <a:t>term</a:t>
                      </a:r>
                    </a:p>
                  </a:txBody>
                  <a:tcPr/>
                </a:tc>
                <a:tc>
                  <a:txBody>
                    <a:bodyPr/>
                    <a:lstStyle/>
                    <a:p>
                      <a:pPr lvl="0" marL="0" indent="0" algn="r">
                        <a:buNone/>
                      </a:pPr>
                      <a:r>
                        <a:rPr/>
                        <a:t>hazard.ratio</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age</a:t>
                      </a:r>
                    </a:p>
                  </a:txBody>
                </a:tc>
                <a:tc>
                  <a:txBody>
                    <a:bodyPr/>
                    <a:lstStyle/>
                    <a:p>
                      <a:pPr lvl="0" marL="0" indent="0" algn="r">
                        <a:buNone/>
                      </a:pPr>
                      <a:r>
                        <a:rPr/>
                        <a:t>1.068589</a:t>
                      </a:r>
                    </a:p>
                  </a:txBody>
                </a:tc>
                <a:tc>
                  <a:txBody>
                    <a:bodyPr/>
                    <a:lstStyle/>
                    <a:p>
                      <a:pPr lvl="0" marL="0" indent="0" algn="r">
                        <a:buNone/>
                      </a:pPr>
                      <a:r>
                        <a:rPr/>
                        <a:t>1.055932</a:t>
                      </a:r>
                    </a:p>
                  </a:txBody>
                </a:tc>
                <a:tc>
                  <a:txBody>
                    <a:bodyPr/>
                    <a:lstStyle/>
                    <a:p>
                      <a:pPr lvl="0" marL="0" indent="0" algn="r">
                        <a:buNone/>
                      </a:pPr>
                      <a:r>
                        <a:rPr/>
                        <a:t>1.081398</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Predicted</a:t>
            </a:r>
            <a:r>
              <a:rPr/>
              <a:t> </a:t>
            </a:r>
            <a:r>
              <a:rPr/>
              <a:t>survival</a:t>
            </a:r>
            <a:r>
              <a:rPr/>
              <a:t> </a:t>
            </a:r>
            <a:r>
              <a:rPr/>
              <a:t>for</a:t>
            </a:r>
            <a:r>
              <a:rPr/>
              <a:t> </a:t>
            </a:r>
            <a:r>
              <a:rPr/>
              <a:t>both</a:t>
            </a:r>
            <a:r>
              <a:rPr/>
              <a:t> </a:t>
            </a:r>
            <a:r>
              <a:rPr/>
              <a:t>genders</a:t>
            </a:r>
          </a:p>
        </p:txBody>
      </p:sp>
      <p:pic>
        <p:nvPicPr>
          <p:cNvPr descr="class4_files/figure-pptx/gender-predict-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lecture 4</dc:title>
  <dc:creator>Steve Simon</dc:creator>
  <cp:keywords/>
  <dcterms:created xsi:type="dcterms:W3CDTF">2020-10-28T14:39:58Z</dcterms:created>
  <dcterms:modified xsi:type="dcterms:W3CDTF">2020-10-28T14:39:58Z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April 8, 2018</vt:lpwstr>
  </property>
  <property fmtid="{D5CDD505-2E9C-101B-9397-08002B2CF9AE}" pid="3" name="output">
    <vt:lpwstr>powerpoint_presentation</vt:lpwstr>
  </property>
</Properties>
</file>