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Questions</a:t>
            </a:r>
            <a:r>
              <a:rPr/>
              <a:t> </a:t>
            </a:r>
            <a:r>
              <a:rPr/>
              <a:t>about</a:t>
            </a:r>
            <a:r>
              <a:rPr/>
              <a:t> </a:t>
            </a:r>
            <a:r>
              <a:rPr/>
              <a:t>interactions</a:t>
            </a:r>
            <a:r>
              <a:rPr/>
              <a:t> </a:t>
            </a:r>
            <a:r>
              <a:rPr/>
              <a:t>and</a:t>
            </a:r>
            <a:r>
              <a:rPr/>
              <a:t> </a:t>
            </a:r>
            <a:r>
              <a:rPr/>
              <a:t>goodness</a:t>
            </a:r>
            <a:r>
              <a:rPr/>
              <a:t> </a:t>
            </a:r>
            <a:r>
              <a:rPr/>
              <a:t>of</a:t>
            </a:r>
            <a:r>
              <a:rPr/>
              <a:t> </a:t>
            </a:r>
            <a:r>
              <a:rPr/>
              <a:t>fit</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with</a:t>
            </a:r>
            <a:r>
              <a:rPr/>
              <a:t> </a:t>
            </a:r>
            <a:r>
              <a:rPr/>
              <a:t>age_group</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genderF  2.52   0.054  0.99-6.46
## 2         g61-70  2.48   0.028   1.1-5.58
## 3         g71-80  7.21   0.001 3.56-14.59
## 4           g81+ 15.86   0.001 8.05-31.23
## 5 genderF:g61-70  0.66   0.512  0.19-2.28
## 6 genderF:g71-80  0.35   0.055  0.12-1.02
## 7   genderF:g81+  0.29   0.015   0.1-0.79</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Interpretation</a:t>
            </a:r>
            <a:r>
              <a:rPr/>
              <a:t> </a:t>
            </a:r>
            <a:r>
              <a:rPr/>
              <a:t>of</a:t>
            </a:r>
            <a:r>
              <a:rPr/>
              <a:t> </a:t>
            </a:r>
            <a:r>
              <a:rPr/>
              <a:t>interaction</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age</a:t>
                      </a:r>
                    </a:p>
                  </a:txBody>
                  <a:tcPr/>
                </a:tc>
                <a:tc>
                  <a:txBody>
                    <a:bodyPr/>
                    <a:lstStyle/>
                    <a:p>
                      <a:pPr lvl="0" marL="0" indent="0">
                        <a:buNone/>
                      </a:pPr>
                      <a:r>
                        <a:rPr/>
                        <a:t>M</a:t>
                      </a:r>
                    </a:p>
                  </a:txBody>
                  <a:tcPr/>
                </a:tc>
                <a:tc>
                  <a:txBody>
                    <a:bodyPr/>
                    <a:lstStyle/>
                    <a:p>
                      <a:pPr lvl="0" marL="0" indent="0">
                        <a:buNone/>
                      </a:pPr>
                      <a:r>
                        <a:rPr/>
                        <a:t>F</a:t>
                      </a:r>
                    </a:p>
                  </a:txBody>
                  <a:tcPr/>
                </a:tc>
              </a:tr>
              <a:tr h="0">
                <a:tc>
                  <a:txBody>
                    <a:bodyPr/>
                    <a:lstStyle/>
                    <a:p>
                      <a:pPr lvl="0" marL="0" indent="0">
                        <a:buNone/>
                      </a:pPr>
                      <a:r>
                        <a:rPr/>
                        <a:t>0-60</a:t>
                      </a:r>
                    </a:p>
                  </a:txBody>
                </a:tc>
                <a:tc>
                  <a:txBody>
                    <a:bodyPr/>
                    <a:lstStyle/>
                    <a:p>
                      <a:pPr lvl="0" marL="0" indent="0">
                        <a:buNone/>
                      </a:pPr>
                      <a:r>
                        <a:rPr/>
                        <a:t>1.00</a:t>
                      </a:r>
                      <a:r>
                        <a:rPr/>
                        <a:t> </a:t>
                      </a:r>
                      <a:r>
                        <a:rPr/>
                        <a:t>(baseline)</a:t>
                      </a:r>
                    </a:p>
                  </a:txBody>
                </a:tc>
                <a:tc>
                  <a:txBody>
                    <a:bodyPr/>
                    <a:lstStyle/>
                    <a:p>
                      <a:pPr lvl="0" marL="0" indent="0">
                        <a:buNone/>
                      </a:pPr>
                      <a:r>
                        <a:rPr/>
                        <a:t>genderF</a:t>
                      </a:r>
                    </a:p>
                  </a:txBody>
                </a:tc>
              </a:tr>
              <a:tr h="0">
                <a:tc>
                  <a:txBody>
                    <a:bodyPr/>
                    <a:lstStyle/>
                    <a:p>
                      <a:pPr lvl="0" marL="0" indent="0">
                        <a:buNone/>
                      </a:pPr>
                      <a:r>
                        <a:rPr/>
                        <a:t>61-70</a:t>
                      </a:r>
                    </a:p>
                  </a:txBody>
                </a:tc>
                <a:tc>
                  <a:txBody>
                    <a:bodyPr/>
                    <a:lstStyle/>
                    <a:p>
                      <a:pPr lvl="0" marL="0" indent="0">
                        <a:buNone/>
                      </a:pPr>
                      <a:r>
                        <a:rPr/>
                        <a:t>g61-70</a:t>
                      </a:r>
                    </a:p>
                  </a:txBody>
                </a:tc>
                <a:tc>
                  <a:txBody>
                    <a:bodyPr/>
                    <a:lstStyle/>
                    <a:p>
                      <a:pPr lvl="0" marL="0" indent="0">
                        <a:buNone/>
                      </a:pPr>
                      <a:r>
                        <a:rPr/>
                        <a:t>genderF</a:t>
                      </a:r>
                      <a:r>
                        <a:rPr/>
                        <a:t> </a:t>
                      </a:r>
                      <a:r>
                        <a:rPr/>
                        <a:t>x</a:t>
                      </a:r>
                      <a:r>
                        <a:rPr/>
                        <a:t> </a:t>
                      </a:r>
                      <a:r>
                        <a:rPr/>
                        <a:t>g61-70</a:t>
                      </a:r>
                      <a:r>
                        <a:rPr/>
                        <a:t> </a:t>
                      </a:r>
                      <a:r>
                        <a:rPr/>
                        <a:t>x</a:t>
                      </a:r>
                      <a:r>
                        <a:rPr/>
                        <a:t> </a:t>
                      </a:r>
                      <a:r>
                        <a:rPr/>
                        <a:t>genderF:g61-70</a:t>
                      </a:r>
                    </a:p>
                  </a:txBody>
                </a:tc>
              </a:tr>
              <a:tr h="0">
                <a:tc>
                  <a:txBody>
                    <a:bodyPr/>
                    <a:lstStyle/>
                    <a:p>
                      <a:pPr lvl="0" marL="0" indent="0">
                        <a:buNone/>
                      </a:pPr>
                      <a:r>
                        <a:rPr/>
                        <a:t>71-80</a:t>
                      </a:r>
                    </a:p>
                  </a:txBody>
                </a:tc>
                <a:tc>
                  <a:txBody>
                    <a:bodyPr/>
                    <a:lstStyle/>
                    <a:p>
                      <a:pPr lvl="0" marL="0" indent="0">
                        <a:buNone/>
                      </a:pPr>
                      <a:r>
                        <a:rPr/>
                        <a:t>g71-80</a:t>
                      </a:r>
                    </a:p>
                  </a:txBody>
                </a:tc>
                <a:tc>
                  <a:txBody>
                    <a:bodyPr/>
                    <a:lstStyle/>
                    <a:p>
                      <a:pPr lvl="0" marL="0" indent="0">
                        <a:buNone/>
                      </a:pPr>
                      <a:r>
                        <a:rPr/>
                        <a:t>genderF</a:t>
                      </a:r>
                      <a:r>
                        <a:rPr/>
                        <a:t> </a:t>
                      </a:r>
                      <a:r>
                        <a:rPr/>
                        <a:t>x</a:t>
                      </a:r>
                      <a:r>
                        <a:rPr/>
                        <a:t> </a:t>
                      </a:r>
                      <a:r>
                        <a:rPr/>
                        <a:t>g71-80</a:t>
                      </a:r>
                      <a:r>
                        <a:rPr/>
                        <a:t> </a:t>
                      </a:r>
                      <a:r>
                        <a:rPr/>
                        <a:t>x</a:t>
                      </a:r>
                      <a:r>
                        <a:rPr/>
                        <a:t> </a:t>
                      </a:r>
                      <a:r>
                        <a:rPr/>
                        <a:t>genderF:g71-80</a:t>
                      </a:r>
                    </a:p>
                  </a:txBody>
                </a:tc>
              </a:tr>
              <a:tr h="0">
                <a:tc>
                  <a:txBody>
                    <a:bodyPr/>
                    <a:lstStyle/>
                    <a:p>
                      <a:pPr lvl="0" marL="0" indent="0">
                        <a:buNone/>
                      </a:pPr>
                      <a:r>
                        <a:rPr/>
                        <a:t>81+</a:t>
                      </a:r>
                    </a:p>
                  </a:txBody>
                </a:tc>
                <a:tc>
                  <a:txBody>
                    <a:bodyPr/>
                    <a:lstStyle/>
                    <a:p>
                      <a:pPr lvl="0" marL="0" indent="0">
                        <a:buNone/>
                      </a:pPr>
                      <a:r>
                        <a:rPr/>
                        <a:t>g81+</a:t>
                      </a:r>
                    </a:p>
                  </a:txBody>
                </a:tc>
                <a:tc>
                  <a:txBody>
                    <a:bodyPr/>
                    <a:lstStyle/>
                    <a:p>
                      <a:pPr lvl="0" marL="0" indent="0">
                        <a:buNone/>
                      </a:pPr>
                      <a:r>
                        <a:rPr/>
                        <a:t>genderF</a:t>
                      </a:r>
                      <a:r>
                        <a:rPr/>
                        <a:t> </a:t>
                      </a:r>
                      <a:r>
                        <a:rPr/>
                        <a:t>x</a:t>
                      </a:r>
                      <a:r>
                        <a:rPr/>
                        <a:t> </a:t>
                      </a:r>
                      <a:r>
                        <a:rPr/>
                        <a:t>g81+</a:t>
                      </a:r>
                      <a:r>
                        <a:rPr/>
                        <a:t> </a:t>
                      </a:r>
                      <a:r>
                        <a:rPr/>
                        <a:t>x</a:t>
                      </a:r>
                      <a:r>
                        <a:rPr/>
                        <a:t> </a:t>
                      </a:r>
                      <a:r>
                        <a:rPr/>
                        <a:t>genderF:g81+</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Interpretation</a:t>
            </a:r>
            <a:r>
              <a:rPr/>
              <a:t> </a:t>
            </a:r>
            <a:r>
              <a:rPr/>
              <a:t>of</a:t>
            </a:r>
            <a:r>
              <a:rPr/>
              <a:t> </a:t>
            </a:r>
            <a:r>
              <a:rPr/>
              <a:t>hazard</a:t>
            </a:r>
            <a:r>
              <a:rPr/>
              <a:t> </a:t>
            </a:r>
            <a:r>
              <a:rPr/>
              <a:t>ratios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age</a:t>
                      </a:r>
                    </a:p>
                  </a:txBody>
                  <a:tcPr/>
                </a:tc>
                <a:tc>
                  <a:txBody>
                    <a:bodyPr/>
                    <a:lstStyle/>
                    <a:p>
                      <a:pPr lvl="0" marL="0" indent="0">
                        <a:buNone/>
                      </a:pPr>
                      <a:r>
                        <a:rPr/>
                        <a:t>Hazard</a:t>
                      </a:r>
                      <a:r>
                        <a:rPr/>
                        <a:t> </a:t>
                      </a:r>
                      <a:r>
                        <a:rPr/>
                        <a:t>Ratio</a:t>
                      </a:r>
                    </a:p>
                  </a:txBody>
                  <a:tcPr/>
                </a:tc>
              </a:tr>
              <a:tr h="0">
                <a:tc>
                  <a:txBody>
                    <a:bodyPr/>
                    <a:lstStyle/>
                    <a:p>
                      <a:pPr lvl="0" marL="0" indent="0">
                        <a:buNone/>
                      </a:pPr>
                      <a:r>
                        <a:rPr/>
                        <a:t>0-60</a:t>
                      </a:r>
                    </a:p>
                  </a:txBody>
                </a:tc>
                <a:tc>
                  <a:txBody>
                    <a:bodyPr/>
                    <a:lstStyle/>
                    <a:p>
                      <a:pPr lvl="0" marL="0" indent="0">
                        <a:buNone/>
                      </a:pPr>
                      <a:r>
                        <a:rPr/>
                        <a:t>genderF</a:t>
                      </a:r>
                    </a:p>
                  </a:txBody>
                </a:tc>
              </a:tr>
              <a:tr h="0">
                <a:tc>
                  <a:txBody>
                    <a:bodyPr/>
                    <a:lstStyle/>
                    <a:p>
                      <a:pPr lvl="0" marL="0" indent="0">
                        <a:buNone/>
                      </a:pPr>
                      <a:r>
                        <a:rPr/>
                        <a:t>61-70</a:t>
                      </a:r>
                    </a:p>
                  </a:txBody>
                </a:tc>
                <a:tc>
                  <a:txBody>
                    <a:bodyPr/>
                    <a:lstStyle/>
                    <a:p>
                      <a:pPr lvl="0" marL="0" indent="0">
                        <a:buNone/>
                      </a:pPr>
                      <a:r>
                        <a:rPr/>
                        <a:t>genderF</a:t>
                      </a:r>
                      <a:r>
                        <a:rPr/>
                        <a:t> </a:t>
                      </a:r>
                      <a:r>
                        <a:rPr/>
                        <a:t>x</a:t>
                      </a:r>
                      <a:r>
                        <a:rPr/>
                        <a:t> </a:t>
                      </a:r>
                      <a:r>
                        <a:rPr/>
                        <a:t>genderF:g61-70</a:t>
                      </a:r>
                    </a:p>
                  </a:txBody>
                </a:tc>
              </a:tr>
              <a:tr h="0">
                <a:tc>
                  <a:txBody>
                    <a:bodyPr/>
                    <a:lstStyle/>
                    <a:p>
                      <a:pPr lvl="0" marL="0" indent="0">
                        <a:buNone/>
                      </a:pPr>
                      <a:r>
                        <a:rPr/>
                        <a:t>71-80</a:t>
                      </a:r>
                    </a:p>
                  </a:txBody>
                </a:tc>
                <a:tc>
                  <a:txBody>
                    <a:bodyPr/>
                    <a:lstStyle/>
                    <a:p>
                      <a:pPr lvl="0" marL="0" indent="0">
                        <a:buNone/>
                      </a:pPr>
                      <a:r>
                        <a:rPr/>
                        <a:t>genderF</a:t>
                      </a:r>
                      <a:r>
                        <a:rPr/>
                        <a:t> </a:t>
                      </a:r>
                      <a:r>
                        <a:rPr/>
                        <a:t>x</a:t>
                      </a:r>
                      <a:r>
                        <a:rPr/>
                        <a:t> </a:t>
                      </a:r>
                      <a:r>
                        <a:rPr/>
                        <a:t>genderF:g71-80</a:t>
                      </a:r>
                    </a:p>
                  </a:txBody>
                </a:tc>
              </a:tr>
              <a:tr h="0">
                <a:tc>
                  <a:txBody>
                    <a:bodyPr/>
                    <a:lstStyle/>
                    <a:p>
                      <a:pPr lvl="0" marL="0" indent="0">
                        <a:buNone/>
                      </a:pPr>
                      <a:r>
                        <a:rPr/>
                        <a:t>81+</a:t>
                      </a:r>
                    </a:p>
                  </a:txBody>
                </a:tc>
                <a:tc>
                  <a:txBody>
                    <a:bodyPr/>
                    <a:lstStyle/>
                    <a:p>
                      <a:pPr lvl="0" marL="0" indent="0">
                        <a:buNone/>
                      </a:pPr>
                      <a:r>
                        <a:rPr/>
                        <a:t>genderF</a:t>
                      </a:r>
                      <a:r>
                        <a:rPr/>
                        <a:t> </a:t>
                      </a:r>
                      <a:r>
                        <a:rPr/>
                        <a:t>x</a:t>
                      </a:r>
                      <a:r>
                        <a:rPr/>
                        <a:t> </a:t>
                      </a:r>
                      <a:r>
                        <a:rPr/>
                        <a:t>genderF:g81+</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in</a:t>
            </a:r>
            <a:r>
              <a:rPr/>
              <a:t> </a:t>
            </a:r>
            <a:r>
              <a:rPr/>
              <a:t>the</a:t>
            </a:r>
            <a:r>
              <a:rPr/>
              <a:t> </a:t>
            </a:r>
            <a:r>
              <a:rPr/>
              <a:t>WHAS500</a:t>
            </a:r>
            <a:r>
              <a:rPr/>
              <a:t> </a:t>
            </a:r>
            <a:r>
              <a:rPr/>
              <a:t>data</a:t>
            </a:r>
            <a:r>
              <a:rPr/>
              <a:t> </a:t>
            </a:r>
            <a:r>
              <a:rPr/>
              <a:t>set</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age</a:t>
                      </a:r>
                    </a:p>
                  </a:txBody>
                  <a:tcPr/>
                </a:tc>
                <a:tc>
                  <a:txBody>
                    <a:bodyPr/>
                    <a:lstStyle/>
                    <a:p>
                      <a:pPr lvl="0" marL="0" indent="0">
                        <a:buNone/>
                      </a:pPr>
                      <a:r>
                        <a:rPr/>
                        <a:t>M</a:t>
                      </a:r>
                    </a:p>
                  </a:txBody>
                  <a:tcPr/>
                </a:tc>
                <a:tc>
                  <a:txBody>
                    <a:bodyPr/>
                    <a:lstStyle/>
                    <a:p>
                      <a:pPr lvl="0" marL="0" indent="0">
                        <a:buNone/>
                      </a:pPr>
                      <a:r>
                        <a:rPr/>
                        <a:t>F</a:t>
                      </a:r>
                    </a:p>
                  </a:txBody>
                  <a:tcPr/>
                </a:tc>
              </a:tr>
              <a:tr h="0">
                <a:tc>
                  <a:txBody>
                    <a:bodyPr/>
                    <a:lstStyle/>
                    <a:p>
                      <a:pPr lvl="0" marL="0" indent="0">
                        <a:buNone/>
                      </a:pPr>
                      <a:r>
                        <a:rPr/>
                        <a:t>0-60</a:t>
                      </a:r>
                    </a:p>
                  </a:txBody>
                </a:tc>
                <a:tc>
                  <a:txBody>
                    <a:bodyPr/>
                    <a:lstStyle/>
                    <a:p>
                      <a:pPr lvl="0" marL="0" indent="0">
                        <a:buNone/>
                      </a:pPr>
                      <a:r>
                        <a:rPr/>
                        <a:t>1.00</a:t>
                      </a:r>
                      <a:r>
                        <a:rPr/>
                        <a:t> </a:t>
                      </a:r>
                      <a:r>
                        <a:rPr/>
                        <a:t>(baseline)</a:t>
                      </a:r>
                    </a:p>
                  </a:txBody>
                </a:tc>
                <a:tc>
                  <a:txBody>
                    <a:bodyPr/>
                    <a:lstStyle/>
                    <a:p>
                      <a:pPr lvl="0" marL="0" indent="0">
                        <a:buNone/>
                      </a:pPr>
                      <a:r>
                        <a:rPr/>
                        <a:t>2.52</a:t>
                      </a:r>
                    </a:p>
                  </a:txBody>
                </a:tc>
              </a:tr>
              <a:tr h="0">
                <a:tc>
                  <a:txBody>
                    <a:bodyPr/>
                    <a:lstStyle/>
                    <a:p>
                      <a:pPr lvl="0" marL="0" indent="0">
                        <a:buNone/>
                      </a:pPr>
                      <a:r>
                        <a:rPr/>
                        <a:t>61-70</a:t>
                      </a:r>
                    </a:p>
                  </a:txBody>
                </a:tc>
                <a:tc>
                  <a:txBody>
                    <a:bodyPr/>
                    <a:lstStyle/>
                    <a:p>
                      <a:pPr lvl="0" marL="0" indent="0">
                        <a:buNone/>
                      </a:pPr>
                      <a:r>
                        <a:rPr/>
                        <a:t>2.48</a:t>
                      </a:r>
                    </a:p>
                  </a:txBody>
                </a:tc>
                <a:tc>
                  <a:txBody>
                    <a:bodyPr/>
                    <a:lstStyle/>
                    <a:p>
                      <a:pPr lvl="0" marL="0" indent="0">
                        <a:buNone/>
                      </a:pPr>
                      <a:r>
                        <a:rPr/>
                        <a:t>4.12</a:t>
                      </a:r>
                    </a:p>
                  </a:txBody>
                </a:tc>
              </a:tr>
              <a:tr h="0">
                <a:tc>
                  <a:txBody>
                    <a:bodyPr/>
                    <a:lstStyle/>
                    <a:p>
                      <a:pPr lvl="0" marL="0" indent="0">
                        <a:buNone/>
                      </a:pPr>
                      <a:r>
                        <a:rPr/>
                        <a:t>71-80</a:t>
                      </a:r>
                    </a:p>
                  </a:txBody>
                </a:tc>
                <a:tc>
                  <a:txBody>
                    <a:bodyPr/>
                    <a:lstStyle/>
                    <a:p>
                      <a:pPr lvl="0" marL="0" indent="0">
                        <a:buNone/>
                      </a:pPr>
                      <a:r>
                        <a:rPr/>
                        <a:t>7.21</a:t>
                      </a:r>
                    </a:p>
                  </a:txBody>
                </a:tc>
                <a:tc>
                  <a:txBody>
                    <a:bodyPr/>
                    <a:lstStyle/>
                    <a:p>
                      <a:pPr lvl="0" marL="0" indent="0">
                        <a:buNone/>
                      </a:pPr>
                      <a:r>
                        <a:rPr/>
                        <a:t>6.36</a:t>
                      </a:r>
                    </a:p>
                  </a:txBody>
                </a:tc>
              </a:tr>
              <a:tr h="0">
                <a:tc>
                  <a:txBody>
                    <a:bodyPr/>
                    <a:lstStyle/>
                    <a:p>
                      <a:pPr lvl="0" marL="0" indent="0">
                        <a:buNone/>
                      </a:pPr>
                      <a:r>
                        <a:rPr/>
                        <a:t>81+</a:t>
                      </a:r>
                    </a:p>
                  </a:txBody>
                </a:tc>
                <a:tc>
                  <a:txBody>
                    <a:bodyPr/>
                    <a:lstStyle/>
                    <a:p>
                      <a:pPr lvl="0" marL="0" indent="0">
                        <a:buNone/>
                      </a:pPr>
                      <a:r>
                        <a:rPr/>
                        <a:t>15.86</a:t>
                      </a:r>
                    </a:p>
                  </a:txBody>
                </a:tc>
                <a:tc>
                  <a:txBody>
                    <a:bodyPr/>
                    <a:lstStyle/>
                    <a:p>
                      <a:pPr lvl="0" marL="0" indent="0">
                        <a:buNone/>
                      </a:pPr>
                      <a:r>
                        <a:rPr/>
                        <a:t>11.59</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Hazard</a:t>
            </a:r>
            <a:r>
              <a:rPr/>
              <a:t> </a:t>
            </a:r>
            <a:r>
              <a:rPr/>
              <a:t>ratios</a:t>
            </a:r>
            <a:r>
              <a:rPr/>
              <a:t> </a:t>
            </a:r>
            <a:r>
              <a:rPr/>
              <a:t>in</a:t>
            </a:r>
            <a:r>
              <a:rPr/>
              <a:t> </a:t>
            </a:r>
            <a:r>
              <a:rPr/>
              <a:t>the</a:t>
            </a:r>
            <a:r>
              <a:rPr/>
              <a:t> </a:t>
            </a:r>
            <a:r>
              <a:rPr/>
              <a:t>WHAS500</a:t>
            </a:r>
            <a:r>
              <a:rPr/>
              <a:t> </a:t>
            </a:r>
            <a:r>
              <a:rPr/>
              <a:t>data</a:t>
            </a:r>
            <a:r>
              <a:rPr/>
              <a:t> </a:t>
            </a:r>
            <a:r>
              <a:rPr/>
              <a:t>set</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age</a:t>
                      </a:r>
                    </a:p>
                  </a:txBody>
                  <a:tcPr/>
                </a:tc>
                <a:tc>
                  <a:txBody>
                    <a:bodyPr/>
                    <a:lstStyle/>
                    <a:p>
                      <a:pPr lvl="0" marL="0" indent="0">
                        <a:buNone/>
                      </a:pPr>
                      <a:r>
                        <a:rPr/>
                        <a:t>Hazard</a:t>
                      </a:r>
                      <a:r>
                        <a:rPr/>
                        <a:t> </a:t>
                      </a:r>
                      <a:r>
                        <a:rPr/>
                        <a:t>Ratio</a:t>
                      </a:r>
                    </a:p>
                  </a:txBody>
                  <a:tcPr/>
                </a:tc>
              </a:tr>
              <a:tr h="0">
                <a:tc>
                  <a:txBody>
                    <a:bodyPr/>
                    <a:lstStyle/>
                    <a:p>
                      <a:pPr lvl="0" marL="0" indent="0">
                        <a:buNone/>
                      </a:pPr>
                      <a:r>
                        <a:rPr/>
                        <a:t>0-60</a:t>
                      </a:r>
                    </a:p>
                  </a:txBody>
                </a:tc>
                <a:tc>
                  <a:txBody>
                    <a:bodyPr/>
                    <a:lstStyle/>
                    <a:p>
                      <a:pPr lvl="0" marL="0" indent="0">
                        <a:buNone/>
                      </a:pPr>
                      <a:r>
                        <a:rPr/>
                        <a:t>2.52</a:t>
                      </a:r>
                    </a:p>
                  </a:txBody>
                </a:tc>
              </a:tr>
              <a:tr h="0">
                <a:tc>
                  <a:txBody>
                    <a:bodyPr/>
                    <a:lstStyle/>
                    <a:p>
                      <a:pPr lvl="0" marL="0" indent="0">
                        <a:buNone/>
                      </a:pPr>
                      <a:r>
                        <a:rPr/>
                        <a:t>61-70</a:t>
                      </a:r>
                    </a:p>
                  </a:txBody>
                </a:tc>
                <a:tc>
                  <a:txBody>
                    <a:bodyPr/>
                    <a:lstStyle/>
                    <a:p>
                      <a:pPr lvl="0" marL="0" indent="0">
                        <a:buNone/>
                      </a:pPr>
                      <a:r>
                        <a:rPr/>
                        <a:t>1.66</a:t>
                      </a:r>
                    </a:p>
                  </a:txBody>
                </a:tc>
              </a:tr>
              <a:tr h="0">
                <a:tc>
                  <a:txBody>
                    <a:bodyPr/>
                    <a:lstStyle/>
                    <a:p>
                      <a:pPr lvl="0" marL="0" indent="0">
                        <a:buNone/>
                      </a:pPr>
                      <a:r>
                        <a:rPr/>
                        <a:t>71-80</a:t>
                      </a:r>
                    </a:p>
                  </a:txBody>
                </a:tc>
                <a:tc>
                  <a:txBody>
                    <a:bodyPr/>
                    <a:lstStyle/>
                    <a:p>
                      <a:pPr lvl="0" marL="0" indent="0">
                        <a:buNone/>
                      </a:pPr>
                      <a:r>
                        <a:rPr/>
                        <a:t>0.88</a:t>
                      </a:r>
                    </a:p>
                  </a:txBody>
                </a:tc>
              </a:tr>
              <a:tr h="0">
                <a:tc>
                  <a:txBody>
                    <a:bodyPr/>
                    <a:lstStyle/>
                    <a:p>
                      <a:pPr lvl="0" marL="0" indent="0">
                        <a:buNone/>
                      </a:pPr>
                      <a:r>
                        <a:rPr/>
                        <a:t>81+</a:t>
                      </a:r>
                    </a:p>
                  </a:txBody>
                </a:tc>
                <a:tc>
                  <a:txBody>
                    <a:bodyPr/>
                    <a:lstStyle/>
                    <a:p>
                      <a:pPr lvl="0" marL="0" indent="0">
                        <a:buNone/>
                      </a:pPr>
                      <a:r>
                        <a:rPr/>
                        <a:t>0.73</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Goodness</a:t>
            </a:r>
            <a:r>
              <a:rPr/>
              <a:t> </a:t>
            </a:r>
            <a:r>
              <a:rPr/>
              <a:t>of</a:t>
            </a:r>
            <a:r>
              <a:rPr/>
              <a:t> </a:t>
            </a:r>
            <a:r>
              <a:rPr/>
              <a:t>fit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Many researchers want a number comparable to the </a:t>
                </a:r>
                <a14:m>
                  <m:oMath xmlns:m="http://schemas.openxmlformats.org/officeDocument/2006/math">
                    <m:sSup>
                      <m:e>
                        <m:r>
                          <m:t>R</m:t>
                        </m:r>
                      </m:e>
                      <m:sup>
                        <m:r>
                          <m:t>2</m:t>
                        </m:r>
                      </m:sup>
                    </m:sSup>
                  </m:oMath>
                </a14:m>
                <a:r>
                  <a:rPr/>
                  <a:t> value in linear regression. It should have several properties:</a:t>
                </a:r>
              </a:p>
              <a:p>
                <a:pPr lvl="1">
                  <a:buAutoNum type="arabicPeriod"/>
                </a:pPr>
                <a:r>
                  <a:rPr/>
                  <a:t>It is always between 0 and 1.</a:t>
                </a:r>
              </a:p>
              <a:p>
                <a:pPr lvl="1">
                  <a:buAutoNum type="arabicPeriod"/>
                </a:pPr>
                <a:r>
                  <a:rPr/>
                  <a:t>A value of 0 implies a “worthless” model.</a:t>
                </a:r>
              </a:p>
              <a:p>
                <a:pPr lvl="1">
                  <a:buAutoNum type="arabicPeriod"/>
                </a:pPr>
                <a:r>
                  <a:rPr/>
                  <a:t>A value of 1 implies a “perfect” model.</a:t>
                </a:r>
              </a:p>
              <a:p>
                <a:pPr lvl="1">
                  <a:buAutoNum type="arabicPeriod"/>
                </a:pPr>
                <a:r>
                  <a:rPr/>
                  <a:t>If one model has an </a:t>
                </a:r>
                <a14:m>
                  <m:oMath xmlns:m="http://schemas.openxmlformats.org/officeDocument/2006/math">
                    <m:sSup>
                      <m:e>
                        <m:r>
                          <m:t>R</m:t>
                        </m:r>
                      </m:e>
                      <m:sup>
                        <m:r>
                          <m:t>2</m:t>
                        </m:r>
                      </m:sup>
                    </m:sSup>
                  </m:oMath>
                </a14:m>
                <a:r>
                  <a:rPr/>
                  <a:t> value larger than another model, then the first model is a “better” model.</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ROC</a:t>
            </a:r>
            <a:r>
              <a:rPr/>
              <a:t> </a:t>
            </a:r>
            <a:r>
              <a:rPr/>
              <a:t>approach</a:t>
            </a:r>
            <a:r>
              <a:rPr/>
              <a:t> </a:t>
            </a:r>
            <a:r>
              <a:rPr/>
              <a:t>to</a:t>
            </a:r>
            <a:r>
              <a:rPr/>
              <a:t> </a:t>
            </a:r>
            <a:r>
              <a:rPr/>
              <a:t>goodness</a:t>
            </a:r>
            <a:r>
              <a:rPr/>
              <a:t> </a:t>
            </a:r>
            <a:r>
              <a:rPr/>
              <a:t>of</a:t>
            </a:r>
            <a:r>
              <a:rPr/>
              <a:t> </a:t>
            </a:r>
            <a:r>
              <a:rPr/>
              <a:t>fit</a:t>
            </a:r>
          </a:p>
        </p:txBody>
      </p:sp>
      <p:sp>
        <p:nvSpPr>
          <p:cNvPr id="3" name="Content Placeholder 2"/>
          <p:cNvSpPr>
            <a:spLocks noGrp="1"/>
          </p:cNvSpPr>
          <p:nvPr>
            <p:ph idx="1"/>
          </p:nvPr>
        </p:nvSpPr>
        <p:spPr/>
        <p:txBody>
          <a:bodyPr/>
          <a:lstStyle/>
          <a:p>
            <a:pPr lvl="0" marL="1270000" indent="0">
              <a:buNone/>
            </a:pPr>
            <a:r>
              <a:rPr sz="1800">
                <a:latin typeface="Courier"/>
              </a:rPr>
              <a:t>##    gender time_yrs fstat
## 1       M    0.019  Dead
## 2       M    0.049  Dead
## 3       F    0.088  Dead
## 4       M    0.298  Dead
## 5       F    0.397  Dead
## 6       M    0.854  Dead
## 7       M    0.857  Dead
## 8       F    1.465  Dead
## 9       M    1.539  Dead
## 10      F    3.001  Dead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ROC</a:t>
            </a:r>
            <a:r>
              <a:rPr/>
              <a:t> </a:t>
            </a:r>
            <a:r>
              <a:rPr/>
              <a:t>approach</a:t>
            </a:r>
            <a:r>
              <a:rPr/>
              <a:t> </a:t>
            </a:r>
            <a:r>
              <a:rPr/>
              <a:t>to</a:t>
            </a:r>
            <a:r>
              <a:rPr/>
              <a:t> </a:t>
            </a:r>
            <a:r>
              <a:rPr/>
              <a:t>goodness</a:t>
            </a:r>
            <a:r>
              <a:rPr/>
              <a:t> </a:t>
            </a:r>
            <a:r>
              <a:rPr/>
              <a:t>of</a:t>
            </a:r>
            <a:r>
              <a:rPr/>
              <a:t> </a:t>
            </a:r>
            <a:r>
              <a:rPr/>
              <a:t>fit</a:t>
            </a:r>
          </a:p>
        </p:txBody>
      </p:sp>
      <p:sp>
        <p:nvSpPr>
          <p:cNvPr id="3" name="Content Placeholder 2"/>
          <p:cNvSpPr>
            <a:spLocks noGrp="1"/>
          </p:cNvSpPr>
          <p:nvPr>
            <p:ph idx="1"/>
          </p:nvPr>
        </p:nvSpPr>
        <p:spPr/>
        <p:txBody>
          <a:bodyPr/>
          <a:lstStyle/>
          <a:p>
            <a:pPr lvl="0" marL="1270000" indent="0">
              <a:buNone/>
            </a:pPr>
            <a:r>
              <a:rPr sz="1800">
                <a:latin typeface="Courier"/>
              </a:rPr>
              <a:t>##    gender time_yrs fstat      spec sens
## 1       M    0.019  Dead 0.1666667 1.00
## 2       M    0.049  Dead 0.3333333 1.00
## 3       F    0.088  Dead 0.3333333 0.75
## 4       M    0.298  Dead 0.5000000 0.75
## 5       F    0.397  Dead 0.5000000 0.50
## 6       M    0.854  Dead 0.6666667 0.50
## 7       M    0.857  Dead 0.8333333 0.50
## 8       F    1.465  Dead 0.8333333 0.25
## 9       M    1.539  Dead 1.0000000 0.25
## 10      F    3.001  Dead 1.0000000 0.00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Concordant</a:t>
            </a:r>
            <a:r>
              <a:rPr/>
              <a:t> </a:t>
            </a:r>
            <a:r>
              <a:rPr/>
              <a:t>pairs</a:t>
            </a:r>
          </a:p>
        </p:txBody>
      </p:sp>
      <p:sp>
        <p:nvSpPr>
          <p:cNvPr id="3" name="Content Placeholder 2"/>
          <p:cNvSpPr>
            <a:spLocks noGrp="1"/>
          </p:cNvSpPr>
          <p:nvPr>
            <p:ph idx="1"/>
          </p:nvPr>
        </p:nvSpPr>
        <p:spPr/>
        <p:txBody>
          <a:bodyPr/>
          <a:lstStyle/>
          <a:p>
            <a:pPr lvl="0" marL="1270000" indent="0">
              <a:buNone/>
            </a:pPr>
            <a:r>
              <a:rPr sz="1800">
                <a:latin typeface="Courier"/>
              </a:rPr>
              <a:t>##       0.088 0.397 1.465 3.001
## 0.019 "C"   "C"   "C"   "C"  
## 0.049 "C"   "C"   "C"   "C"  
## 0.298 "D"   "C"   "C"   "C"  
## 0.854 "D"   "D"   "C"   "C"  
## 0.857 "D"   "D"   "C"   "C"  
## 1.539 "D"   "D"   "D"   "C"</a:t>
            </a:r>
          </a:p>
          <a:p>
            <a:pPr lvl="0" marL="1270000" indent="0">
              <a:buNone/>
            </a:pPr>
            <a:r>
              <a:rPr sz="1800">
                <a:latin typeface="Courier"/>
              </a:rPr>
              <a:t>## 
## 
## C/(C+D) =  0.67</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Concordant</a:t>
            </a:r>
            <a:r>
              <a:rPr/>
              <a:t> </a:t>
            </a:r>
            <a:r>
              <a:rPr/>
              <a:t>pairs</a:t>
            </a:r>
            <a:r>
              <a:rPr/>
              <a:t> </a:t>
            </a:r>
            <a:r>
              <a:rPr/>
              <a:t>with</a:t>
            </a:r>
            <a:r>
              <a:rPr/>
              <a:t> </a:t>
            </a:r>
            <a:r>
              <a:rPr/>
              <a:t>censoring</a:t>
            </a:r>
          </a:p>
        </p:txBody>
      </p:sp>
      <p:sp>
        <p:nvSpPr>
          <p:cNvPr id="3" name="Content Placeholder 2"/>
          <p:cNvSpPr>
            <a:spLocks noGrp="1"/>
          </p:cNvSpPr>
          <p:nvPr>
            <p:ph idx="1"/>
          </p:nvPr>
        </p:nvSpPr>
        <p:spPr/>
        <p:txBody>
          <a:bodyPr/>
          <a:lstStyle/>
          <a:p>
            <a:pPr lvl="0" marL="1270000" indent="0">
              <a:buNone/>
            </a:pPr>
            <a:r>
              <a:rPr sz="1800">
                <a:latin typeface="Courier"/>
              </a:rPr>
              <a:t>##       0.088 0.397 1.465 3.001
## 0.019 "C"   "C"   "C"   "C"  
## 0.049 "C"   "C"   "C"   "C"  
## 0.298 "D"   "C"   "C"   "C"  
## 0.854 "D"   "D"   "C"   "C"  
## 0.857 "D"   "D"   "C"   "C"  
## 1.539 "D"   "D"   "D"   "C"  
## 2+    "D"   "D"   "D"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few</a:t>
            </a:r>
            <a:r>
              <a:rPr/>
              <a:t> </a:t>
            </a:r>
            <a:r>
              <a:rPr/>
              <a:t>extra</a:t>
            </a:r>
            <a:r>
              <a:rPr/>
              <a:t> </a:t>
            </a:r>
            <a:r>
              <a:rPr/>
              <a:t>details</a:t>
            </a:r>
          </a:p>
        </p:txBody>
      </p:sp>
      <p:sp>
        <p:nvSpPr>
          <p:cNvPr id="3" name="Content Placeholder 2"/>
          <p:cNvSpPr>
            <a:spLocks noGrp="1"/>
          </p:cNvSpPr>
          <p:nvPr>
            <p:ph idx="1"/>
          </p:nvPr>
        </p:nvSpPr>
        <p:spPr/>
        <p:txBody>
          <a:bodyPr/>
          <a:lstStyle/>
          <a:p>
            <a:pPr lvl="0" marL="0" indent="0">
              <a:buNone/>
            </a:pPr>
            <a:r>
              <a:rPr/>
              <a:t>I got two interesting questions. The first was about a Cox regression model that involved the interaction of two categorical variables. The second was about measures of goodness of fit for the Cox model.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Partial</a:t>
            </a:r>
            <a:r>
              <a:rPr/>
              <a:t> </a:t>
            </a:r>
            <a:r>
              <a:rPr/>
              <a:t>likelihood</a:t>
            </a:r>
            <a:r>
              <a:rPr/>
              <a:t> </a:t>
            </a:r>
            <a:r>
              <a:rPr/>
              <a:t>approach</a:t>
            </a:r>
            <a:r>
              <a:rPr/>
              <a:t> </a:t>
            </a:r>
            <a:r>
              <a:rPr/>
              <a:t>to</a:t>
            </a:r>
            <a:r>
              <a:rPr/>
              <a:t> </a:t>
            </a:r>
            <a:r>
              <a:rPr/>
              <a:t>goodness</a:t>
            </a:r>
            <a:r>
              <a:rPr/>
              <a:t> </a:t>
            </a:r>
            <a:r>
              <a:rPr/>
              <a:t>of</a:t>
            </a:r>
            <a:r>
              <a:rPr/>
              <a:t> </a:t>
            </a:r>
            <a:r>
              <a:rPr/>
              <a:t>fit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several measures of goodness of fit that are based on partial likelihoods. The simplest of these is</a:t>
                </a:r>
              </a:p>
              <a:p>
                <a:pPr lvl="0" marL="0" indent="0">
                  <a:buNone/>
                </a:pPr>
                <a14:m>
                  <m:oMath xmlns:m="http://schemas.openxmlformats.org/officeDocument/2006/math">
                    <m:sSubSup>
                      <m:e>
                        <m:r>
                          <m:t>R</m:t>
                        </m:r>
                      </m:e>
                      <m:sub>
                        <m:r>
                          <m:t>p</m:t>
                        </m:r>
                      </m:sub>
                      <m:sup>
                        <m:r>
                          <m:t>2</m:t>
                        </m:r>
                      </m:sup>
                    </m:sSubSup>
                    <m:r>
                      <m:t>=</m:t>
                    </m:r>
                    <m:r>
                      <m:t>1</m:t>
                    </m:r>
                    <m:r>
                      <m:t>−</m:t>
                    </m:r>
                    <m:r>
                      <m:t>e</m:t>
                    </m:r>
                    <m:r>
                      <m:t>x</m:t>
                    </m:r>
                    <m:r>
                      <m:t>p</m:t>
                    </m:r>
                    <m:r>
                      <m:t>(</m:t>
                    </m:r>
                    <m:f>
                      <m:fPr>
                        <m:type m:val="bar"/>
                      </m:fPr>
                      <m:num>
                        <m:r>
                          <m:t>2</m:t>
                        </m:r>
                      </m:num>
                      <m:den>
                        <m:r>
                          <m:t>n</m:t>
                        </m:r>
                      </m:den>
                    </m:f>
                    <m:r>
                      <m:t>(</m:t>
                    </m:r>
                    <m:sSub>
                      <m:e>
                        <m:r>
                          <m:t>L</m:t>
                        </m:r>
                      </m:e>
                      <m:sub>
                        <m:r>
                          <m:t>0</m:t>
                        </m:r>
                      </m:sub>
                    </m:sSub>
                    <m:r>
                      <m:t>−</m:t>
                    </m:r>
                    <m:sSub>
                      <m:e>
                        <m:r>
                          <m:t>L</m:t>
                        </m:r>
                      </m:e>
                      <m:sub>
                        <m:r>
                          <m:t>p</m:t>
                        </m:r>
                      </m:sub>
                    </m:sSub>
                    <m:r>
                      <m:t>)</m:t>
                    </m:r>
                    <m:r>
                      <m:t>)</m:t>
                    </m:r>
                  </m:oMath>
                </a14:m>
              </a:p>
              <a:p>
                <a:pPr lvl="0" marL="0" indent="0">
                  <a:buNone/>
                </a:pPr>
                <a:r>
                  <a:rPr/>
                  <a:t>where </a:t>
                </a:r>
                <a14:m>
                  <m:oMath xmlns:m="http://schemas.openxmlformats.org/officeDocument/2006/math">
                    <m:sSub>
                      <m:e>
                        <m:r>
                          <m:t>L</m:t>
                        </m:r>
                      </m:e>
                      <m:sub>
                        <m:r>
                          <m:t>0</m:t>
                        </m:r>
                      </m:sub>
                    </m:sSub>
                  </m:oMath>
                </a14:m>
                <a:r>
                  <a:rPr/>
                  <a:t> is the partial log likelihood under the model with no covariates. This measure and others based on the same principle are describes on pages 194-195 of Hosmer, Lemeshow, and May.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a:t>
            </a:r>
            <a:r>
              <a:rPr/>
              <a:t> </a:t>
            </a:r>
            <a:r>
              <a:rPr/>
              <a:t>dislike</a:t>
            </a:r>
            <a:r>
              <a:rPr/>
              <a:t> </a:t>
            </a:r>
            <a:r>
              <a:rPr/>
              <a:t>goodness</a:t>
            </a:r>
            <a:r>
              <a:rPr/>
              <a:t> </a:t>
            </a:r>
            <a:r>
              <a:rPr/>
              <a:t>of</a:t>
            </a:r>
            <a:r>
              <a:rPr/>
              <a:t> </a:t>
            </a:r>
            <a:r>
              <a:rPr/>
              <a:t>fit</a:t>
            </a:r>
            <a:r>
              <a:rPr/>
              <a:t> </a:t>
            </a:r>
            <a:r>
              <a:rPr/>
              <a:t>measures.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buAutoNum type="arabicPeriod"/>
                </a:pPr>
                <a:r>
                  <a:rPr/>
                  <a:t>In linear regression, </a:t>
                </a:r>
                <a14:m>
                  <m:oMath xmlns:m="http://schemas.openxmlformats.org/officeDocument/2006/math">
                    <m:sSup>
                      <m:e>
                        <m:r>
                          <m:t>R</m:t>
                        </m:r>
                      </m:e>
                      <m:sup>
                        <m:r>
                          <m:t>2</m:t>
                        </m:r>
                      </m:sup>
                    </m:sSup>
                  </m:oMath>
                </a14:m>
                <a:r>
                  <a:rPr/>
                  <a:t> has a concrete interpretation in terms of the proportion of explained variation. There is no similar analogy in survival analysis.</a:t>
                </a:r>
              </a:p>
              <a:p>
                <a:pPr lvl="1">
                  <a:buAutoNum type="arabicPeriod"/>
                </a:pPr>
                <a:r>
                  <a:rPr/>
                  <a:t>All of the measures of goodness of fit are highly sensitive to the proportion of censored values.</a:t>
                </a:r>
              </a:p>
              <a:p>
                <a:pPr lvl="1">
                  <a:buAutoNum type="arabicPeriod"/>
                </a:pPr>
                <a:r>
                  <a:rPr/>
                  <a:t>There is no consensus in the research community as to which measure of goodness of fit is best.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the</a:t>
            </a:r>
            <a:r>
              <a:rPr/>
              <a:t> </a:t>
            </a:r>
            <a:r>
              <a:rPr/>
              <a:t>whas500</a:t>
            </a:r>
            <a:r>
              <a:rPr/>
              <a:t> </a:t>
            </a:r>
            <a:r>
              <a:rPr/>
              <a:t>data</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with</a:t>
            </a:r>
            <a:r>
              <a:rPr/>
              <a:t> </a:t>
            </a:r>
            <a:r>
              <a:rPr/>
              <a:t>age</a:t>
            </a:r>
            <a:r>
              <a:rPr/>
              <a:t> </a:t>
            </a:r>
            <a:r>
              <a:rPr/>
              <a:t>as</a:t>
            </a:r>
            <a:r>
              <a:rPr/>
              <a:t> </a:t>
            </a:r>
            <a:r>
              <a:rPr/>
              <a:t>a</a:t>
            </a:r>
            <a:r>
              <a:rPr/>
              <a:t> </a:t>
            </a:r>
            <a:r>
              <a:rPr/>
              <a:t>categorical</a:t>
            </a:r>
            <a:r>
              <a:rPr/>
              <a:t> </a:t>
            </a:r>
            <a:r>
              <a:rPr/>
              <a:t>variable</a:t>
            </a:r>
          </a:p>
        </p:txBody>
      </p:sp>
      <p:sp>
        <p:nvSpPr>
          <p:cNvPr id="3" name="Content Placeholder 2"/>
          <p:cNvSpPr>
            <a:spLocks noGrp="1"/>
          </p:cNvSpPr>
          <p:nvPr>
            <p:ph idx="1"/>
          </p:nvPr>
        </p:nvSpPr>
        <p:spPr/>
        <p:txBody>
          <a:bodyPr/>
          <a:lstStyle/>
          <a:p>
            <a:pPr lvl="0" marL="0" indent="0">
              <a:buNone/>
            </a:pPr>
            <a:r>
              <a:rPr/>
              <a:t>In the lecture you saw an interaction between age (a continuous variable) and gender (a categorical variable). The interpretation of the interaction was not too difficult. The interaction meant that the difference in survival between men and women was very large at younger ages, but this difference shrunk for older patients.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Turning</a:t>
            </a:r>
            <a:r>
              <a:rPr/>
              <a:t> </a:t>
            </a:r>
            <a:r>
              <a:rPr/>
              <a:t>age</a:t>
            </a:r>
            <a:r>
              <a:rPr/>
              <a:t> </a:t>
            </a:r>
            <a:r>
              <a:rPr/>
              <a:t>into</a:t>
            </a:r>
            <a:r>
              <a:rPr/>
              <a:t> </a:t>
            </a:r>
            <a:r>
              <a:rPr/>
              <a:t>a</a:t>
            </a:r>
            <a:r>
              <a:rPr/>
              <a:t> </a:t>
            </a:r>
            <a:r>
              <a:rPr/>
              <a:t>categorical</a:t>
            </a:r>
            <a:r>
              <a:rPr/>
              <a:t> </a:t>
            </a:r>
            <a:r>
              <a:rPr/>
              <a:t>variable</a:t>
            </a:r>
          </a:p>
        </p:txBody>
      </p:sp>
      <p:sp>
        <p:nvSpPr>
          <p:cNvPr id="3" name="Content Placeholder 2"/>
          <p:cNvSpPr>
            <a:spLocks noGrp="1"/>
          </p:cNvSpPr>
          <p:nvPr>
            <p:ph idx="1"/>
          </p:nvPr>
        </p:nvSpPr>
        <p:spPr/>
        <p:txBody>
          <a:bodyPr/>
          <a:lstStyle/>
          <a:p>
            <a:pPr lvl="0" marL="1270000" indent="0">
              <a:buNone/>
            </a:pPr>
            <a:r>
              <a:rPr sz="1800">
                <a:latin typeface="Courier"/>
              </a:rPr>
              <a:t>##        
##         Male Female
##   0-60   107     34
##   61-70   65     28
##   71-80   64     57
##   81+     64     81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plot</a:t>
            </a:r>
            <a:r>
              <a:rPr/>
              <a:t> </a:t>
            </a:r>
            <a:r>
              <a:rPr/>
              <a:t>for</a:t>
            </a:r>
            <a:r>
              <a:rPr/>
              <a:t> </a:t>
            </a:r>
            <a:r>
              <a:rPr/>
              <a:t>ages</a:t>
            </a:r>
            <a:r>
              <a:rPr/>
              <a:t> </a:t>
            </a:r>
            <a:r>
              <a:rPr/>
              <a:t>0-60</a:t>
            </a:r>
          </a:p>
        </p:txBody>
      </p:sp>
      <p:pic>
        <p:nvPicPr>
          <p:cNvPr descr="xtra4_files/figure-pptx/km6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plot</a:t>
            </a:r>
            <a:r>
              <a:rPr/>
              <a:t> </a:t>
            </a:r>
            <a:r>
              <a:rPr/>
              <a:t>for</a:t>
            </a:r>
            <a:r>
              <a:rPr/>
              <a:t> </a:t>
            </a:r>
            <a:r>
              <a:rPr/>
              <a:t>ages</a:t>
            </a:r>
            <a:r>
              <a:rPr/>
              <a:t> </a:t>
            </a:r>
            <a:r>
              <a:rPr/>
              <a:t>61-70</a:t>
            </a:r>
          </a:p>
        </p:txBody>
      </p:sp>
      <p:pic>
        <p:nvPicPr>
          <p:cNvPr descr="xtra4_files/figure-pptx/km7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plot</a:t>
            </a:r>
            <a:r>
              <a:rPr/>
              <a:t> </a:t>
            </a:r>
            <a:r>
              <a:rPr/>
              <a:t>for</a:t>
            </a:r>
            <a:r>
              <a:rPr/>
              <a:t> </a:t>
            </a:r>
            <a:r>
              <a:rPr/>
              <a:t>ages</a:t>
            </a:r>
            <a:r>
              <a:rPr/>
              <a:t> </a:t>
            </a:r>
            <a:r>
              <a:rPr/>
              <a:t>71-80</a:t>
            </a:r>
          </a:p>
        </p:txBody>
      </p:sp>
      <p:pic>
        <p:nvPicPr>
          <p:cNvPr descr="xtra4_files/figure-pptx/km8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Kaplan-Meier</a:t>
            </a:r>
            <a:r>
              <a:rPr/>
              <a:t> </a:t>
            </a:r>
            <a:r>
              <a:rPr/>
              <a:t>plot</a:t>
            </a:r>
            <a:r>
              <a:rPr/>
              <a:t> </a:t>
            </a:r>
            <a:r>
              <a:rPr/>
              <a:t>for</a:t>
            </a:r>
            <a:r>
              <a:rPr/>
              <a:t> </a:t>
            </a:r>
            <a:r>
              <a:rPr/>
              <a:t>ages</a:t>
            </a:r>
            <a:r>
              <a:rPr/>
              <a:t> </a:t>
            </a:r>
            <a:r>
              <a:rPr/>
              <a:t>81+</a:t>
            </a:r>
          </a:p>
        </p:txBody>
      </p:sp>
      <p:pic>
        <p:nvPicPr>
          <p:cNvPr descr="xtra4_files/figure-pptx/km9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about interactions and goodness of fit</dc:title>
  <dc:creator>Steve Simon</dc:creator>
  <cp:keywords/>
  <dcterms:created xsi:type="dcterms:W3CDTF">2018-10-15T02:05:18Z</dcterms:created>
  <dcterms:modified xsi:type="dcterms:W3CDTF">2018-10-15T02:05:18Z</dcterms:modified>
</cp:coreProperties>
</file>