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326" r:id="rId5"/>
    <p:sldId id="327" r:id="rId6"/>
    <p:sldId id="328" r:id="rId7"/>
    <p:sldId id="330" r:id="rId8"/>
    <p:sldId id="329" r:id="rId9"/>
    <p:sldId id="294" r:id="rId10"/>
    <p:sldId id="357" r:id="rId11"/>
    <p:sldId id="358" r:id="rId12"/>
    <p:sldId id="355" r:id="rId13"/>
    <p:sldId id="332" r:id="rId14"/>
    <p:sldId id="333" r:id="rId15"/>
    <p:sldId id="334" r:id="rId16"/>
    <p:sldId id="335" r:id="rId17"/>
    <p:sldId id="331" r:id="rId18"/>
    <p:sldId id="337" r:id="rId19"/>
    <p:sldId id="338" r:id="rId20"/>
    <p:sldId id="340" r:id="rId21"/>
    <p:sldId id="341" r:id="rId22"/>
    <p:sldId id="336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4" r:id="rId32"/>
    <p:sldId id="351" r:id="rId33"/>
    <p:sldId id="353" r:id="rId34"/>
    <p:sldId id="352" r:id="rId35"/>
    <p:sldId id="342" r:id="rId3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21" autoAdjust="0"/>
    <p:restoredTop sz="93954" autoAdjust="0"/>
  </p:normalViewPr>
  <p:slideViewPr>
    <p:cSldViewPr>
      <p:cViewPr varScale="1">
        <p:scale>
          <a:sx n="107" d="100"/>
          <a:sy n="107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348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5/7/2018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5/7/2018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Planning a survival analysis study</a:t>
            </a:r>
            <a:br>
              <a:rPr lang="en-US" altLang="en-US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… and </a:t>
            </a:r>
            <a:r>
              <a:rPr lang="en-US" altLang="en-US" sz="2800" dirty="0">
                <a:solidFill>
                  <a:srgbClr val="A2B525"/>
                </a:solidFill>
                <a:cs typeface="Arial" charset="0"/>
              </a:rPr>
              <a:t>data management issues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Ten extra months for the median survival time.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43A766-8417-443F-A162-910D119C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1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9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25% greater chance of surviving to two years.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7826C-9F04-492E-AA90-0416DF4F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9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5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Many researchers consider a formula for sample size to be inadequate. The reasons include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simplistic adjustments for censoring and dropouts.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tendency for the sample size and power formulas to become unwieldy for even minor complications.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inability to examine the sensitivity of your assumptions.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Simulation of power is fairly easy and very flexible.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Simulation of power</a:t>
            </a:r>
          </a:p>
        </p:txBody>
      </p:sp>
    </p:spTree>
    <p:extLst>
      <p:ext uri="{BB962C8B-B14F-4D97-AF65-F5344CB8AC3E}">
        <p14:creationId xmlns:p14="http://schemas.microsoft.com/office/powerpoint/2010/main" val="27215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Generate random starting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F7520-11AC-439F-B09F-9A8F0A91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9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Generate random deaths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98527-7C23-4A95-8FA9-9795DEE7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3736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9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Truncate the study at a maximum study duration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4A79D-AB7F-482C-8E6B-07860F8A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9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Simulate a random process for early dropouts.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7D173-94B6-4393-923A-ECD4BD3D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9254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Calculate the test statistic. Repeat 1,000 times. The proportion of test statistics that reject the null hypothesis is your power.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Consider sensitivity analyses. How much does your power/sample size change as you change some of the underlying assumptions.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Repeat 1,000 times.</a:t>
            </a:r>
          </a:p>
        </p:txBody>
      </p:sp>
    </p:spTree>
    <p:extLst>
      <p:ext uri="{BB962C8B-B14F-4D97-AF65-F5344CB8AC3E}">
        <p14:creationId xmlns:p14="http://schemas.microsoft.com/office/powerpoint/2010/main" val="222783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35DF0-32DD-43C0-ADDF-60BB74F0D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11" y="381000"/>
            <a:ext cx="4977778" cy="58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Every software program stores dates a little bit differently. R stores dates as internally as the number of days since January 1, 1970.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baseline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("1/1/1970", format="%m/%d/%Y")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print(baseline)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[1] "1970-01-01"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(baseline))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[1]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Internal storage of dates.</a:t>
            </a:r>
          </a:p>
        </p:txBody>
      </p:sp>
    </p:spTree>
    <p:extLst>
      <p:ext uri="{BB962C8B-B14F-4D97-AF65-F5344CB8AC3E}">
        <p14:creationId xmlns:p14="http://schemas.microsoft.com/office/powerpoint/2010/main" val="31149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Planning and data management issues for survival data. Planning a study with a survival outcome requires you to specify both the number of patients and the duration of follow-up time. You’ll compute power for hypothetical studies and compare power across different research designs. Then you’ll review the data management needs of a survival study, with a special emphasis on the problems associated with date variables.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3.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DA327-77E8-4DD6-9859-6ECE5340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433734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DE82C-63D7-4783-AAD9-5A660C6B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20" y="0"/>
            <a:ext cx="4337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8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3CC972-456E-4261-A1D7-CACBBB0B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6" y="0"/>
            <a:ext cx="782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Every software package is different, but in general when you import dates from another program, you will get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a date stored in the correct internal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a date stored in incorrectly.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a string that looks like a date but cannot be used in calculating time intervals.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a number related to the internal storage format of the system you are importing from.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Importing dates</a:t>
            </a:r>
          </a:p>
        </p:txBody>
      </p:sp>
    </p:spTree>
    <p:extLst>
      <p:ext uri="{BB962C8B-B14F-4D97-AF65-F5344CB8AC3E}">
        <p14:creationId xmlns:p14="http://schemas.microsoft.com/office/powerpoint/2010/main" val="285515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If you are entering the data yourself,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always specify year with four digits,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use a consistent pre-defined format.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ISO 8601 format (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yyyy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-mm-dd) is best for two reasons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It sorts well, even if stored as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It is different from both the informal American (mm-dd-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yyyy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and the European (dd-mm-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yyyy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standards.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Importing dates</a:t>
            </a:r>
          </a:p>
        </p:txBody>
      </p:sp>
    </p:spTree>
    <p:extLst>
      <p:ext uri="{BB962C8B-B14F-4D97-AF65-F5344CB8AC3E}">
        <p14:creationId xmlns:p14="http://schemas.microsoft.com/office/powerpoint/2010/main" val="2609970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If your data imports incorrectly,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check for the wrong century,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check for origin problems (e.g., 1960-01-01 versus 1970-01-01),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try a more rigid or structured format for the import,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fix things by hand.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Always document your choices.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Importing dates</a:t>
            </a:r>
          </a:p>
        </p:txBody>
      </p:sp>
    </p:spTree>
    <p:extLst>
      <p:ext uri="{BB962C8B-B14F-4D97-AF65-F5344CB8AC3E}">
        <p14:creationId xmlns:p14="http://schemas.microsoft.com/office/powerpoint/2010/main" val="303182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The computer software does not wants time intervals, not 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The time interval is usually just the subtraction of two 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Use built-in functions if you can.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Know your units of conversion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86,400 seconds in a day,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30.4375 days in a month,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365.25 days in a year.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Manipulating dates</a:t>
            </a:r>
          </a:p>
        </p:txBody>
      </p:sp>
    </p:spTree>
    <p:extLst>
      <p:ext uri="{BB962C8B-B14F-4D97-AF65-F5344CB8AC3E}">
        <p14:creationId xmlns:p14="http://schemas.microsoft.com/office/powerpoint/2010/main" val="120526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If you are given a data set where the censoring time is given for you, great! If you have to figure out the censoring time, you need at least three 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date of origin,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date of the event (if it occurred),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date of last contact with the patient.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three dates you need</a:t>
            </a:r>
          </a:p>
        </p:txBody>
      </p:sp>
    </p:spTree>
    <p:extLst>
      <p:ext uri="{BB962C8B-B14F-4D97-AF65-F5344CB8AC3E}">
        <p14:creationId xmlns:p14="http://schemas.microsoft.com/office/powerpoint/2010/main" val="339143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The date of origin seems like it should be easy, but it is not. It could be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date of birth,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date of diagnosis,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date of randomization,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date when therapy was first initiated.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date of origin</a:t>
            </a:r>
          </a:p>
        </p:txBody>
      </p:sp>
    </p:spTree>
    <p:extLst>
      <p:ext uri="{BB962C8B-B14F-4D97-AF65-F5344CB8AC3E}">
        <p14:creationId xmlns:p14="http://schemas.microsoft.com/office/powerpoint/2010/main" val="206383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For particular events, the date of origin might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Rehospitalization, use date of first discharge.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Failure of a mechanical device, use date of implant.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Divorce, use date of marriage.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Loan default, use date of loan contract.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Infectious disease, use date of first exposure.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date of origin</a:t>
            </a:r>
          </a:p>
        </p:txBody>
      </p:sp>
    </p:spTree>
    <p:extLst>
      <p:ext uri="{BB962C8B-B14F-4D97-AF65-F5344CB8AC3E}">
        <p14:creationId xmlns:p14="http://schemas.microsoft.com/office/powerpoint/2010/main" val="3346854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The date of the event is dependent on how you define the event.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All-cause mortality versus mortality related to the health condition.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Composite endpoints (death or relapse) require comparing the earlier of two dates.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If the event did NOT happen, leave this field blank/missing.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date of event</a:t>
            </a:r>
          </a:p>
        </p:txBody>
      </p:sp>
    </p:spTree>
    <p:extLst>
      <p:ext uri="{BB962C8B-B14F-4D97-AF65-F5344CB8AC3E}">
        <p14:creationId xmlns:p14="http://schemas.microsoft.com/office/powerpoint/2010/main" val="11094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E24ED-C71E-4144-B88A-4E38FCFB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533650"/>
            <a:ext cx="7591425" cy="17907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Formula for number </a:t>
            </a:r>
            <a:r>
              <a:rPr lang="en-US"/>
              <a:t>of deaths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Every patient will have a date of last contact. It will be the last time that you have been able to contact the patient and confirm that the event has not yet occurred.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If the event has occurred, you have several reasonable choices: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put the event date in this field also,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leave the field blank/missing,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put the last date of contact,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(a date after the event date may represent a data error!)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date of last contact</a:t>
            </a:r>
          </a:p>
        </p:txBody>
      </p:sp>
    </p:spTree>
    <p:extLst>
      <p:ext uri="{BB962C8B-B14F-4D97-AF65-F5344CB8AC3E}">
        <p14:creationId xmlns:p14="http://schemas.microsoft.com/office/powerpoint/2010/main" val="1896459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Compared to most other studies, a prospective survival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takes a lot more time,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requires more intensive follow-up,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suffers more from dropouts.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You should plan for aggressive follow-up and/or rely on outside sources to ascertain why someone dropped out of the study.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You should collect and manage data longitudinally.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Prospective analyses</a:t>
            </a:r>
          </a:p>
        </p:txBody>
      </p:sp>
    </p:spTree>
    <p:extLst>
      <p:ext uri="{BB962C8B-B14F-4D97-AF65-F5344CB8AC3E}">
        <p14:creationId xmlns:p14="http://schemas.microsoft.com/office/powerpoint/2010/main" val="1191848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Interim analyses look at early stopping for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vastly superior efficacy,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vastly worse side effects,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futility.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Question: How do you handle patients with very little follow-up time at an interim analysis?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Answer: surrogate outcomes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Interim analysis</a:t>
            </a:r>
          </a:p>
        </p:txBody>
      </p:sp>
    </p:spTree>
    <p:extLst>
      <p:ext uri="{BB962C8B-B14F-4D97-AF65-F5344CB8AC3E}">
        <p14:creationId xmlns:p14="http://schemas.microsoft.com/office/powerpoint/2010/main" val="1615181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Retrospective studies are almost always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faster,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cheaper, but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require a longitudinal data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You can often supplement with data from an external sources (e.g., National Death Index).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Retrospective analyses</a:t>
            </a:r>
          </a:p>
        </p:txBody>
      </p:sp>
    </p:spTree>
    <p:extLst>
      <p:ext uri="{BB962C8B-B14F-4D97-AF65-F5344CB8AC3E}">
        <p14:creationId xmlns:p14="http://schemas.microsoft.com/office/powerpoint/2010/main" val="3414575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issues.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Intention to treat analysis (ITT) provides special handling of patients who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discontinue the assigned therapy, 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switch to the competing therapy.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Survival analysis with time-varying covariates provides an interesting alternative to ITT.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Survival analysis is an alternative to “intention to treat”</a:t>
            </a:r>
          </a:p>
        </p:txBody>
      </p:sp>
    </p:spTree>
    <p:extLst>
      <p:ext uri="{BB962C8B-B14F-4D97-AF65-F5344CB8AC3E}">
        <p14:creationId xmlns:p14="http://schemas.microsoft.com/office/powerpoint/2010/main" val="2616274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initial sample size calculations are in terms of the number of events.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You have to extrapolate with parametric assumptions to get the number of patients and the required follow-up time.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Data management requires special attention to dates.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Survival models raises difficult, but interesting research design issues.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of calculation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A188E-9F42-41C3-BB08-372C120D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525713"/>
            <a:ext cx="82867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0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of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DC87-B631-4C65-86BD-F6562B54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733675"/>
            <a:ext cx="7943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of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DC87-B631-4C65-86BD-F6562B54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733675"/>
            <a:ext cx="7943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You’re not done yet!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2AD70-0404-4CB9-95E5-8BD379CD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44750"/>
            <a:ext cx="79914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You’re not done yet!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42B1-429A-4DE2-ABB2-0B81A228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2273300"/>
            <a:ext cx="8220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sample 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The hazard ratio is difficult to interpret for two reasons: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It is a unitless quantity.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It is a relative measure.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It involves rates rather than probabilities.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You should see how a hazard ratio of 2.0 changes the median survival or the probability that you survive beyond a target time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does a hazard ratio of 2.0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86575994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33041</TotalTime>
  <Words>1695</Words>
  <Application>Microsoft Office PowerPoint</Application>
  <PresentationFormat>On-screen Show (4:3)</PresentationFormat>
  <Paragraphs>281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4_Default Design</vt:lpstr>
      <vt:lpstr>  Planning a survival analysis study … and data management issues</vt:lpstr>
      <vt:lpstr>Abstract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Selecting an appropriate sample size</vt:lpstr>
      <vt:lpstr>PowerPoint Presentation</vt:lpstr>
      <vt:lpstr>Data management</vt:lpstr>
      <vt:lpstr>PowerPoint Presentation</vt:lpstr>
      <vt:lpstr>PowerPoint Presentation</vt:lpstr>
      <vt:lpstr>Data management</vt:lpstr>
      <vt:lpstr>Data management</vt:lpstr>
      <vt:lpstr>Data management</vt:lpstr>
      <vt:lpstr>Data management</vt:lpstr>
      <vt:lpstr>Data management</vt:lpstr>
      <vt:lpstr>Data management</vt:lpstr>
      <vt:lpstr>Data management</vt:lpstr>
      <vt:lpstr>Data management</vt:lpstr>
      <vt:lpstr>Data management</vt:lpstr>
      <vt:lpstr>Research design issues.</vt:lpstr>
      <vt:lpstr>Research design issues.</vt:lpstr>
      <vt:lpstr>Research design issues.</vt:lpstr>
      <vt:lpstr>Research design issues.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359</cp:revision>
  <dcterms:created xsi:type="dcterms:W3CDTF">2011-03-02T17:54:20Z</dcterms:created>
  <dcterms:modified xsi:type="dcterms:W3CDTF">2018-05-07T21:27:57Z</dcterms:modified>
</cp:coreProperties>
</file>