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113" d="100"/>
          <a:sy n="113" d="100"/>
        </p:scale>
        <p:origin x="155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B57BE-EABA-488A-A661-908B763EBD15}" type="datetimeFigureOut">
              <a:rPr lang="en-US" smtClean="0"/>
              <a:t>10/2/2018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62B4D-84D6-48CF-B7A0-9FBEBEAD20AF}" type="slidenum">
              <a:rPr lang="en-US" smtClean="0"/>
              <a:t>‹#›</a:t>
            </a:fld>
            <a:endParaRPr lang="en-US"/>
          </a:p>
        </p:txBody>
      </p:sp>
    </p:spTree>
    <p:extLst>
      <p:ext uri="{BB962C8B-B14F-4D97-AF65-F5344CB8AC3E}">
        <p14:creationId xmlns:p14="http://schemas.microsoft.com/office/powerpoint/2010/main" val="3732959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209801"/>
            <a:ext cx="7772400" cy="1470025"/>
          </a:xfrm>
        </p:spPr>
        <p:txBody>
          <a:bodyPr>
            <a:normAutofit/>
          </a:bodyPr>
          <a:lstStyle>
            <a:lvl1pPr>
              <a:defRPr sz="2800" b="1" baseline="0">
                <a:solidFill>
                  <a:srgbClr val="E87427"/>
                </a:solidFill>
                <a:latin typeface="+mn-lt"/>
              </a:defRPr>
            </a:lvl1pPr>
          </a:lstStyle>
          <a:p>
            <a:r>
              <a:rPr lang="en-US" dirty="0"/>
              <a:t>Title of Presentation</a:t>
            </a:r>
          </a:p>
        </p:txBody>
      </p:sp>
      <p:sp>
        <p:nvSpPr>
          <p:cNvPr id="5" name="Footer Placeholder 4"/>
          <p:cNvSpPr>
            <a:spLocks noGrp="1"/>
          </p:cNvSpPr>
          <p:nvPr>
            <p:ph type="ftr" sz="quarter" idx="11"/>
          </p:nvPr>
        </p:nvSpPr>
        <p:spPr>
          <a:xfrm>
            <a:off x="2705100" y="6477000"/>
            <a:ext cx="3733800" cy="365125"/>
          </a:xfrm>
        </p:spPr>
        <p:txBody>
          <a:bodyPr/>
          <a:lstStyle/>
          <a:p>
            <a:r>
              <a:rPr lang="en-US"/>
              <a:t>©2018 Steve Simon  | hhtp://theanalysisfactor.com</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7" name="Subtitle 2"/>
          <p:cNvSpPr txBox="1">
            <a:spLocks/>
          </p:cNvSpPr>
          <p:nvPr/>
        </p:nvSpPr>
        <p:spPr>
          <a:xfrm>
            <a:off x="6629400" y="5257800"/>
            <a:ext cx="1828800" cy="558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1800" dirty="0">
                <a:solidFill>
                  <a:schemeClr val="tx1"/>
                </a:solidFill>
              </a:rPr>
              <a:t>Steve Simon</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3254" t="26072" r="71833" b="28687"/>
          <a:stretch/>
        </p:blipFill>
        <p:spPr>
          <a:xfrm>
            <a:off x="4200700" y="1600201"/>
            <a:ext cx="742603" cy="768465"/>
          </a:xfrm>
          <a:prstGeom prst="rect">
            <a:avLst/>
          </a:prstGeom>
        </p:spPr>
      </p:pic>
    </p:spTree>
    <p:extLst>
      <p:ext uri="{BB962C8B-B14F-4D97-AF65-F5344CB8AC3E}">
        <p14:creationId xmlns:p14="http://schemas.microsoft.com/office/powerpoint/2010/main" val="2688988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7" name="Footer Placeholder 4"/>
          <p:cNvSpPr>
            <a:spLocks noGrp="1"/>
          </p:cNvSpPr>
          <p:nvPr>
            <p:ph type="ftr" sz="quarter" idx="11"/>
          </p:nvPr>
        </p:nvSpPr>
        <p:spPr>
          <a:xfrm>
            <a:off x="2705100" y="6477000"/>
            <a:ext cx="3733800" cy="365125"/>
          </a:xfrm>
        </p:spPr>
        <p:txBody>
          <a:bodyPr/>
          <a:lstStyle/>
          <a:p>
            <a:r>
              <a:rPr lang="en-US"/>
              <a:t>©2018 Steve Simon  | hhtp://theanalysisfactor.com</a:t>
            </a:r>
          </a:p>
        </p:txBody>
      </p:sp>
    </p:spTree>
    <p:extLst>
      <p:ext uri="{BB962C8B-B14F-4D97-AF65-F5344CB8AC3E}">
        <p14:creationId xmlns:p14="http://schemas.microsoft.com/office/powerpoint/2010/main" val="2358625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7" name="Footer Placeholder 4"/>
          <p:cNvSpPr>
            <a:spLocks noGrp="1"/>
          </p:cNvSpPr>
          <p:nvPr>
            <p:ph type="ftr" sz="quarter" idx="11"/>
          </p:nvPr>
        </p:nvSpPr>
        <p:spPr>
          <a:xfrm>
            <a:off x="2705100" y="6477000"/>
            <a:ext cx="3733800" cy="365125"/>
          </a:xfrm>
        </p:spPr>
        <p:txBody>
          <a:bodyPr/>
          <a:lstStyle/>
          <a:p>
            <a:r>
              <a:rPr lang="en-US"/>
              <a:t>©2018 Steve Simon  | hhtp://theanalysisfactor.com</a:t>
            </a:r>
          </a:p>
        </p:txBody>
      </p:sp>
    </p:spTree>
    <p:extLst>
      <p:ext uri="{BB962C8B-B14F-4D97-AF65-F5344CB8AC3E}">
        <p14:creationId xmlns:p14="http://schemas.microsoft.com/office/powerpoint/2010/main" val="3676431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©2018 Steve Simon  | hhtp://theanalysisfactor.com</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966285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1143000"/>
          </a:xfrm>
        </p:spPr>
        <p:txBody>
          <a:bodyPr>
            <a:normAutofit/>
          </a:bodyPr>
          <a:lstStyle>
            <a:lvl1pPr algn="l">
              <a:defRPr sz="2400" b="1">
                <a:solidFill>
                  <a:srgbClr val="E87427"/>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304800" y="1546611"/>
            <a:ext cx="8534400" cy="4876800"/>
          </a:xfrm>
        </p:spPr>
        <p:txBody>
          <a:bodyPr>
            <a:normAutofit/>
          </a:bodyPr>
          <a:lstStyle>
            <a:lvl1pPr>
              <a:defRPr sz="2000" baseline="0"/>
            </a:lvl1pPr>
            <a:lvl2pPr>
              <a:defRPr sz="1800"/>
            </a:lvl2pPr>
          </a:lstStyle>
          <a:p>
            <a:pPr lvl="0"/>
            <a:r>
              <a:rPr lang="en-US"/>
              <a:t>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201" y="634256"/>
            <a:ext cx="426363" cy="457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ooter Placeholder 4"/>
          <p:cNvSpPr>
            <a:spLocks noGrp="1"/>
          </p:cNvSpPr>
          <p:nvPr>
            <p:ph type="ftr" sz="quarter" idx="11"/>
          </p:nvPr>
        </p:nvSpPr>
        <p:spPr>
          <a:xfrm>
            <a:off x="2705100" y="6477000"/>
            <a:ext cx="3733800" cy="365125"/>
          </a:xfrm>
        </p:spPr>
        <p:txBody>
          <a:bodyPr/>
          <a:lstStyle/>
          <a:p>
            <a:r>
              <a:rPr lang="en-US"/>
              <a:t>©2018 Steve Simon  | hhtp://theanalysisfactor.com</a:t>
            </a:r>
          </a:p>
        </p:txBody>
      </p:sp>
    </p:spTree>
    <p:extLst>
      <p:ext uri="{BB962C8B-B14F-4D97-AF65-F5344CB8AC3E}">
        <p14:creationId xmlns:p14="http://schemas.microsoft.com/office/powerpoint/2010/main" val="2913099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7" name="Footer Placeholder 4"/>
          <p:cNvSpPr>
            <a:spLocks noGrp="1"/>
          </p:cNvSpPr>
          <p:nvPr>
            <p:ph type="ftr" sz="quarter" idx="11"/>
          </p:nvPr>
        </p:nvSpPr>
        <p:spPr>
          <a:xfrm>
            <a:off x="2705100" y="6477000"/>
            <a:ext cx="3733800" cy="365125"/>
          </a:xfrm>
        </p:spPr>
        <p:txBody>
          <a:bodyPr/>
          <a:lstStyle/>
          <a:p>
            <a:r>
              <a:rPr lang="en-US"/>
              <a:t>©2018 Steve Simon  | hhtp://theanalysisfactor.com</a:t>
            </a:r>
          </a:p>
        </p:txBody>
      </p:sp>
    </p:spTree>
    <p:extLst>
      <p:ext uri="{BB962C8B-B14F-4D97-AF65-F5344CB8AC3E}">
        <p14:creationId xmlns:p14="http://schemas.microsoft.com/office/powerpoint/2010/main" val="2823567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
        <p:nvSpPr>
          <p:cNvPr id="8" name="Footer Placeholder 4"/>
          <p:cNvSpPr>
            <a:spLocks noGrp="1"/>
          </p:cNvSpPr>
          <p:nvPr>
            <p:ph type="ftr" sz="quarter" idx="11"/>
          </p:nvPr>
        </p:nvSpPr>
        <p:spPr>
          <a:xfrm>
            <a:off x="2705100" y="6477000"/>
            <a:ext cx="3733800" cy="365125"/>
          </a:xfrm>
        </p:spPr>
        <p:txBody>
          <a:bodyPr/>
          <a:lstStyle/>
          <a:p>
            <a:r>
              <a:rPr lang="en-US"/>
              <a:t>©2018 Steve Simon  | hhtp://theanalysisfactor.com</a:t>
            </a:r>
          </a:p>
        </p:txBody>
      </p:sp>
    </p:spTree>
    <p:extLst>
      <p:ext uri="{BB962C8B-B14F-4D97-AF65-F5344CB8AC3E}">
        <p14:creationId xmlns:p14="http://schemas.microsoft.com/office/powerpoint/2010/main" val="4134532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
        <p:nvSpPr>
          <p:cNvPr id="10" name="Footer Placeholder 4"/>
          <p:cNvSpPr>
            <a:spLocks noGrp="1"/>
          </p:cNvSpPr>
          <p:nvPr>
            <p:ph type="ftr" sz="quarter" idx="11"/>
          </p:nvPr>
        </p:nvSpPr>
        <p:spPr>
          <a:xfrm>
            <a:off x="2705100" y="6477000"/>
            <a:ext cx="3733800" cy="365125"/>
          </a:xfrm>
        </p:spPr>
        <p:txBody>
          <a:bodyPr/>
          <a:lstStyle/>
          <a:p>
            <a:r>
              <a:rPr lang="en-US"/>
              <a:t>©2018 Steve Simon  | hhtp://theanalysisfactor.com</a:t>
            </a:r>
          </a:p>
        </p:txBody>
      </p:sp>
    </p:spTree>
    <p:extLst>
      <p:ext uri="{BB962C8B-B14F-4D97-AF65-F5344CB8AC3E}">
        <p14:creationId xmlns:p14="http://schemas.microsoft.com/office/powerpoint/2010/main" val="55333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
        <p:nvSpPr>
          <p:cNvPr id="6" name="Footer Placeholder 4"/>
          <p:cNvSpPr>
            <a:spLocks noGrp="1"/>
          </p:cNvSpPr>
          <p:nvPr>
            <p:ph type="ftr" sz="quarter" idx="11"/>
          </p:nvPr>
        </p:nvSpPr>
        <p:spPr>
          <a:xfrm>
            <a:off x="2705100" y="6477000"/>
            <a:ext cx="3733800" cy="365125"/>
          </a:xfrm>
        </p:spPr>
        <p:txBody>
          <a:bodyPr/>
          <a:lstStyle/>
          <a:p>
            <a:r>
              <a:rPr lang="en-US"/>
              <a:t>©2018 Steve Simon  | hhtp://theanalysisfactor.com</a:t>
            </a:r>
          </a:p>
        </p:txBody>
      </p:sp>
    </p:spTree>
    <p:extLst>
      <p:ext uri="{BB962C8B-B14F-4D97-AF65-F5344CB8AC3E}">
        <p14:creationId xmlns:p14="http://schemas.microsoft.com/office/powerpoint/2010/main" val="3464958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
        <p:nvSpPr>
          <p:cNvPr id="5" name="Footer Placeholder 4"/>
          <p:cNvSpPr>
            <a:spLocks noGrp="1"/>
          </p:cNvSpPr>
          <p:nvPr>
            <p:ph type="ftr" sz="quarter" idx="11"/>
          </p:nvPr>
        </p:nvSpPr>
        <p:spPr>
          <a:xfrm>
            <a:off x="2705100" y="6477000"/>
            <a:ext cx="3733800" cy="365125"/>
          </a:xfrm>
        </p:spPr>
        <p:txBody>
          <a:bodyPr/>
          <a:lstStyle/>
          <a:p>
            <a:r>
              <a:rPr lang="en-US"/>
              <a:t>©2018 Steve Simon  | hhtp://theanalysisfactor.com</a:t>
            </a:r>
          </a:p>
        </p:txBody>
      </p:sp>
    </p:spTree>
    <p:extLst>
      <p:ext uri="{BB962C8B-B14F-4D97-AF65-F5344CB8AC3E}">
        <p14:creationId xmlns:p14="http://schemas.microsoft.com/office/powerpoint/2010/main" val="2263927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
        <p:nvSpPr>
          <p:cNvPr id="8" name="Footer Placeholder 4"/>
          <p:cNvSpPr>
            <a:spLocks noGrp="1"/>
          </p:cNvSpPr>
          <p:nvPr>
            <p:ph type="ftr" sz="quarter" idx="11"/>
          </p:nvPr>
        </p:nvSpPr>
        <p:spPr>
          <a:xfrm>
            <a:off x="2705100" y="6477000"/>
            <a:ext cx="3733800" cy="365125"/>
          </a:xfrm>
        </p:spPr>
        <p:txBody>
          <a:bodyPr/>
          <a:lstStyle/>
          <a:p>
            <a:r>
              <a:rPr lang="en-US"/>
              <a:t>©2018 Steve Simon  | hhtp://theanalysisfactor.com</a:t>
            </a:r>
          </a:p>
        </p:txBody>
      </p:sp>
    </p:spTree>
    <p:extLst>
      <p:ext uri="{BB962C8B-B14F-4D97-AF65-F5344CB8AC3E}">
        <p14:creationId xmlns:p14="http://schemas.microsoft.com/office/powerpoint/2010/main" val="23592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
        <p:nvSpPr>
          <p:cNvPr id="8" name="Footer Placeholder 4"/>
          <p:cNvSpPr>
            <a:spLocks noGrp="1"/>
          </p:cNvSpPr>
          <p:nvPr>
            <p:ph type="ftr" sz="quarter" idx="11"/>
          </p:nvPr>
        </p:nvSpPr>
        <p:spPr>
          <a:xfrm>
            <a:off x="2705100" y="6477000"/>
            <a:ext cx="3733800" cy="365125"/>
          </a:xfrm>
        </p:spPr>
        <p:txBody>
          <a:bodyPr/>
          <a:lstStyle/>
          <a:p>
            <a:r>
              <a:rPr lang="en-US"/>
              <a:t>©2018 Steve Simon  | hhtp://theanalysisfactor.com</a:t>
            </a:r>
          </a:p>
        </p:txBody>
      </p:sp>
    </p:spTree>
    <p:extLst>
      <p:ext uri="{BB962C8B-B14F-4D97-AF65-F5344CB8AC3E}">
        <p14:creationId xmlns:p14="http://schemas.microsoft.com/office/powerpoint/2010/main" val="945011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74639"/>
            <a:ext cx="8534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600201"/>
            <a:ext cx="85344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477000"/>
            <a:ext cx="2895600" cy="365125"/>
          </a:xfrm>
          <a:prstGeom prst="rect">
            <a:avLst/>
          </a:prstGeom>
        </p:spPr>
        <p:txBody>
          <a:bodyPr vert="horz" lIns="91440" tIns="45720" rIns="91440" bIns="45720" rtlCol="0" anchor="ctr"/>
          <a:lstStyle>
            <a:lvl1pPr algn="ctr">
              <a:defRPr sz="1050">
                <a:solidFill>
                  <a:schemeClr val="bg1"/>
                </a:solidFill>
              </a:defRPr>
            </a:lvl1pPr>
          </a:lstStyle>
          <a:p>
            <a:r>
              <a:rPr lang="en-US"/>
              <a:t>©2018 Steve Simon  | hhtp://theanalysisfactor.com</a:t>
            </a:r>
          </a:p>
        </p:txBody>
      </p:sp>
      <p:sp>
        <p:nvSpPr>
          <p:cNvPr id="6" name="Slide Number Placeholder 5"/>
          <p:cNvSpPr>
            <a:spLocks noGrp="1"/>
          </p:cNvSpPr>
          <p:nvPr>
            <p:ph type="sldNum" sz="quarter" idx="4"/>
          </p:nvPr>
        </p:nvSpPr>
        <p:spPr>
          <a:xfrm>
            <a:off x="6781800" y="6492875"/>
            <a:ext cx="2133600" cy="365125"/>
          </a:xfrm>
          <a:prstGeom prst="rect">
            <a:avLst/>
          </a:prstGeom>
        </p:spPr>
        <p:txBody>
          <a:bodyPr vert="horz" lIns="91440" tIns="45720" rIns="91440" bIns="45720" rtlCol="0" anchor="ctr"/>
          <a:lstStyle>
            <a:lvl1pPr algn="r">
              <a:defRPr sz="1200">
                <a:solidFill>
                  <a:schemeClr val="bg1"/>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15840976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t>Model fitting and diagnostics for the Cox model</a:t>
            </a:r>
          </a:p>
        </p:txBody>
      </p:sp>
      <p:sp>
        <p:nvSpPr>
          <p:cNvPr id="3" name="Subtitle 2"/>
          <p:cNvSpPr>
            <a:spLocks noGrp="1"/>
          </p:cNvSpPr>
          <p:nvPr>
            <p:ph type="subTitle" idx="1"/>
          </p:nvPr>
        </p:nvSpPr>
        <p:spPr/>
        <p:txBody>
          <a:bodyPr/>
          <a:lstStyle/>
          <a:p>
            <a:pPr marL="0" lvl="0" indent="0">
              <a:buNone/>
            </a:pPr>
            <a:br/>
            <a:br/>
            <a:r>
              <a:t>Steve Simon</a:t>
            </a:r>
          </a:p>
        </p:txBody>
      </p:sp>
      <p:sp>
        <p:nvSpPr>
          <p:cNvPr id="5" name="Footer Placeholder 4">
            <a:extLst>
              <a:ext uri="{FF2B5EF4-FFF2-40B4-BE49-F238E27FC236}">
                <a16:creationId xmlns:a16="http://schemas.microsoft.com/office/drawing/2014/main" id="{B4178909-F138-400C-A812-F5067BB9D71E}"/>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is happening here?</a:t>
            </a:r>
          </a:p>
        </p:txBody>
      </p:sp>
      <p:sp>
        <p:nvSpPr>
          <p:cNvPr id="3" name="Content Placeholder 2"/>
          <p:cNvSpPr>
            <a:spLocks noGrp="1"/>
          </p:cNvSpPr>
          <p:nvPr>
            <p:ph idx="1"/>
          </p:nvPr>
        </p:nvSpPr>
        <p:spPr/>
        <p:txBody>
          <a:bodyPr/>
          <a:lstStyle/>
          <a:p>
            <a:pPr marL="0" lvl="0" indent="0">
              <a:buNone/>
            </a:pPr>
            <a:r>
              <a:t>The average age across all subjects is 69.8, but the averages by gender are quite different. For males, the average age is 66.6, but for females, the average age is 74.7.</a:t>
            </a:r>
          </a:p>
        </p:txBody>
      </p:sp>
      <p:sp>
        <p:nvSpPr>
          <p:cNvPr id="4" name="Footer Placeholder 3">
            <a:extLst>
              <a:ext uri="{FF2B5EF4-FFF2-40B4-BE49-F238E27FC236}">
                <a16:creationId xmlns:a16="http://schemas.microsoft.com/office/drawing/2014/main" id="{24C33EA7-C929-4ACF-96A9-9C87211D3C84}"/>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Boxplots of age by gender</a:t>
            </a:r>
          </a:p>
        </p:txBody>
      </p:sp>
      <p:pic>
        <p:nvPicPr>
          <p:cNvPr id="3" name="Picture 1" descr="ppt4_files/figure-pptx/boxplots-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
        <p:nvSpPr>
          <p:cNvPr id="4" name="Footer Placeholder 3">
            <a:extLst>
              <a:ext uri="{FF2B5EF4-FFF2-40B4-BE49-F238E27FC236}">
                <a16:creationId xmlns:a16="http://schemas.microsoft.com/office/drawing/2014/main" id="{5107BD8D-C3C6-4353-B6EC-7FA75E0D7000}"/>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Adjusting for covariate imbalance</a:t>
            </a:r>
          </a:p>
        </p:txBody>
      </p:sp>
      <p:sp>
        <p:nvSpPr>
          <p:cNvPr id="3" name="Content Placeholder 2"/>
          <p:cNvSpPr>
            <a:spLocks noGrp="1"/>
          </p:cNvSpPr>
          <p:nvPr>
            <p:ph idx="1"/>
          </p:nvPr>
        </p:nvSpPr>
        <p:spPr/>
        <p:txBody>
          <a:bodyPr/>
          <a:lstStyle/>
          <a:p>
            <a:pPr marL="0" lvl="0" indent="0">
              <a:buNone/>
            </a:pPr>
            <a:r>
              <a:t>There is a 8.1 year difference between the average ages of men and women. The hazard ratio for age, 1.069, can get extrapolated to a 8.1 year difference by exponentiating. That is 1.069^8.1 = 1.72 which is actually larger than the hazard ratio that we saw for the unadjusted model with just gender.</a:t>
            </a:r>
          </a:p>
        </p:txBody>
      </p:sp>
      <p:sp>
        <p:nvSpPr>
          <p:cNvPr id="4" name="Footer Placeholder 3">
            <a:extLst>
              <a:ext uri="{FF2B5EF4-FFF2-40B4-BE49-F238E27FC236}">
                <a16:creationId xmlns:a16="http://schemas.microsoft.com/office/drawing/2014/main" id="{614639CD-4C01-45C9-8CF8-BD5EAC628211}"/>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66.6 year male versus 74.7 year female</a:t>
            </a:r>
          </a:p>
        </p:txBody>
      </p:sp>
      <p:pic>
        <p:nvPicPr>
          <p:cNvPr id="3" name="Picture 1" descr="ppt4_files/figure-pptx/unadjusted-graph-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
        <p:nvSpPr>
          <p:cNvPr id="4" name="Footer Placeholder 3">
            <a:extLst>
              <a:ext uri="{FF2B5EF4-FFF2-40B4-BE49-F238E27FC236}">
                <a16:creationId xmlns:a16="http://schemas.microsoft.com/office/drawing/2014/main" id="{9FB204B9-2125-4172-AA9F-51E81BD6E9E9}"/>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69.8 year male versus 69.8 year female</a:t>
            </a:r>
          </a:p>
        </p:txBody>
      </p:sp>
      <p:pic>
        <p:nvPicPr>
          <p:cNvPr id="3" name="Picture 1" descr="ppt4_files/figure-pptx/adjusted-graph-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
        <p:nvSpPr>
          <p:cNvPr id="4" name="Footer Placeholder 3">
            <a:extLst>
              <a:ext uri="{FF2B5EF4-FFF2-40B4-BE49-F238E27FC236}">
                <a16:creationId xmlns:a16="http://schemas.microsoft.com/office/drawing/2014/main" id="{29C67BB8-1343-44FB-B533-D3D41AA0259F}"/>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Univariate analysis of bmi</a:t>
            </a:r>
          </a:p>
        </p:txBody>
      </p:sp>
      <p:sp>
        <p:nvSpPr>
          <p:cNvPr id="3" name="Content Placeholder 2"/>
          <p:cNvSpPr>
            <a:spLocks noGrp="1"/>
          </p:cNvSpPr>
          <p:nvPr>
            <p:ph idx="1"/>
          </p:nvPr>
        </p:nvSpPr>
        <p:spPr/>
        <p:txBody>
          <a:bodyPr/>
          <a:lstStyle/>
          <a:p>
            <a:pPr marL="1270000" lvl="0" indent="0">
              <a:buNone/>
            </a:pPr>
            <a:r>
              <a:rPr sz="1800">
                <a:latin typeface="Courier"/>
              </a:rPr>
              <a:t>##   term   hr p.value     conf.int
## 1  bmi 0.91   0.001 0.88 to 0.93</a:t>
            </a:r>
          </a:p>
        </p:txBody>
      </p:sp>
      <p:sp>
        <p:nvSpPr>
          <p:cNvPr id="4" name="Footer Placeholder 3">
            <a:extLst>
              <a:ext uri="{FF2B5EF4-FFF2-40B4-BE49-F238E27FC236}">
                <a16:creationId xmlns:a16="http://schemas.microsoft.com/office/drawing/2014/main" id="{65E6FF70-6264-4B15-9A45-FD121A304BB3}"/>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Unadusted survival curves for different bmi values</a:t>
            </a:r>
          </a:p>
        </p:txBody>
      </p:sp>
      <p:pic>
        <p:nvPicPr>
          <p:cNvPr id="3" name="Picture 1" descr="ppt4_files/figure-pptx/bmi-plots-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
        <p:nvSpPr>
          <p:cNvPr id="4" name="Footer Placeholder 3">
            <a:extLst>
              <a:ext uri="{FF2B5EF4-FFF2-40B4-BE49-F238E27FC236}">
                <a16:creationId xmlns:a16="http://schemas.microsoft.com/office/drawing/2014/main" id="{EB72E2B7-5F0C-47D6-B53A-30F033C9DD76}"/>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Adjusting bmi for age, gender</a:t>
            </a:r>
          </a:p>
        </p:txBody>
      </p:sp>
      <p:sp>
        <p:nvSpPr>
          <p:cNvPr id="3" name="Content Placeholder 2"/>
          <p:cNvSpPr>
            <a:spLocks noGrp="1"/>
          </p:cNvSpPr>
          <p:nvPr>
            <p:ph idx="1"/>
          </p:nvPr>
        </p:nvSpPr>
        <p:spPr/>
        <p:txBody>
          <a:bodyPr/>
          <a:lstStyle/>
          <a:p>
            <a:pPr marL="1270000" lvl="0" indent="0">
              <a:buNone/>
            </a:pPr>
            <a:r>
              <a:rPr sz="1800">
                <a:latin typeface="Courier"/>
              </a:rPr>
              <a:t>##       term   hr p.value     conf.int
## 1      bmi 0.96   0.509 0.93 to 0.99
## 2      age 1.06   0.509 1.05 to 1.08
## 3 i_female 0.91   0.509  0.69 to 1.2</a:t>
            </a:r>
          </a:p>
        </p:txBody>
      </p:sp>
      <p:sp>
        <p:nvSpPr>
          <p:cNvPr id="4" name="Footer Placeholder 3">
            <a:extLst>
              <a:ext uri="{FF2B5EF4-FFF2-40B4-BE49-F238E27FC236}">
                <a16:creationId xmlns:a16="http://schemas.microsoft.com/office/drawing/2014/main" id="{060245FF-ECD9-43D8-8D4B-34CBBF93B6E7}"/>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Adjusted bmi survival plots</a:t>
            </a:r>
          </a:p>
        </p:txBody>
      </p:sp>
      <p:pic>
        <p:nvPicPr>
          <p:cNvPr id="3" name="Picture 1" descr="ppt4_files/figure-pptx/bmi-plots-adjusted-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
        <p:nvSpPr>
          <p:cNvPr id="4" name="Footer Placeholder 3">
            <a:extLst>
              <a:ext uri="{FF2B5EF4-FFF2-40B4-BE49-F238E27FC236}">
                <a16:creationId xmlns:a16="http://schemas.microsoft.com/office/drawing/2014/main" id="{3606D1F9-31B8-406D-9C6F-B70848265E03}"/>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 interaction model; the raw interaction is hard to interpret</a:t>
            </a:r>
          </a:p>
        </p:txBody>
      </p:sp>
      <p:sp>
        <p:nvSpPr>
          <p:cNvPr id="3" name="Content Placeholder 2"/>
          <p:cNvSpPr>
            <a:spLocks noGrp="1"/>
          </p:cNvSpPr>
          <p:nvPr>
            <p:ph idx="1"/>
          </p:nvPr>
        </p:nvSpPr>
        <p:spPr/>
        <p:txBody>
          <a:bodyPr/>
          <a:lstStyle/>
          <a:p>
            <a:pPr marL="1270000" lvl="0" indent="0">
              <a:buNone/>
            </a:pPr>
            <a:r>
              <a:rPr sz="1800">
                <a:latin typeface="Courier"/>
              </a:rPr>
              <a:t>##           term    hr p.value      conf.int
## 1          age  1.08   0.019   1.06 to 1.1
## 2     i_female 10.32   0.019 1.47 to 72.19
## 3 age:i_female  0.97   0.019  0.95 to 0.99</a:t>
            </a:r>
          </a:p>
        </p:txBody>
      </p:sp>
      <p:sp>
        <p:nvSpPr>
          <p:cNvPr id="4" name="Footer Placeholder 3">
            <a:extLst>
              <a:ext uri="{FF2B5EF4-FFF2-40B4-BE49-F238E27FC236}">
                <a16:creationId xmlns:a16="http://schemas.microsoft.com/office/drawing/2014/main" id="{7C1B771E-583F-49F5-8109-C3CAC12C2749}"/>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Abstract</a:t>
            </a:r>
          </a:p>
        </p:txBody>
      </p:sp>
      <p:sp>
        <p:nvSpPr>
          <p:cNvPr id="3" name="Content Placeholder 2"/>
          <p:cNvSpPr>
            <a:spLocks noGrp="1"/>
          </p:cNvSpPr>
          <p:nvPr>
            <p:ph idx="1"/>
          </p:nvPr>
        </p:nvSpPr>
        <p:spPr/>
        <p:txBody>
          <a:bodyPr/>
          <a:lstStyle/>
          <a:p>
            <a:pPr marL="0" lvl="0" indent="0">
              <a:buNone/>
            </a:pPr>
            <a:r>
              <a:rPr dirty="0"/>
              <a:t>Lecture 4. Model fitting and diagnostics for the Cox model. In this lecture, you will work with more complex forms of the Cox model with multiple predictor variables. You’ll include covariates in the Cox model to produce risk adjusted survival curves. You will also assess the </a:t>
            </a:r>
            <a:r>
              <a:rPr lang="en-US" dirty="0"/>
              <a:t>linearity</a:t>
            </a:r>
            <a:r>
              <a:rPr dirty="0"/>
              <a:t> assumptions </a:t>
            </a:r>
            <a:r>
              <a:rPr lang="en-US" dirty="0"/>
              <a:t>using Martingale residuals and splines.</a:t>
            </a:r>
            <a:endParaRPr dirty="0"/>
          </a:p>
        </p:txBody>
      </p:sp>
      <p:sp>
        <p:nvSpPr>
          <p:cNvPr id="4" name="Footer Placeholder 3">
            <a:extLst>
              <a:ext uri="{FF2B5EF4-FFF2-40B4-BE49-F238E27FC236}">
                <a16:creationId xmlns:a16="http://schemas.microsoft.com/office/drawing/2014/main" id="{E7BB488C-67B2-4FAA-99F2-AEC2DB47601D}"/>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Interaction using centered values is easier to interpret</a:t>
            </a:r>
          </a:p>
        </p:txBody>
      </p:sp>
      <p:sp>
        <p:nvSpPr>
          <p:cNvPr id="3" name="Content Placeholder 2"/>
          <p:cNvSpPr>
            <a:spLocks noGrp="1"/>
          </p:cNvSpPr>
          <p:nvPr>
            <p:ph idx="1"/>
          </p:nvPr>
        </p:nvSpPr>
        <p:spPr/>
        <p:txBody>
          <a:bodyPr/>
          <a:lstStyle/>
          <a:p>
            <a:pPr marL="1270000" lvl="0" indent="0">
              <a:buNone/>
            </a:pPr>
            <a:r>
              <a:rPr sz="1800">
                <a:latin typeface="Courier"/>
              </a:rPr>
              <a:t>##             term   hr p.value     conf.int
## 1          age_c 1.08   0.244  1.06 to 1.1
## 2       i_female 1.23   0.244 0.87 to 1.73
## 3 age_c:i_female 0.97   0.244 0.95 to 0.99</a:t>
            </a:r>
          </a:p>
        </p:txBody>
      </p:sp>
      <p:sp>
        <p:nvSpPr>
          <p:cNvPr id="4" name="Footer Placeholder 3">
            <a:extLst>
              <a:ext uri="{FF2B5EF4-FFF2-40B4-BE49-F238E27FC236}">
                <a16:creationId xmlns:a16="http://schemas.microsoft.com/office/drawing/2014/main" id="{C382583E-E8D2-45B4-82E5-D1F79B228C54}"/>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Gender hazard ratio by age</a:t>
            </a:r>
          </a:p>
        </p:txBody>
      </p:sp>
      <p:pic>
        <p:nvPicPr>
          <p:cNvPr id="3" name="Picture 1" descr="ppt4_files/figure-pptx/int-plot-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
        <p:nvSpPr>
          <p:cNvPr id="4" name="Footer Placeholder 3">
            <a:extLst>
              <a:ext uri="{FF2B5EF4-FFF2-40B4-BE49-F238E27FC236}">
                <a16:creationId xmlns:a16="http://schemas.microsoft.com/office/drawing/2014/main" id="{6B5A96BD-2398-4DD5-806D-6E425B1C9A90}"/>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You can use a sequence of Wald tests to compare different models</a:t>
            </a:r>
          </a:p>
        </p:txBody>
      </p:sp>
      <p:sp>
        <p:nvSpPr>
          <p:cNvPr id="3" name="Content Placeholder 2"/>
          <p:cNvSpPr>
            <a:spLocks noGrp="1"/>
          </p:cNvSpPr>
          <p:nvPr>
            <p:ph idx="1"/>
          </p:nvPr>
        </p:nvSpPr>
        <p:spPr/>
        <p:txBody>
          <a:bodyPr/>
          <a:lstStyle/>
          <a:p>
            <a:pPr marL="1270000" lvl="0" indent="0">
              <a:buNone/>
            </a:pPr>
            <a:r>
              <a:rPr sz="1800">
                <a:latin typeface="Courier"/>
              </a:rPr>
              <a:t>## Model 1</a:t>
            </a:r>
          </a:p>
          <a:p>
            <a:pPr marL="1270000" lvl="0" indent="0">
              <a:buNone/>
            </a:pPr>
            <a:r>
              <a:rPr sz="1800">
                <a:latin typeface="Courier"/>
              </a:rPr>
              <a:t>##           term   hr p.value     conf.int
## 1 genderFemale 1.46   0.006 1.12 to 1.92</a:t>
            </a:r>
          </a:p>
          <a:p>
            <a:pPr marL="1270000" lvl="0" indent="0">
              <a:buNone/>
            </a:pPr>
            <a:r>
              <a:rPr sz="1800">
                <a:latin typeface="Courier"/>
              </a:rPr>
              <a:t>## 
## Model 2</a:t>
            </a:r>
          </a:p>
          <a:p>
            <a:pPr marL="1270000" lvl="0" indent="0">
              <a:buNone/>
            </a:pPr>
            <a:r>
              <a:rPr sz="1800">
                <a:latin typeface="Courier"/>
              </a:rPr>
              <a:t>##           term   hr p.value     conf.int
## 1          age 1.07   0.637 1.06 to 1.08
## 2 genderFemale 0.94   0.637 0.71 to 1.23</a:t>
            </a:r>
          </a:p>
          <a:p>
            <a:pPr marL="1270000" lvl="0" indent="0">
              <a:buNone/>
            </a:pPr>
            <a:r>
              <a:rPr sz="1800">
                <a:latin typeface="Courier"/>
              </a:rPr>
              <a:t>## 
## Model 3</a:t>
            </a:r>
          </a:p>
          <a:p>
            <a:pPr marL="1270000" lvl="0" indent="0">
              <a:buNone/>
            </a:pPr>
            <a:r>
              <a:rPr sz="1800">
                <a:latin typeface="Courier"/>
              </a:rPr>
              <a:t>##           term   hr p.value     conf.int
## 1          bmi 0.96   0.509 0.93 to 0.99
## 2          age 1.06   0.509 1.05 to 1.08
## 3 genderFemale 0.91   0.509  0.69 to 1.2</a:t>
            </a:r>
          </a:p>
        </p:txBody>
      </p:sp>
      <p:sp>
        <p:nvSpPr>
          <p:cNvPr id="4" name="Footer Placeholder 3">
            <a:extLst>
              <a:ext uri="{FF2B5EF4-FFF2-40B4-BE49-F238E27FC236}">
                <a16:creationId xmlns:a16="http://schemas.microsoft.com/office/drawing/2014/main" id="{449A8461-AB79-47F5-ACC0-BD5E9519B361}"/>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Comparing using likelihoods</a:t>
            </a:r>
          </a:p>
        </p:txBody>
      </p:sp>
      <p:sp>
        <p:nvSpPr>
          <p:cNvPr id="3" name="Content Placeholder 2"/>
          <p:cNvSpPr>
            <a:spLocks noGrp="1"/>
          </p:cNvSpPr>
          <p:nvPr>
            <p:ph idx="1"/>
          </p:nvPr>
        </p:nvSpPr>
        <p:spPr/>
        <p:txBody>
          <a:bodyPr/>
          <a:lstStyle/>
          <a:p>
            <a:pPr marL="0" lvl="0" indent="0">
              <a:buNone/>
            </a:pPr>
            <a:r>
              <a:t>You use the log partial likelihood and/or the AIC (Akaike Information Criteria) to compare models of different complexity.</a:t>
            </a:r>
          </a:p>
          <a:p>
            <a:pPr marL="0" lvl="0" indent="0">
              <a:buNone/>
            </a:pPr>
            <a:r>
              <a:t>AIC = -2 log Likelihood + 2 k.</a:t>
            </a:r>
          </a:p>
          <a:p>
            <a:pPr marL="0" lvl="0" indent="0">
              <a:buNone/>
            </a:pPr>
            <a:r>
              <a:t>AIC = -2 log Likelihood + log(n) k.</a:t>
            </a:r>
          </a:p>
        </p:txBody>
      </p:sp>
      <p:sp>
        <p:nvSpPr>
          <p:cNvPr id="4" name="Footer Placeholder 3">
            <a:extLst>
              <a:ext uri="{FF2B5EF4-FFF2-40B4-BE49-F238E27FC236}">
                <a16:creationId xmlns:a16="http://schemas.microsoft.com/office/drawing/2014/main" id="{5D07E913-D2EE-45DD-B811-6483E70FF6B6}"/>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AIC comparisons</a:t>
            </a:r>
          </a:p>
        </p:txBody>
      </p:sp>
      <p:sp>
        <p:nvSpPr>
          <p:cNvPr id="3" name="Content Placeholder 2"/>
          <p:cNvSpPr>
            <a:spLocks noGrp="1"/>
          </p:cNvSpPr>
          <p:nvPr>
            <p:ph idx="1"/>
          </p:nvPr>
        </p:nvSpPr>
        <p:spPr/>
        <p:txBody>
          <a:bodyPr/>
          <a:lstStyle/>
          <a:p>
            <a:pPr marL="1270000" lvl="0" indent="0">
              <a:buNone/>
            </a:pPr>
            <a:r>
              <a:rPr sz="1800">
                <a:latin typeface="Courier"/>
              </a:rPr>
              <a:t>##                lab    logLik      AIC      BIC
## 1      gender only -1223.522 2449.043 2452.414
## 2      gender, age -1156.138 2316.276 2323.017
## 3 gender, age, bmi -1152.310 2310.620 2320.732</a:t>
            </a:r>
          </a:p>
        </p:txBody>
      </p:sp>
      <p:sp>
        <p:nvSpPr>
          <p:cNvPr id="4" name="Footer Placeholder 3">
            <a:extLst>
              <a:ext uri="{FF2B5EF4-FFF2-40B4-BE49-F238E27FC236}">
                <a16:creationId xmlns:a16="http://schemas.microsoft.com/office/drawing/2014/main" id="{AB6C484A-E371-4936-8A64-ECBC956F8DFF}"/>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Martingale residuals</a:t>
            </a:r>
          </a:p>
        </p:txBody>
      </p:sp>
      <p:sp>
        <p:nvSpPr>
          <p:cNvPr id="3" name="Content Placeholder 2"/>
          <p:cNvSpPr>
            <a:spLocks noGrp="1"/>
          </p:cNvSpPr>
          <p:nvPr>
            <p:ph idx="1"/>
          </p:nvPr>
        </p:nvSpPr>
        <p:spPr/>
        <p:txBody>
          <a:bodyPr/>
          <a:lstStyle/>
          <a:p>
            <a:pPr marL="0" lvl="0" indent="0">
              <a:buNone/>
            </a:pPr>
            <a:r>
              <a:t>There are several residuals available for Cox regression. The Martingale residual is defined as</a:t>
            </a: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𝑀</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𝑡</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𝛿</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𝑡</m:t>
                      </m:r>
                    </m:e>
                    <m:sub>
                      <m:r>
                        <a:rPr>
                          <a:latin typeface="Cambria Math" panose="02040503050406030204" pitchFamily="18" charset="0"/>
                        </a:rPr>
                        <m:t>𝑖</m:t>
                      </m:r>
                    </m:sub>
                  </m:sSub>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𝑒</m:t>
                      </m:r>
                    </m:e>
                    <m:sup>
                      <m:r>
                        <a:rPr>
                          <a:latin typeface="Cambria Math" panose="02040503050406030204" pitchFamily="18" charset="0"/>
                        </a:rPr>
                        <m:t>𝑋</m:t>
                      </m:r>
                      <m:r>
                        <a:rPr>
                          <a:latin typeface="Cambria Math" panose="02040503050406030204" pitchFamily="18" charset="0"/>
                        </a:rPr>
                        <m:t>𝛽</m:t>
                      </m:r>
                    </m:sup>
                  </m:sSup>
                </m:oMath>
              </m:oMathPara>
            </a14:m>
            <a:endParaRPr/>
          </a:p>
          <a:p>
            <a:pPr marL="0" lvl="0" indent="0">
              <a:buNone/>
            </a:pPr>
            <a:r>
              <a:t>where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𝛿</m:t>
                    </m:r>
                  </m:e>
                  <m:sub>
                    <m:r>
                      <a:rPr>
                        <a:latin typeface="Cambria Math" panose="02040503050406030204" pitchFamily="18" charset="0"/>
                      </a:rPr>
                      <m:t>𝑖</m:t>
                    </m:r>
                  </m:sub>
                </m:sSub>
              </m:oMath>
            </a14:m>
            <a:r>
              <a:t> = 0 if censored, 1 if dead.</a:t>
            </a:r>
          </a:p>
        </p:txBody>
      </p:sp>
      <p:sp>
        <p:nvSpPr>
          <p:cNvPr id="4" name="Footer Placeholder 3">
            <a:extLst>
              <a:ext uri="{FF2B5EF4-FFF2-40B4-BE49-F238E27FC236}">
                <a16:creationId xmlns:a16="http://schemas.microsoft.com/office/drawing/2014/main" id="{110AF101-688F-492B-83D6-44AE3386BEE7}"/>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Residual plot for age</a:t>
            </a:r>
          </a:p>
        </p:txBody>
      </p:sp>
      <p:pic>
        <p:nvPicPr>
          <p:cNvPr id="3" name="Picture 1" descr="ppt4_files/figure-pptx/residuals-age-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
        <p:nvSpPr>
          <p:cNvPr id="4" name="Footer Placeholder 3">
            <a:extLst>
              <a:ext uri="{FF2B5EF4-FFF2-40B4-BE49-F238E27FC236}">
                <a16:creationId xmlns:a16="http://schemas.microsoft.com/office/drawing/2014/main" id="{6BD2CDF5-04C8-4AD5-A756-DCBF1472FDEA}"/>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Residual plot for age with smoothing line</a:t>
            </a:r>
          </a:p>
        </p:txBody>
      </p:sp>
      <p:pic>
        <p:nvPicPr>
          <p:cNvPr id="3" name="Picture 1" descr="ppt4_files/figure-pptx/residuals-age-smoothed-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
        <p:nvSpPr>
          <p:cNvPr id="4" name="Footer Placeholder 3">
            <a:extLst>
              <a:ext uri="{FF2B5EF4-FFF2-40B4-BE49-F238E27FC236}">
                <a16:creationId xmlns:a16="http://schemas.microsoft.com/office/drawing/2014/main" id="{1A62888F-1B8B-47E7-8180-9C75448280B8}"/>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Residual plots for hr</a:t>
            </a:r>
          </a:p>
        </p:txBody>
      </p:sp>
      <p:pic>
        <p:nvPicPr>
          <p:cNvPr id="3" name="Picture 1" descr="ppt4_files/figure-pptx/residuals-hr-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
        <p:nvSpPr>
          <p:cNvPr id="4" name="Footer Placeholder 3">
            <a:extLst>
              <a:ext uri="{FF2B5EF4-FFF2-40B4-BE49-F238E27FC236}">
                <a16:creationId xmlns:a16="http://schemas.microsoft.com/office/drawing/2014/main" id="{D8B16C13-0625-44E9-8C6B-C13759C16153}"/>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Using splines to model non-linearities</a:t>
            </a:r>
          </a:p>
        </p:txBody>
      </p:sp>
      <p:pic>
        <p:nvPicPr>
          <p:cNvPr id="3" name="Picture 1" descr="ppt4_files/figure-pptx/spline-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
        <p:nvSpPr>
          <p:cNvPr id="4" name="Footer Placeholder 3">
            <a:extLst>
              <a:ext uri="{FF2B5EF4-FFF2-40B4-BE49-F238E27FC236}">
                <a16:creationId xmlns:a16="http://schemas.microsoft.com/office/drawing/2014/main" id="{492E8C65-88FC-4D05-A1ED-9AFE3F2186E6}"/>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Advantages of a multivariate model</a:t>
            </a:r>
          </a:p>
        </p:txBody>
      </p:sp>
      <p:sp>
        <p:nvSpPr>
          <p:cNvPr id="3" name="Content Placeholder 2"/>
          <p:cNvSpPr>
            <a:spLocks noGrp="1"/>
          </p:cNvSpPr>
          <p:nvPr>
            <p:ph idx="1"/>
          </p:nvPr>
        </p:nvSpPr>
        <p:spPr/>
        <p:txBody>
          <a:bodyPr/>
          <a:lstStyle/>
          <a:p>
            <a:pPr lvl="1">
              <a:buAutoNum type="arabicPeriod"/>
            </a:pPr>
            <a:r>
              <a:t>Your predictions are better with two (or more) independent variables.</a:t>
            </a:r>
          </a:p>
          <a:p>
            <a:pPr lvl="1">
              <a:buAutoNum type="arabicPeriod"/>
            </a:pPr>
            <a:r>
              <a:t>You can use covariates to make risk adjustments.</a:t>
            </a:r>
          </a:p>
          <a:p>
            <a:pPr lvl="1">
              <a:buAutoNum type="arabicPeriod"/>
            </a:pPr>
            <a:r>
              <a:t>You can explore interactions among variables.</a:t>
            </a:r>
          </a:p>
        </p:txBody>
      </p:sp>
      <p:sp>
        <p:nvSpPr>
          <p:cNvPr id="4" name="Footer Placeholder 3">
            <a:extLst>
              <a:ext uri="{FF2B5EF4-FFF2-40B4-BE49-F238E27FC236}">
                <a16:creationId xmlns:a16="http://schemas.microsoft.com/office/drawing/2014/main" id="{088C595A-C263-4FFE-AD7F-62B594C2DF74}"/>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 8 df spline (overfitting!)</a:t>
            </a:r>
          </a:p>
        </p:txBody>
      </p:sp>
      <p:pic>
        <p:nvPicPr>
          <p:cNvPr id="3" name="Picture 1" descr="ppt4_files/figure-pptx/overfitting-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
        <p:nvSpPr>
          <p:cNvPr id="4" name="Footer Placeholder 3">
            <a:extLst>
              <a:ext uri="{FF2B5EF4-FFF2-40B4-BE49-F238E27FC236}">
                <a16:creationId xmlns:a16="http://schemas.microsoft.com/office/drawing/2014/main" id="{1D3DDE23-B881-4714-9921-C41DDBC89893}"/>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Comparing linear model to two splines</a:t>
            </a:r>
          </a:p>
        </p:txBody>
      </p:sp>
      <p:sp>
        <p:nvSpPr>
          <p:cNvPr id="3" name="Content Placeholder 2"/>
          <p:cNvSpPr>
            <a:spLocks noGrp="1"/>
          </p:cNvSpPr>
          <p:nvPr>
            <p:ph idx="1"/>
          </p:nvPr>
        </p:nvSpPr>
        <p:spPr/>
        <p:txBody>
          <a:bodyPr/>
          <a:lstStyle/>
          <a:p>
            <a:pPr marL="1270000" lvl="0" indent="0">
              <a:buNone/>
            </a:pPr>
            <a:r>
              <a:rPr sz="1800">
                <a:latin typeface="Courier"/>
              </a:rPr>
              <a:t>##             lab    logLik      AIC      BIC
## 1 linear (df=1) -1152.310 2310.620 2320.732
## 2 spline (df=3) -1151.288 2308.714 2319.058
## 3 spline (df=8) -1143.118 2302.204 2329.116</a:t>
            </a:r>
          </a:p>
        </p:txBody>
      </p:sp>
      <p:sp>
        <p:nvSpPr>
          <p:cNvPr id="4" name="Footer Placeholder 3">
            <a:extLst>
              <a:ext uri="{FF2B5EF4-FFF2-40B4-BE49-F238E27FC236}">
                <a16:creationId xmlns:a16="http://schemas.microsoft.com/office/drawing/2014/main" id="{39CA6120-4A6B-45D6-9656-FC16A1690148}"/>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Next time - testing proportional hazards</a:t>
            </a:r>
          </a:p>
        </p:txBody>
      </p:sp>
      <p:sp>
        <p:nvSpPr>
          <p:cNvPr id="3" name="Content Placeholder 2"/>
          <p:cNvSpPr>
            <a:spLocks noGrp="1"/>
          </p:cNvSpPr>
          <p:nvPr>
            <p:ph idx="1"/>
          </p:nvPr>
        </p:nvSpPr>
        <p:spPr/>
        <p:txBody>
          <a:bodyPr/>
          <a:lstStyle/>
          <a:p>
            <a:pPr lvl="1">
              <a:buAutoNum type="arabicPeriod"/>
            </a:pPr>
            <a:r>
              <a:t>Patterns in Kaplan-Meier curves</a:t>
            </a:r>
          </a:p>
          <a:p>
            <a:pPr lvl="1">
              <a:buAutoNum type="arabicPeriod"/>
            </a:pPr>
            <a:r>
              <a:t>Complementary log-log plot</a:t>
            </a:r>
          </a:p>
          <a:p>
            <a:pPr lvl="1">
              <a:buAutoNum type="arabicPeriod"/>
            </a:pPr>
            <a:r>
              <a:t>Schoenfeld Residuals</a:t>
            </a:r>
          </a:p>
          <a:p>
            <a:pPr lvl="1">
              <a:buAutoNum type="arabicPeriod"/>
            </a:pPr>
            <a:r>
              <a:t>Fit time varying covariates</a:t>
            </a:r>
          </a:p>
        </p:txBody>
      </p:sp>
      <p:sp>
        <p:nvSpPr>
          <p:cNvPr id="4" name="Footer Placeholder 3">
            <a:extLst>
              <a:ext uri="{FF2B5EF4-FFF2-40B4-BE49-F238E27FC236}">
                <a16:creationId xmlns:a16="http://schemas.microsoft.com/office/drawing/2014/main" id="{C34B16B4-2B13-4BB1-9090-B473A8FB685E}"/>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have you learned today?</a:t>
            </a:r>
          </a:p>
        </p:txBody>
      </p:sp>
      <p:sp>
        <p:nvSpPr>
          <p:cNvPr id="3" name="Content Placeholder 2"/>
          <p:cNvSpPr>
            <a:spLocks noGrp="1"/>
          </p:cNvSpPr>
          <p:nvPr>
            <p:ph idx="1"/>
          </p:nvPr>
        </p:nvSpPr>
        <p:spPr/>
        <p:txBody>
          <a:bodyPr/>
          <a:lstStyle/>
          <a:p>
            <a:pPr lvl="1">
              <a:buAutoNum type="arabicPeriod"/>
            </a:pPr>
            <a:r>
              <a:t>The Cox regression model allows for multiple independent variables and interactions.</a:t>
            </a:r>
          </a:p>
          <a:p>
            <a:pPr lvl="1">
              <a:buAutoNum type="arabicPeriod"/>
            </a:pPr>
            <a:r>
              <a:t>The predicted survival curve estimated at a common covariate mean produces a risk-adjusted comparison.</a:t>
            </a:r>
          </a:p>
          <a:p>
            <a:pPr lvl="1">
              <a:buAutoNum type="arabicPeriod"/>
            </a:pPr>
            <a:r>
              <a:t>A positive martingale residual implies a death earlier than expected.</a:t>
            </a:r>
          </a:p>
        </p:txBody>
      </p:sp>
      <p:sp>
        <p:nvSpPr>
          <p:cNvPr id="4" name="Footer Placeholder 3">
            <a:extLst>
              <a:ext uri="{FF2B5EF4-FFF2-40B4-BE49-F238E27FC236}">
                <a16:creationId xmlns:a16="http://schemas.microsoft.com/office/drawing/2014/main" id="{0EBEDDC3-0C92-4885-82C1-4D607CE85751}"/>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Review the whas500 data set</a:t>
            </a:r>
          </a:p>
        </p:txBody>
      </p:sp>
      <p:sp>
        <p:nvSpPr>
          <p:cNvPr id="3" name="Content Placeholder 2"/>
          <p:cNvSpPr>
            <a:spLocks noGrp="1"/>
          </p:cNvSpPr>
          <p:nvPr>
            <p:ph idx="1"/>
          </p:nvPr>
        </p:nvSpPr>
        <p:spPr/>
        <p:txBody>
          <a:bodyPr/>
          <a:lstStyle/>
          <a:p>
            <a:pPr marL="1270000" lvl="0" indent="0">
              <a:buNone/>
            </a:pPr>
            <a:r>
              <a:rPr sz="1800">
                <a:latin typeface="Courier"/>
              </a:rPr>
              <a:t>##   id age gender hr sysbp diasbp      bmi cvd afb
## 1  1  83   Male 89   152     78 25.54051  No Yes
## 2  2  49   Male 84   120     60 24.02398  No  No
##   sho chf av3     miord     mitype year
## 1  No  No  No Recurrent Non Q-wave &lt;NA&gt;
## 2  No  No  No     First     Q-wave &lt;NA&gt;
##    admitdate    disdate      fdate los dstat
## 1 01/13/1997 01/18/1997 12/31/2002   5 Alive
## 2 01/19/1997 01/24/1997 12/31/2002   5 Alive
##   lenfol fstat time_yrs
## 1   2178 Alive 5.963039
## 2   2172 Alive 5.946612</a:t>
            </a:r>
          </a:p>
        </p:txBody>
      </p:sp>
      <p:sp>
        <p:nvSpPr>
          <p:cNvPr id="4" name="Footer Placeholder 3">
            <a:extLst>
              <a:ext uri="{FF2B5EF4-FFF2-40B4-BE49-F238E27FC236}">
                <a16:creationId xmlns:a16="http://schemas.microsoft.com/office/drawing/2014/main" id="{B71DA4D5-3DD9-4CA3-B11E-59DE18435094}"/>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Model fitting strategies</a:t>
            </a:r>
          </a:p>
        </p:txBody>
      </p:sp>
      <p:sp>
        <p:nvSpPr>
          <p:cNvPr id="3" name="Content Placeholder 2"/>
          <p:cNvSpPr>
            <a:spLocks noGrp="1"/>
          </p:cNvSpPr>
          <p:nvPr>
            <p:ph idx="1"/>
          </p:nvPr>
        </p:nvSpPr>
        <p:spPr/>
        <p:txBody>
          <a:bodyPr/>
          <a:lstStyle/>
          <a:p>
            <a:pPr lvl="1">
              <a:buAutoNum type="arabicPeriod"/>
            </a:pPr>
            <a:r>
              <a:t>Fit univariate models first.</a:t>
            </a:r>
          </a:p>
          <a:p>
            <a:pPr lvl="1">
              <a:buAutoNum type="arabicPeriod"/>
            </a:pPr>
            <a:r>
              <a:t>Add variables one at a time or in very small batches.</a:t>
            </a:r>
          </a:p>
          <a:p>
            <a:pPr lvl="1">
              <a:buAutoNum type="arabicPeriod"/>
            </a:pPr>
            <a:r>
              <a:t>Look at interactions and nonlinearities last.</a:t>
            </a:r>
          </a:p>
        </p:txBody>
      </p:sp>
      <p:sp>
        <p:nvSpPr>
          <p:cNvPr id="4" name="Footer Placeholder 3">
            <a:extLst>
              <a:ext uri="{FF2B5EF4-FFF2-40B4-BE49-F238E27FC236}">
                <a16:creationId xmlns:a16="http://schemas.microsoft.com/office/drawing/2014/main" id="{1B1BA682-95D7-4E21-AAA3-B7ECA69E39F4}"/>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Univariate model for age</a:t>
            </a:r>
          </a:p>
        </p:txBody>
      </p:sp>
      <p:sp>
        <p:nvSpPr>
          <p:cNvPr id="3" name="Content Placeholder 2"/>
          <p:cNvSpPr>
            <a:spLocks noGrp="1"/>
          </p:cNvSpPr>
          <p:nvPr>
            <p:ph idx="1"/>
          </p:nvPr>
        </p:nvSpPr>
        <p:spPr/>
        <p:txBody>
          <a:bodyPr/>
          <a:lstStyle/>
          <a:p>
            <a:pPr marL="1270000" lvl="0" indent="0">
              <a:buNone/>
            </a:pPr>
            <a:r>
              <a:rPr sz="1800">
                <a:latin typeface="Courier"/>
              </a:rPr>
              <a:t>##   term   hr p.value     conf.int
## 1  age 1.07   0.001 1.06 to 1.08</a:t>
            </a:r>
          </a:p>
        </p:txBody>
      </p:sp>
      <p:sp>
        <p:nvSpPr>
          <p:cNvPr id="4" name="Footer Placeholder 3">
            <a:extLst>
              <a:ext uri="{FF2B5EF4-FFF2-40B4-BE49-F238E27FC236}">
                <a16:creationId xmlns:a16="http://schemas.microsoft.com/office/drawing/2014/main" id="{2EEE99BB-B3E8-4CC4-8C39-235EC2671C35}"/>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Univariate model for gender</a:t>
            </a:r>
          </a:p>
        </p:txBody>
      </p:sp>
      <p:sp>
        <p:nvSpPr>
          <p:cNvPr id="3" name="Content Placeholder 2"/>
          <p:cNvSpPr>
            <a:spLocks noGrp="1"/>
          </p:cNvSpPr>
          <p:nvPr>
            <p:ph idx="1"/>
          </p:nvPr>
        </p:nvSpPr>
        <p:spPr/>
        <p:txBody>
          <a:bodyPr/>
          <a:lstStyle/>
          <a:p>
            <a:pPr marL="1270000" lvl="0" indent="0">
              <a:buNone/>
            </a:pPr>
            <a:r>
              <a:rPr sz="1800">
                <a:latin typeface="Courier"/>
              </a:rPr>
              <a:t>##           term   hr p.value     conf.int
## 1 genderFemale 1.46   0.006 1.12 to 1.92</a:t>
            </a:r>
          </a:p>
        </p:txBody>
      </p:sp>
      <p:sp>
        <p:nvSpPr>
          <p:cNvPr id="4" name="Footer Placeholder 3">
            <a:extLst>
              <a:ext uri="{FF2B5EF4-FFF2-40B4-BE49-F238E27FC236}">
                <a16:creationId xmlns:a16="http://schemas.microsoft.com/office/drawing/2014/main" id="{6F7984EE-A5F5-428F-B9E7-0FAB52E8AED1}"/>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Estimated survival by gender</a:t>
            </a:r>
          </a:p>
        </p:txBody>
      </p:sp>
      <p:pic>
        <p:nvPicPr>
          <p:cNvPr id="3" name="Picture 1" descr="ppt4_files/figure-pptx/gender-plot-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
        <p:nvSpPr>
          <p:cNvPr id="4" name="Footer Placeholder 3">
            <a:extLst>
              <a:ext uri="{FF2B5EF4-FFF2-40B4-BE49-F238E27FC236}">
                <a16:creationId xmlns:a16="http://schemas.microsoft.com/office/drawing/2014/main" id="{D268CD7E-2B3E-43B1-B7A4-6CB6F58E459E}"/>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Model with age and gender</a:t>
            </a:r>
          </a:p>
        </p:txBody>
      </p:sp>
      <p:sp>
        <p:nvSpPr>
          <p:cNvPr id="3" name="Content Placeholder 2"/>
          <p:cNvSpPr>
            <a:spLocks noGrp="1"/>
          </p:cNvSpPr>
          <p:nvPr>
            <p:ph idx="1"/>
          </p:nvPr>
        </p:nvSpPr>
        <p:spPr/>
        <p:txBody>
          <a:bodyPr/>
          <a:lstStyle/>
          <a:p>
            <a:pPr marL="1270000" lvl="0" indent="0">
              <a:buNone/>
            </a:pPr>
            <a:r>
              <a:rPr sz="1800">
                <a:latin typeface="Courier"/>
              </a:rPr>
              <a:t>##           term   hr p.value     conf.int
## 1          age 1.07   0.637 1.06 to 1.08
## 2 genderFemale 0.94   0.637 0.71 to 1.23</a:t>
            </a:r>
          </a:p>
        </p:txBody>
      </p:sp>
      <p:sp>
        <p:nvSpPr>
          <p:cNvPr id="4" name="Footer Placeholder 3">
            <a:extLst>
              <a:ext uri="{FF2B5EF4-FFF2-40B4-BE49-F238E27FC236}">
                <a16:creationId xmlns:a16="http://schemas.microsoft.com/office/drawing/2014/main" id="{F64B378F-5E95-444F-9CC0-FA061138B34A}"/>
              </a:ext>
            </a:extLst>
          </p:cNvPr>
          <p:cNvSpPr>
            <a:spLocks noGrp="1"/>
          </p:cNvSpPr>
          <p:nvPr>
            <p:ph type="ftr" sz="quarter" idx="11"/>
          </p:nvPr>
        </p:nvSpPr>
        <p:spPr/>
        <p:txBody>
          <a:bodyPr/>
          <a:lstStyle/>
          <a:p>
            <a:r>
              <a:rPr lang="en-US"/>
              <a:t>©2018 Steve Simon  | hhtp://theanalysisfactor.com</a:t>
            </a:r>
          </a:p>
        </p:txBody>
      </p:sp>
    </p:spTree>
  </p:cSld>
  <p:clrMapOvr>
    <a:masterClrMapping/>
  </p:clrMapOvr>
</p:sld>
</file>

<file path=ppt/theme/theme1.xml><?xml version="1.0" encoding="utf-8"?>
<a:theme xmlns:a="http://schemas.openxmlformats.org/drawingml/2006/main" name="COSA-PPT-Wid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mp" id="{247F27A1-2FCD-454C-9032-94458349FEF7}" vid="{FB4BBDDB-A2BB-4253-B266-576436B267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tmp</Template>
  <TotalTime>4</TotalTime>
  <Words>942</Words>
  <Application>Microsoft Office PowerPoint</Application>
  <PresentationFormat>On-screen Show (4:3)</PresentationFormat>
  <Paragraphs>105</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Cambria Math</vt:lpstr>
      <vt:lpstr>Courier</vt:lpstr>
      <vt:lpstr>COSA-PPT-Wide-Template</vt:lpstr>
      <vt:lpstr>Model fitting and diagnostics for the Cox model</vt:lpstr>
      <vt:lpstr>Abstract</vt:lpstr>
      <vt:lpstr>Advantages of a multivariate model</vt:lpstr>
      <vt:lpstr>Review the whas500 data set</vt:lpstr>
      <vt:lpstr>Model fitting strategies</vt:lpstr>
      <vt:lpstr>Univariate model for age</vt:lpstr>
      <vt:lpstr>Univariate model for gender</vt:lpstr>
      <vt:lpstr>Estimated survival by gender</vt:lpstr>
      <vt:lpstr>Model with age and gender</vt:lpstr>
      <vt:lpstr>What is happening here?</vt:lpstr>
      <vt:lpstr>Boxplots of age by gender</vt:lpstr>
      <vt:lpstr>Adjusting for covariate imbalance</vt:lpstr>
      <vt:lpstr>66.6 year male versus 74.7 year female</vt:lpstr>
      <vt:lpstr>69.8 year male versus 69.8 year female</vt:lpstr>
      <vt:lpstr>Univariate analysis of bmi</vt:lpstr>
      <vt:lpstr>Unadusted survival curves for different bmi values</vt:lpstr>
      <vt:lpstr>Adjusting bmi for age, gender</vt:lpstr>
      <vt:lpstr>Adjusted bmi survival plots</vt:lpstr>
      <vt:lpstr>An interaction model; the raw interaction is hard to interpret</vt:lpstr>
      <vt:lpstr>Interaction using centered values is easier to interpret</vt:lpstr>
      <vt:lpstr>Gender hazard ratio by age</vt:lpstr>
      <vt:lpstr>You can use a sequence of Wald tests to compare different models</vt:lpstr>
      <vt:lpstr>Comparing using likelihoods</vt:lpstr>
      <vt:lpstr>AIC comparisons</vt:lpstr>
      <vt:lpstr>Martingale residuals</vt:lpstr>
      <vt:lpstr>Residual plot for age</vt:lpstr>
      <vt:lpstr>Residual plot for age with smoothing line</vt:lpstr>
      <vt:lpstr>Residual plots for hr</vt:lpstr>
      <vt:lpstr>Using splines to model non-linearities</vt:lpstr>
      <vt:lpstr>An 8 df spline (overfitting!)</vt:lpstr>
      <vt:lpstr>Comparing linear model to two splines</vt:lpstr>
      <vt:lpstr>Next time - testing proportional hazards</vt:lpstr>
      <vt:lpstr>What have you learned today?</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fitting and diagnostics for the Cox model</dc:title>
  <dc:creator>Steve Simon</dc:creator>
  <cp:keywords/>
  <cp:lastModifiedBy>Stephen Simon</cp:lastModifiedBy>
  <cp:revision>2</cp:revision>
  <dcterms:created xsi:type="dcterms:W3CDTF">2018-10-02T13:21:49Z</dcterms:created>
  <dcterms:modified xsi:type="dcterms:W3CDTF">2018-10-02T13:33:51Z</dcterms:modified>
</cp:coreProperties>
</file>