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427"/>
    <a:srgbClr val="236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58" d="100"/>
          <a:sy n="158" d="100"/>
        </p:scale>
        <p:origin x="246" y="138"/>
      </p:cViewPr>
      <p:guideLst>
        <p:guide orient="horz" pos="1620"/>
        <p:guide pos="2880"/>
      </p:guideLst>
    </p:cSldViewPr>
  </p:slideViewPr>
  <p:notesTextViewPr>
    <p:cViewPr>
      <p:scale>
        <a:sx n="1" d="1"/>
        <a:sy n="1" d="1"/>
      </p:scale>
      <p:origin x="0" y="0"/>
    </p:cViewPr>
  </p:notesTextViewPr>
  <p:notesViewPr>
    <p:cSldViewPr>
      <p:cViewPr varScale="1">
        <p:scale>
          <a:sx n="114" d="100"/>
          <a:sy n="114" d="100"/>
        </p:scale>
        <p:origin x="-2406"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8E2D72-4D48-4A63-9020-D1F701DA7B44}"/>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10BFB8-1F5D-401E-A3A6-06EAB74A96D6}"/>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506BB0E1-404D-4D2A-A016-1D887E9408E8}" type="datetimeFigureOut">
              <a:rPr lang="en-US" smtClean="0"/>
              <a:t>9/29/2018</a:t>
            </a:fld>
            <a:endParaRPr lang="en-US"/>
          </a:p>
        </p:txBody>
      </p:sp>
      <p:sp>
        <p:nvSpPr>
          <p:cNvPr id="4" name="Footer Placeholder 3">
            <a:extLst>
              <a:ext uri="{FF2B5EF4-FFF2-40B4-BE49-F238E27FC236}">
                <a16:creationId xmlns:a16="http://schemas.microsoft.com/office/drawing/2014/main" id="{9E7C1CA1-FF43-4659-9E44-4B78C1A19704}"/>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C9E3305-B818-4C06-8B42-BCC1577CEF0F}"/>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B86AC5E4-BFCC-4C96-8AB3-40C574991850}"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742EB38-B665-41BF-B828-DED8ED2ED850}" type="datetimeFigureOut">
              <a:rPr lang="en-US" smtClean="0"/>
              <a:t>9/29/2018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6FE15A7-AC88-419F-A9D6-CFA4C71495EA}" type="slidenum">
              <a:rPr lang="en-US" smtClean="0"/>
              <a:t>‹#›</a:t>
            </a:fld>
            <a:endParaRPr lang="en-US"/>
          </a:p>
        </p:txBody>
      </p:sp>
    </p:spTree>
    <p:extLst>
      <p:ext uri="{BB962C8B-B14F-4D97-AF65-F5344CB8AC3E}">
        <p14:creationId xmlns:p14="http://schemas.microsoft.com/office/powerpoint/2010/main" val="3259269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57350"/>
            <a:ext cx="7772400" cy="1102519"/>
          </a:xfrm>
        </p:spPr>
        <p:txBody>
          <a:bodyPr>
            <a:normAutofit/>
          </a:bodyPr>
          <a:lstStyle>
            <a:lvl1pPr>
              <a:defRPr sz="2800" b="1" baseline="0">
                <a:solidFill>
                  <a:srgbClr val="E87427"/>
                </a:solidFill>
                <a:latin typeface="+mn-lt"/>
              </a:defRPr>
            </a:lvl1pPr>
          </a:lstStyle>
          <a:p>
            <a:r>
              <a:rPr lang="en-US" dirty="0"/>
              <a:t>Title of Presentation</a:t>
            </a:r>
          </a:p>
        </p:txBody>
      </p:sp>
      <p:sp>
        <p:nvSpPr>
          <p:cNvPr id="5" name="Footer Placeholder 4"/>
          <p:cNvSpPr>
            <a:spLocks noGrp="1"/>
          </p:cNvSpPr>
          <p:nvPr>
            <p:ph type="ftr" sz="quarter" idx="11"/>
          </p:nvPr>
        </p:nvSpPr>
        <p:spPr>
          <a:xfrm>
            <a:off x="2705100" y="4857750"/>
            <a:ext cx="3733800" cy="273844"/>
          </a:xfrm>
        </p:spPr>
        <p:txBody>
          <a:bodyPr/>
          <a:lstStyle/>
          <a:p>
            <a:r>
              <a:rPr lang="en-US" dirty="0"/>
              <a:t>©2018 Steve Simon | https://TheAnalysisFactor.com</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
        <p:nvSpPr>
          <p:cNvPr id="7" name="Subtitle 2"/>
          <p:cNvSpPr txBox="1">
            <a:spLocks/>
          </p:cNvSpPr>
          <p:nvPr userDrawn="1"/>
        </p:nvSpPr>
        <p:spPr>
          <a:xfrm>
            <a:off x="6629400" y="3943350"/>
            <a:ext cx="1828800" cy="419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a:solidFill>
                  <a:schemeClr val="tx1"/>
                </a:solidFill>
              </a:rPr>
              <a:t>Steve Simon</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 t="26072" r="71833" b="28687"/>
          <a:stretch/>
        </p:blipFill>
        <p:spPr>
          <a:xfrm>
            <a:off x="4200699" y="1200150"/>
            <a:ext cx="742603" cy="576349"/>
          </a:xfrm>
          <a:prstGeom prst="rect">
            <a:avLst/>
          </a:prstGeom>
        </p:spPr>
      </p:pic>
    </p:spTree>
    <p:extLst>
      <p:ext uri="{BB962C8B-B14F-4D97-AF65-F5344CB8AC3E}">
        <p14:creationId xmlns:p14="http://schemas.microsoft.com/office/powerpoint/2010/main" val="194695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
        <p:nvSpPr>
          <p:cNvPr id="7" name="Footer Placeholder 4"/>
          <p:cNvSpPr>
            <a:spLocks noGrp="1"/>
          </p:cNvSpPr>
          <p:nvPr>
            <p:ph type="ftr" sz="quarter" idx="11"/>
          </p:nvPr>
        </p:nvSpPr>
        <p:spPr>
          <a:xfrm>
            <a:off x="2705100" y="4857750"/>
            <a:ext cx="3733800" cy="273844"/>
          </a:xfrm>
        </p:spPr>
        <p:txBody>
          <a:bodyPr/>
          <a:lstStyle/>
          <a:p>
            <a:r>
              <a:rPr lang="en-US" dirty="0"/>
              <a:t>©2018 Steve Simon | https://TheAnalysisFactor.com</a:t>
            </a:r>
          </a:p>
        </p:txBody>
      </p:sp>
    </p:spTree>
    <p:extLst>
      <p:ext uri="{BB962C8B-B14F-4D97-AF65-F5344CB8AC3E}">
        <p14:creationId xmlns:p14="http://schemas.microsoft.com/office/powerpoint/2010/main" val="320178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
        <p:nvSpPr>
          <p:cNvPr id="7" name="Footer Placeholder 4"/>
          <p:cNvSpPr>
            <a:spLocks noGrp="1"/>
          </p:cNvSpPr>
          <p:nvPr>
            <p:ph type="ftr" sz="quarter" idx="11"/>
          </p:nvPr>
        </p:nvSpPr>
        <p:spPr>
          <a:xfrm>
            <a:off x="2705100" y="4857750"/>
            <a:ext cx="3733800" cy="273844"/>
          </a:xfrm>
        </p:spPr>
        <p:txBody>
          <a:bodyPr/>
          <a:lstStyle/>
          <a:p>
            <a:r>
              <a:rPr lang="en-US" dirty="0"/>
              <a:t>©2018 Steve Simon | https://TheAnalysisFactor.com</a:t>
            </a:r>
          </a:p>
        </p:txBody>
      </p:sp>
    </p:spTree>
    <p:extLst>
      <p:ext uri="{BB962C8B-B14F-4D97-AF65-F5344CB8AC3E}">
        <p14:creationId xmlns:p14="http://schemas.microsoft.com/office/powerpoint/2010/main" val="10717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304800" y="1159958"/>
            <a:ext cx="8534400" cy="3657600"/>
          </a:xfrm>
        </p:spPr>
        <p:txBody>
          <a:bodyPr>
            <a:normAutofit/>
          </a:bodyPr>
          <a:lstStyle>
            <a:lvl1pPr>
              <a:defRPr sz="2000" baseline="0"/>
            </a:lvl1pPr>
            <a:lvl2pPr>
              <a:defRPr sz="1800"/>
            </a:lvl2pPr>
          </a:lstStyle>
          <a:p>
            <a:pPr lvl="0"/>
            <a:r>
              <a:rPr lang="en-US" dirty="0"/>
              <a:t>Click to edit Master text styles</a:t>
            </a:r>
          </a:p>
          <a:p>
            <a:pPr lvl="1"/>
            <a:r>
              <a:rPr lang="en-US" dirty="0"/>
              <a:t>Text size</a:t>
            </a:r>
          </a:p>
          <a:p>
            <a:pPr lvl="0"/>
            <a:r>
              <a:rPr lang="en-US" dirty="0"/>
              <a:t>Text size</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p:cNvSpPr>
            <a:spLocks noGrp="1"/>
          </p:cNvSpPr>
          <p:nvPr>
            <p:ph type="ftr" sz="quarter" idx="11"/>
          </p:nvPr>
        </p:nvSpPr>
        <p:spPr>
          <a:xfrm>
            <a:off x="2705100" y="4857750"/>
            <a:ext cx="3733800" cy="273844"/>
          </a:xfrm>
        </p:spPr>
        <p:txBody>
          <a:bodyPr/>
          <a:lstStyle/>
          <a:p>
            <a:r>
              <a:rPr lang="en-US" dirty="0"/>
              <a:t>©2018 Steve Simon | https://TheAnalysisFactor.com</a:t>
            </a:r>
          </a:p>
        </p:txBody>
      </p:sp>
    </p:spTree>
    <p:extLst>
      <p:ext uri="{BB962C8B-B14F-4D97-AF65-F5344CB8AC3E}">
        <p14:creationId xmlns:p14="http://schemas.microsoft.com/office/powerpoint/2010/main" val="237298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
        <p:nvSpPr>
          <p:cNvPr id="7" name="Footer Placeholder 4"/>
          <p:cNvSpPr>
            <a:spLocks noGrp="1"/>
          </p:cNvSpPr>
          <p:nvPr>
            <p:ph type="ftr" sz="quarter" idx="11"/>
          </p:nvPr>
        </p:nvSpPr>
        <p:spPr>
          <a:xfrm>
            <a:off x="2705100" y="4857750"/>
            <a:ext cx="3733800" cy="273844"/>
          </a:xfrm>
        </p:spPr>
        <p:txBody>
          <a:bodyPr/>
          <a:lstStyle/>
          <a:p>
            <a:r>
              <a:rPr lang="en-US" dirty="0"/>
              <a:t>©2018 Steve Simon | https://TheAnalysisFactor.com</a:t>
            </a:r>
          </a:p>
        </p:txBody>
      </p:sp>
    </p:spTree>
    <p:extLst>
      <p:ext uri="{BB962C8B-B14F-4D97-AF65-F5344CB8AC3E}">
        <p14:creationId xmlns:p14="http://schemas.microsoft.com/office/powerpoint/2010/main" val="14595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
        <p:nvSpPr>
          <p:cNvPr id="8" name="Footer Placeholder 4"/>
          <p:cNvSpPr>
            <a:spLocks noGrp="1"/>
          </p:cNvSpPr>
          <p:nvPr>
            <p:ph type="ftr" sz="quarter" idx="11"/>
          </p:nvPr>
        </p:nvSpPr>
        <p:spPr>
          <a:xfrm>
            <a:off x="2705100" y="4857750"/>
            <a:ext cx="3733800" cy="273844"/>
          </a:xfrm>
        </p:spPr>
        <p:txBody>
          <a:bodyPr/>
          <a:lstStyle/>
          <a:p>
            <a:r>
              <a:rPr lang="en-US" dirty="0"/>
              <a:t>©2018 Steve Simon | https://TheAnalysisFactor.com</a:t>
            </a:r>
          </a:p>
        </p:txBody>
      </p:sp>
    </p:spTree>
    <p:extLst>
      <p:ext uri="{BB962C8B-B14F-4D97-AF65-F5344CB8AC3E}">
        <p14:creationId xmlns:p14="http://schemas.microsoft.com/office/powerpoint/2010/main" val="90490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C2E4F4E2-DEA3-44FD-BEC9-57866B7FA44A}" type="slidenum">
              <a:rPr lang="en-US" smtClean="0"/>
              <a:t>‹#›</a:t>
            </a:fld>
            <a:endParaRPr lang="en-US"/>
          </a:p>
        </p:txBody>
      </p:sp>
      <p:sp>
        <p:nvSpPr>
          <p:cNvPr id="10" name="Footer Placeholder 4"/>
          <p:cNvSpPr>
            <a:spLocks noGrp="1"/>
          </p:cNvSpPr>
          <p:nvPr>
            <p:ph type="ftr" sz="quarter" idx="11"/>
          </p:nvPr>
        </p:nvSpPr>
        <p:spPr>
          <a:xfrm>
            <a:off x="2705100" y="4857750"/>
            <a:ext cx="3733800" cy="273844"/>
          </a:xfrm>
        </p:spPr>
        <p:txBody>
          <a:bodyPr/>
          <a:lstStyle/>
          <a:p>
            <a:r>
              <a:rPr lang="en-US" dirty="0"/>
              <a:t>©2018 Steve Simon | https://TheAnalysisFactor.com</a:t>
            </a:r>
          </a:p>
        </p:txBody>
      </p:sp>
    </p:spTree>
    <p:extLst>
      <p:ext uri="{BB962C8B-B14F-4D97-AF65-F5344CB8AC3E}">
        <p14:creationId xmlns:p14="http://schemas.microsoft.com/office/powerpoint/2010/main" val="70674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2E4F4E2-DEA3-44FD-BEC9-57866B7FA44A}" type="slidenum">
              <a:rPr lang="en-US" smtClean="0"/>
              <a:t>‹#›</a:t>
            </a:fld>
            <a:endParaRPr lang="en-US"/>
          </a:p>
        </p:txBody>
      </p:sp>
      <p:sp>
        <p:nvSpPr>
          <p:cNvPr id="6" name="Footer Placeholder 4"/>
          <p:cNvSpPr>
            <a:spLocks noGrp="1"/>
          </p:cNvSpPr>
          <p:nvPr>
            <p:ph type="ftr" sz="quarter" idx="11"/>
          </p:nvPr>
        </p:nvSpPr>
        <p:spPr>
          <a:xfrm>
            <a:off x="2705100" y="4857750"/>
            <a:ext cx="3733800" cy="273844"/>
          </a:xfrm>
        </p:spPr>
        <p:txBody>
          <a:bodyPr/>
          <a:lstStyle/>
          <a:p>
            <a:r>
              <a:rPr lang="en-US" dirty="0"/>
              <a:t>©2018 Steve Simon | https://TheAnalysisFactor.com</a:t>
            </a:r>
          </a:p>
        </p:txBody>
      </p:sp>
    </p:spTree>
    <p:extLst>
      <p:ext uri="{BB962C8B-B14F-4D97-AF65-F5344CB8AC3E}">
        <p14:creationId xmlns:p14="http://schemas.microsoft.com/office/powerpoint/2010/main" val="326153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F4E2-DEA3-44FD-BEC9-57866B7FA44A}" type="slidenum">
              <a:rPr lang="en-US" smtClean="0"/>
              <a:t>‹#›</a:t>
            </a:fld>
            <a:endParaRPr lang="en-US"/>
          </a:p>
        </p:txBody>
      </p:sp>
      <p:sp>
        <p:nvSpPr>
          <p:cNvPr id="5" name="Footer Placeholder 4"/>
          <p:cNvSpPr>
            <a:spLocks noGrp="1"/>
          </p:cNvSpPr>
          <p:nvPr>
            <p:ph type="ftr" sz="quarter" idx="11"/>
          </p:nvPr>
        </p:nvSpPr>
        <p:spPr>
          <a:xfrm>
            <a:off x="2705100" y="4857750"/>
            <a:ext cx="3733800" cy="273844"/>
          </a:xfrm>
        </p:spPr>
        <p:txBody>
          <a:bodyPr/>
          <a:lstStyle/>
          <a:p>
            <a:r>
              <a:rPr lang="en-US" dirty="0"/>
              <a:t>©2018 Steve Simon | https://TheAnalysisFactor.com</a:t>
            </a:r>
          </a:p>
        </p:txBody>
      </p:sp>
    </p:spTree>
    <p:extLst>
      <p:ext uri="{BB962C8B-B14F-4D97-AF65-F5344CB8AC3E}">
        <p14:creationId xmlns:p14="http://schemas.microsoft.com/office/powerpoint/2010/main" val="58567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
        <p:nvSpPr>
          <p:cNvPr id="8" name="Footer Placeholder 4"/>
          <p:cNvSpPr>
            <a:spLocks noGrp="1"/>
          </p:cNvSpPr>
          <p:nvPr>
            <p:ph type="ftr" sz="quarter" idx="11"/>
          </p:nvPr>
        </p:nvSpPr>
        <p:spPr>
          <a:xfrm>
            <a:off x="2705100" y="4857750"/>
            <a:ext cx="3733800" cy="273844"/>
          </a:xfrm>
        </p:spPr>
        <p:txBody>
          <a:bodyPr/>
          <a:lstStyle/>
          <a:p>
            <a:r>
              <a:rPr lang="en-US" dirty="0"/>
              <a:t>©2018 Steve Simon | https://TheAnalysisFactor.com</a:t>
            </a:r>
          </a:p>
        </p:txBody>
      </p:sp>
    </p:spTree>
    <p:extLst>
      <p:ext uri="{BB962C8B-B14F-4D97-AF65-F5344CB8AC3E}">
        <p14:creationId xmlns:p14="http://schemas.microsoft.com/office/powerpoint/2010/main" val="9478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
        <p:nvSpPr>
          <p:cNvPr id="8" name="Footer Placeholder 4"/>
          <p:cNvSpPr>
            <a:spLocks noGrp="1"/>
          </p:cNvSpPr>
          <p:nvPr>
            <p:ph type="ftr" sz="quarter" idx="11"/>
          </p:nvPr>
        </p:nvSpPr>
        <p:spPr>
          <a:xfrm>
            <a:off x="2705100" y="4857750"/>
            <a:ext cx="3733800" cy="273844"/>
          </a:xfrm>
        </p:spPr>
        <p:txBody>
          <a:bodyPr/>
          <a:lstStyle/>
          <a:p>
            <a:r>
              <a:rPr lang="en-US" dirty="0"/>
              <a:t>©2018 Steve Simon | https://TheAnalysisFactor.com</a:t>
            </a:r>
          </a:p>
        </p:txBody>
      </p:sp>
    </p:spTree>
    <p:extLst>
      <p:ext uri="{BB962C8B-B14F-4D97-AF65-F5344CB8AC3E}">
        <p14:creationId xmlns:p14="http://schemas.microsoft.com/office/powerpoint/2010/main" val="237273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857750"/>
            <a:ext cx="2895600" cy="273844"/>
          </a:xfrm>
          <a:prstGeom prst="rect">
            <a:avLst/>
          </a:prstGeom>
        </p:spPr>
        <p:txBody>
          <a:bodyPr vert="horz" lIns="91440" tIns="45720" rIns="91440" bIns="45720" rtlCol="0" anchor="ctr"/>
          <a:lstStyle>
            <a:lvl1pPr algn="ctr">
              <a:defRPr sz="1050">
                <a:solidFill>
                  <a:schemeClr val="bg1"/>
                </a:solidFill>
              </a:defRPr>
            </a:lvl1pPr>
          </a:lstStyle>
          <a:p>
            <a:r>
              <a:rPr lang="en-US"/>
              <a:t>©2018 Steve Simon | https://TheAnalysisFactor.com</a:t>
            </a:r>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2E4F4E2-DEA3-44FD-BEC9-57866B7FA44A}" type="slidenum">
              <a:rPr lang="en-US" smtClean="0"/>
              <a:pPr/>
              <a:t>‹#›</a:t>
            </a:fld>
            <a:endParaRPr lang="en-US"/>
          </a:p>
        </p:txBody>
      </p:sp>
    </p:spTree>
    <p:extLst>
      <p:ext uri="{BB962C8B-B14F-4D97-AF65-F5344CB8AC3E}">
        <p14:creationId xmlns:p14="http://schemas.microsoft.com/office/powerpoint/2010/main" val="358920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57350"/>
            <a:ext cx="7772400" cy="1102519"/>
          </a:xfrm>
        </p:spPr>
        <p:txBody>
          <a:bodyPr/>
          <a:lstStyle/>
          <a:p>
            <a:pPr marL="0" lvl="0" indent="0">
              <a:buNone/>
            </a:pPr>
            <a:r>
              <a:t>Model fitting and diagnostics for the Cox model</a:t>
            </a:r>
          </a:p>
        </p:txBody>
      </p:sp>
      <p:sp>
        <p:nvSpPr>
          <p:cNvPr id="3" name=" 2"/>
          <p:cNvSpPr/>
          <p:nvPr/>
        </p:nvSpPr>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lstStyle/>
          <a:p>
            <a:pPr marL="1270000" lvl="0" indent="0">
              <a:buNone/>
            </a:pPr>
            <a:r>
              <a:rPr sz="1800">
                <a:latin typeface="Courier"/>
              </a:rPr>
              <a:t>## [1] 69.846</a:t>
            </a:r>
          </a:p>
          <a:p>
            <a:pPr marL="1270000" lvl="0" indent="0">
              <a:buNone/>
            </a:pPr>
            <a:r>
              <a:rPr sz="1800">
                <a:latin typeface="Courier"/>
              </a:rPr>
              <a:t>##     Male   Female 
## 66.59667 74.72000</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03059A00-2013-4503-A51E-24D153D87FF1}"/>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4_files/figure-pptx/boxplots-1.png"/>
          <p:cNvPicPr>
            <a:picLocks noGrp="1" noChangeAspect="1"/>
          </p:cNvPicPr>
          <p:nvPr/>
        </p:nvPicPr>
        <p:blipFill>
          <a:blip r:embed="rId2"/>
          <a:stretch>
            <a:fillRect/>
          </a:stretch>
        </p:blipFill>
        <p:spPr bwMode="auto">
          <a:xfrm>
            <a:off x="1282700" y="1155700"/>
            <a:ext cx="65786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13F0905D-B59F-422B-978C-85860AF5E0F2}"/>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1270000" lvl="0" indent="0">
              <a:buNone/>
            </a:pPr>
            <a:r>
              <a:rPr sz="1800">
                <a:latin typeface="Courier"/>
              </a:rPr>
              <a:t>##           term    estimate   std.error
## 1          age  0.06692776 0.006195843
## 2 genderFemale -0.06628511 0.140584936
##    statistic   p.value    conf.low
## 1 10.8020422 0.0000000  0.05478413
## 2 -0.4714951 0.6372872 -0.34182652
##    conf.high
## 1 0.07907139
## 2 0.20925630</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5F782B2C-034C-4EF9-8890-7B74B94679D4}"/>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lstStyle/>
          <a:p>
            <a:pPr marL="0" lvl="0" indent="0">
              <a:buNone/>
            </a:pPr>
            <a:r>
              <a:t>Notice that there is a 8.1 year difference between the average ages of men and women. The hazard ratio for age, 1.069, can get extrapolated to a 8.1 year difference by exponentiating. That is 1.069^8.1 = 1.72 which is actually larger than the hazard ratio that we saw for the unadjusted model with just gender.</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0FE1F76-2F64-4A44-AD23-4AD91859EFE3}"/>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pic>
        <p:nvPicPr>
          <p:cNvPr id="3" name="Picture 1" descr="ppt4_files/figure-pptx/unadjusted-and-adjusted-1.png"/>
          <p:cNvPicPr>
            <a:picLocks noGrp="1" noChangeAspect="1"/>
          </p:cNvPicPr>
          <p:nvPr/>
        </p:nvPicPr>
        <p:blipFill>
          <a:blip r:embed="rId2"/>
          <a:stretch>
            <a:fillRect/>
          </a:stretch>
        </p:blipFill>
        <p:spPr bwMode="auto">
          <a:xfrm>
            <a:off x="1282700" y="1155700"/>
            <a:ext cx="65786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F9CC47B8-7FE5-4F76-9943-CFDE87DB3C72}"/>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normAutofit fontScale="62500" lnSpcReduction="20000"/>
          </a:bodyPr>
          <a:lstStyle/>
          <a:p>
            <a:pPr marL="1270000" lvl="0" indent="0">
              <a:buNone/>
            </a:pPr>
            <a:r>
              <a:rPr sz="1800">
                <a:latin typeface="Courier"/>
              </a:rPr>
              <a:t>## Call:
## coxph(formula = Surv(time_yrs, fstat == "Dead") ~ bmi, data = whas500)
## 
##   n= 500, number of events= 215 
## 
##         coef exp(coef) se(coef)      z
## bmi -0.09847   0.90622  0.01475 -6.676
##     Pr(&gt;|z|)    
## bmi 2.46e-11 ***
## ---
## Signif. codes:  
##   0 '***' 0.001 '**' 0.01 '*' 0.05 '.' 0.1  ' ' 1
## 
##     exp(coef) exp(-coef) lower .95 upper .95
## bmi    0.9062      1.103    0.8804    0.9328
## 
## Concordance= 0.648  (se = 0.021 )
## Rsquare= 0.092   (max possible= 0.993 )
## Likelihood ratio test= 48.33  on 1 df,   p=3.602e-12
## Wald test            = 44.57  on 1 df,   p=2.459e-11
## Score (logrank) test = 44.31  on 1 df,   p=2.807e-11</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AFADC20E-1EA5-430C-9A14-EBB34386951D}"/>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4_files/figure-pptx/compare-age-and-bmi-1.png"/>
          <p:cNvPicPr>
            <a:picLocks noGrp="1" noChangeAspect="1"/>
          </p:cNvPicPr>
          <p:nvPr/>
        </p:nvPicPr>
        <p:blipFill>
          <a:blip r:embed="rId2"/>
          <a:stretch>
            <a:fillRect/>
          </a:stretch>
        </p:blipFill>
        <p:spPr bwMode="auto">
          <a:xfrm>
            <a:off x="1282700" y="1155700"/>
            <a:ext cx="65786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84A68ECF-B97E-4492-95A1-57D0384C616A}"/>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marL="0" lvl="0" indent="0">
              <a:buNone/>
            </a:pPr>
            <a:endParaRPr/>
          </a:p>
          <a:p>
            <a:pPr marL="1270000" lvl="0" indent="0">
              <a:buNone/>
            </a:pPr>
            <a:r>
              <a:rPr sz="1800">
                <a:latin typeface="Courier"/>
              </a:rPr>
              <a:t>## Call:
## coxph(formula = Surv(time_yrs, fstat == "Dead") ~ bmi + age + 
##     i_female, data = whas500)
## 
##   n= 500, number of events= 215 
## 
##               coef exp(coef)  se(coef)
## bmi      -0.042084  0.958789  0.015427
## age       0.060791  1.062677  0.006503
## i_female -0.093065  0.911135  0.141085
##               z Pr(&gt;|z|)    
## bmi      -2.728  0.00637 ** 
## age       9.348  &lt; 2e-16 ***
## i_female -0.660  0.50949    
## ---
## Signif. codes:  
##   0 '***' 0.001 '**' 0.01 '*' 0.05 '.' 0.1  ' ' 1
## 
##          exp(coef) exp(-coef) lower .95
## bmi         0.9588      1.043    0.9302
## age         1.0627      0.941    1.0492
## i_female    0.9111      1.098    0.6910
##          upper .95
## bmi         0.9882
## age         1.0763
## i_female    1.2014
## 
## Concordance= 0.739  (se = 0.021 )
## Rsquare= 0.259   (max possible= 0.993 )
## Likelihood ratio test= 150  on 3 df,   p=0
## Wald test            = 128.7  on 3 df,   p=0
## Score (logrank) test = 135.4  on 3 df,   p=0</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40E052D2-3393-4141-9828-083F2FD6403A}"/>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4_files/figure-pptx/compare-age-and-bmi-4.png"/>
          <p:cNvPicPr>
            <a:picLocks noGrp="1" noChangeAspect="1"/>
          </p:cNvPicPr>
          <p:nvPr/>
        </p:nvPicPr>
        <p:blipFill>
          <a:blip r:embed="rId2"/>
          <a:stretch>
            <a:fillRect/>
          </a:stretch>
        </p:blipFill>
        <p:spPr bwMode="auto">
          <a:xfrm>
            <a:off x="1282700" y="1155700"/>
            <a:ext cx="65786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5827ED01-F982-4FAC-B379-095DA0D2B163}"/>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lstStyle/>
          <a:p>
            <a:pPr marL="0" lvl="0" indent="0">
              <a:buNone/>
            </a:pPr>
            <a:r>
              <a:t>Look at the interaction.</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2E9E41DE-C253-4945-8B5F-309B20F4EC1E}"/>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Abstract</a:t>
            </a:r>
          </a:p>
        </p:txBody>
      </p:sp>
      <p:sp>
        <p:nvSpPr>
          <p:cNvPr id="3" name="Content Placeholder 2"/>
          <p:cNvSpPr>
            <a:spLocks noGrp="1"/>
          </p:cNvSpPr>
          <p:nvPr>
            <p:ph idx="1"/>
          </p:nvPr>
        </p:nvSpPr>
        <p:spPr/>
        <p:txBody>
          <a:bodyPr/>
          <a:lstStyle/>
          <a:p>
            <a:pPr marL="0" lvl="0" indent="0">
              <a:buNone/>
            </a:pPr>
            <a:r>
              <a:t>Lecture 4. Model fitting and diagnostics for the Cox model. In this lecture, you will work with more complex forms of the Cox model with multiple predictor variables. You’ll include covariates in the Cox model to produce risk adjusted survival curves. You will also assess the underlying assumptions of the Cox model, particularly the assumption of proportional hazards.</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3C21D6A6-78A0-4466-8EDA-F7669173C111}"/>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normAutofit fontScale="25000" lnSpcReduction="20000"/>
          </a:bodyPr>
          <a:lstStyle/>
          <a:p>
            <a:pPr marL="1270000" lvl="0" indent="0">
              <a:buNone/>
            </a:pPr>
            <a:r>
              <a:rPr sz="1800">
                <a:latin typeface="Courier"/>
              </a:rPr>
              <a:t>## Call:
## coxph(formula = Surv(time_yrs, fstat == "Dead") ~ age * i_female, 
##     data = whas500)
## 
##   n= 500, number of events= 215 
## 
##                   coef exp(coef)  se(coef)
## age           0.078540  1.081707  0.008027
## i_female      2.333732 10.316375  0.992674
## age:i_female -0.030502  0.969958  0.012541
##                   z Pr(&gt;|z|)    
## age           9.785   &lt;2e-16 ***
## i_female      2.351   0.0187 *  
## age:i_female -2.432   0.0150 *  
## ---
## Signif. codes:  
##   0 '***' 0.001 '**' 0.01 '*' 0.05 '.' 0.1  ' ' 1
## 
##              exp(coef) exp(-coef) lower .95
## age              1.082    0.92446    1.0648
## i_female        10.316    0.09693    1.4742
## age:i_female     0.970    1.03097    0.9464
##              upper .95
## age             1.0989
## i_female       72.1926
## age:i_female    0.9941
## 
## Concordance= 0.734  (se = 0.021 )
## Rsquare= 0.257   (max possible= 0.993 )
## Likelihood ratio test= 148.2  on 3 df,   p=0
## Wald test            = 119.5  on 3 df,   p=0
## Score (logrank) test = 127.7  on 3 df,   p=0</a:t>
            </a:r>
          </a:p>
          <a:p>
            <a:pPr marL="1270000" lvl="0" indent="0">
              <a:buNone/>
            </a:pPr>
            <a:r>
              <a:rPr sz="1800">
                <a:latin typeface="Courier"/>
              </a:rPr>
              <a:t>## Call:
## coxph(formula = Surv(time_yrs, fstat == "Dead") ~ age_centered * 
##     i_female, data = whas500)
## 
##   n= 500, number of events= 215 
## 
##                            coef exp(coef)
## age_centered           0.078540  1.081707
## i_female               0.203288  1.225425
## age_centered:i_female -0.030502  0.969958
##                        se(coef)      z
## age_centered           0.008027  9.785
## i_female               0.174605  1.164
## age_centered:i_female  0.012541 -2.432
##                       Pr(&gt;|z|)    
## age_centered            &lt;2e-16 ***
## i_female                 0.244    
## age_centered:i_female    0.015 *  
## ---
## Signif. codes:  
##   0 '***' 0.001 '**' 0.01 '*' 0.05 '.' 0.1  ' ' 1
## 
##                       exp(coef) exp(-coef)
## age_centered              1.082     0.9245
## i_female                  1.225     0.8160
## age_centered:i_female     0.970     1.0310
##                       lower .95 upper .95
## age_centered             1.0648    1.0989
## i_female                 0.8703    1.7255
## age_centered:i_female    0.9464    0.9941
## 
## Concordance= 0.734  (se = 0.021 )
## Rsquare= 0.257   (max possible= 0.993 )
## Likelihood ratio test= 148.2  on 3 df,   p=0
## Wald test            = 119.5  on 3 df,   p=0
## Score (logrank) test = 127.7  on 3 df,   p=0</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0C174471-D23E-45F7-BAEA-56898E13D6B8}"/>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4_files/figure-pptx/int-1.png"/>
          <p:cNvPicPr>
            <a:picLocks noGrp="1" noChangeAspect="1"/>
          </p:cNvPicPr>
          <p:nvPr/>
        </p:nvPicPr>
        <p:blipFill>
          <a:blip r:embed="rId2"/>
          <a:stretch>
            <a:fillRect/>
          </a:stretch>
        </p:blipFill>
        <p:spPr bwMode="auto">
          <a:xfrm>
            <a:off x="2286000" y="1155700"/>
            <a:ext cx="45720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E501A4C4-4AFB-4A25-9A75-1FBC22662FA3}"/>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lstStyle/>
          <a:p>
            <a:pPr marL="0" lvl="0" indent="0">
              <a:buNone/>
            </a:pPr>
            <a:r>
              <a:t>You can use a sequence of Wald tests to compare different models for survival.</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032244AF-CDEB-46E9-A66A-9A5A2652C77D}"/>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normAutofit fontScale="85000" lnSpcReduction="10000"/>
          </a:bodyPr>
          <a:lstStyle/>
          <a:p>
            <a:pPr marL="1270000" lvl="0" indent="0">
              <a:buNone/>
            </a:pPr>
            <a:r>
              <a:rPr sz="1800">
                <a:latin typeface="Courier"/>
              </a:rPr>
              <a:t>##                lab         term    estimate
## 1      gender only genderFemale  0.38151203
## 2      age, gender          age  0.06692776
## 3      age, gender genderFemale -0.06628511
## 4 bmi, age, gender          bmi -0.04208396
## 5 bmi, age, gender          age  0.06079117
## 6 bmi, age, gender genderFemale -0.09306460
##       p.value
## 1 0.005555126
## 2 0.000000000
## 3 0.637287208
## 4 0.006374453
## 5 0.000000000
## 6 0.509487094</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F2AA2906-6C6A-42EC-9F64-3F9064F782B2}"/>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lstStyle/>
          <a:p>
            <a:pPr marL="0" lvl="0" indent="0">
              <a:buNone/>
            </a:pPr>
            <a:r>
              <a:t>You use the log partial likelihood and/or the AIC (Akaike Information Criteria) to compare models of different complexity.</a:t>
            </a:r>
          </a:p>
          <a:p>
            <a:pPr marL="0" lvl="0" indent="0">
              <a:buNone/>
            </a:pPr>
            <a:r>
              <a:t>AIC = -2 log Likelihood + 2 k.</a:t>
            </a:r>
          </a:p>
          <a:p>
            <a:pPr marL="0" lvl="0" indent="0">
              <a:buNone/>
            </a:pPr>
            <a:r>
              <a:t>AIC = -2 log Likelihood + log(n) k.</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8403E568-E6D3-4C63-A723-F06416643FE1}"/>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lstStyle/>
          <a:p>
            <a:pPr marL="1270000" lvl="0" indent="0">
              <a:buNone/>
            </a:pPr>
            <a:r>
              <a:rPr sz="1800">
                <a:latin typeface="Courier"/>
              </a:rPr>
              <a:t>##                lab    logLik      AIC
## 1      gender only -1223.522 2449.043
## 2      gender, age -1156.138 2316.276
## 3 gender, age, bmi -1152.310 2310.620
##        BIC
## 1 2452.414
## 2 2323.017
## 3 2320.732</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D6AAF151-5D86-493B-9615-45F7FF92F558}"/>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lstStyle/>
          <a:p>
            <a:pPr marL="0" lvl="0" indent="0">
              <a:buNone/>
            </a:pPr>
            <a:r>
              <a:t>There are several residuals available for Cox regression. The Martingale residual is defined as</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𝑀</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𝛿</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𝑖</m:t>
                      </m:r>
                    </m:sub>
                  </m:sSub>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𝑋</m:t>
                      </m:r>
                      <m:r>
                        <a:rPr>
                          <a:latin typeface="Cambria Math" panose="02040503050406030204" pitchFamily="18" charset="0"/>
                        </a:rPr>
                        <m:t>𝛽</m:t>
                      </m:r>
                    </m:sup>
                  </m:sSup>
                </m:oMath>
              </m:oMathPara>
            </a14:m>
            <a:endParaRPr/>
          </a:p>
          <a:p>
            <a:pPr marL="0" lvl="0" indent="0">
              <a:buNone/>
            </a:pPr>
            <a:r>
              <a:t>where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𝛿</m:t>
                    </m:r>
                  </m:e>
                  <m:sub>
                    <m:r>
                      <a:rPr>
                        <a:latin typeface="Cambria Math" panose="02040503050406030204" pitchFamily="18" charset="0"/>
                      </a:rPr>
                      <m:t>𝑖</m:t>
                    </m:r>
                  </m:sub>
                </m:sSub>
              </m:oMath>
            </a14:m>
            <a:r>
              <a:t> = 0 if censored, 1 if dead.</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A378E49B-A668-43B8-9EAF-F76A9891878B}"/>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pic>
        <p:nvPicPr>
          <p:cNvPr id="3" name="Picture 1" descr="ppt4_files/figure-pptx/residuals-1.png"/>
          <p:cNvPicPr>
            <a:picLocks noGrp="1" noChangeAspect="1"/>
          </p:cNvPicPr>
          <p:nvPr/>
        </p:nvPicPr>
        <p:blipFill>
          <a:blip r:embed="rId2"/>
          <a:stretch>
            <a:fillRect/>
          </a:stretch>
        </p:blipFill>
        <p:spPr bwMode="auto">
          <a:xfrm>
            <a:off x="1282700" y="1155700"/>
            <a:ext cx="65786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883F7A7A-DB95-4AE7-A215-808E4D18ED5A}"/>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1270000" lvl="0" indent="0">
              <a:buNone/>
            </a:pPr>
            <a:r>
              <a:rPr sz="1800">
                <a:latin typeface="Courier"/>
              </a:rPr>
              <a:t>## `geom_smooth()` using method = 'loess' and formula 'y ~ x'</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5AB16B1A-0149-44C4-9003-3894859D1A53}"/>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4_files/figure-pptx/residuals-2.png"/>
          <p:cNvPicPr>
            <a:picLocks noGrp="1" noChangeAspect="1"/>
          </p:cNvPicPr>
          <p:nvPr/>
        </p:nvPicPr>
        <p:blipFill>
          <a:blip r:embed="rId2"/>
          <a:stretch>
            <a:fillRect/>
          </a:stretch>
        </p:blipFill>
        <p:spPr bwMode="auto">
          <a:xfrm>
            <a:off x="1282700" y="1155700"/>
            <a:ext cx="65786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92E1F3A9-8CC9-46E5-90D8-2FB45245C344}"/>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Cox multivariate regression</a:t>
            </a:r>
          </a:p>
        </p:txBody>
      </p:sp>
      <p:sp>
        <p:nvSpPr>
          <p:cNvPr id="3" name="Content Placeholder 2"/>
          <p:cNvSpPr>
            <a:spLocks noGrp="1"/>
          </p:cNvSpPr>
          <p:nvPr>
            <p:ph idx="1"/>
          </p:nvPr>
        </p:nvSpPr>
        <p:spPr/>
        <p:txBody>
          <a:bodyPr/>
          <a:lstStyle/>
          <a:p>
            <a:pPr marL="0" lvl="0" indent="0">
              <a:buNone/>
            </a:pPr>
            <a:r>
              <a:t>Recall that we ran a log rank test for gender using the WHAS100 data file. Let’s calculate a Cox regression model for the same data and compare it to the log rank test.</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269D9D6-BF56-4A0B-9283-630F52EDC509}"/>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1270000" lvl="0" indent="0">
              <a:buNone/>
            </a:pPr>
            <a:r>
              <a:rPr sz="1800">
                <a:latin typeface="Courier"/>
              </a:rPr>
              <a:t>## `geom_smooth()` using method = 'loess' and formula 'y ~ x'</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FAA280F3-31F3-40E5-81F2-394CE259AAF0}"/>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4_files/figure-pptx/residuals-3.png"/>
          <p:cNvPicPr>
            <a:picLocks noGrp="1" noChangeAspect="1"/>
          </p:cNvPicPr>
          <p:nvPr/>
        </p:nvPicPr>
        <p:blipFill>
          <a:blip r:embed="rId2"/>
          <a:stretch>
            <a:fillRect/>
          </a:stretch>
        </p:blipFill>
        <p:spPr bwMode="auto">
          <a:xfrm>
            <a:off x="1282700" y="1155700"/>
            <a:ext cx="65786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B1E50075-CF10-46D1-BFB1-62F78FF9FCA9}"/>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1270000" lvl="0" indent="0">
              <a:buNone/>
            </a:pPr>
            <a:r>
              <a:rPr sz="1800">
                <a:latin typeface="Courier"/>
              </a:rPr>
              <a:t>## `geom_smooth()` using method = 'loess' and formula 'y ~ x'</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837CA968-4614-4C32-9014-54EFD6FC92C6}"/>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4_files/figure-pptx/residuals-4.png"/>
          <p:cNvPicPr>
            <a:picLocks noGrp="1" noChangeAspect="1"/>
          </p:cNvPicPr>
          <p:nvPr/>
        </p:nvPicPr>
        <p:blipFill>
          <a:blip r:embed="rId2"/>
          <a:stretch>
            <a:fillRect/>
          </a:stretch>
        </p:blipFill>
        <p:spPr bwMode="auto">
          <a:xfrm>
            <a:off x="1282700" y="1155700"/>
            <a:ext cx="65786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6B927B2B-9222-4FD2-93B1-5633BFD6E8CE}"/>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1270000" lvl="0" indent="0">
              <a:buNone/>
            </a:pPr>
            <a:r>
              <a:rPr sz="1800">
                <a:latin typeface="Courier"/>
              </a:rPr>
              <a:t>## `geom_smooth()` using method = 'loess' and formula 'y ~ x'</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82DFEF49-6F63-4C27-9E3D-3CFFE237B147}"/>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4_files/figure-pptx/residuals-5.png"/>
          <p:cNvPicPr>
            <a:picLocks noGrp="1" noChangeAspect="1"/>
          </p:cNvPicPr>
          <p:nvPr/>
        </p:nvPicPr>
        <p:blipFill>
          <a:blip r:embed="rId2"/>
          <a:stretch>
            <a:fillRect/>
          </a:stretch>
        </p:blipFill>
        <p:spPr bwMode="auto">
          <a:xfrm>
            <a:off x="1282700" y="1155700"/>
            <a:ext cx="65786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324CCF30-AE6E-47A6-A43E-4EAEF367FC33}"/>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pic>
        <p:nvPicPr>
          <p:cNvPr id="3" name="Picture 1" descr="ppt4_files/figure-pptx/spline-1.png"/>
          <p:cNvPicPr>
            <a:picLocks noGrp="1" noChangeAspect="1"/>
          </p:cNvPicPr>
          <p:nvPr/>
        </p:nvPicPr>
        <p:blipFill>
          <a:blip r:embed="rId2"/>
          <a:stretch>
            <a:fillRect/>
          </a:stretch>
        </p:blipFill>
        <p:spPr bwMode="auto">
          <a:xfrm>
            <a:off x="1282700" y="1155700"/>
            <a:ext cx="65786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0EB68D68-0460-4509-B6F2-03DA7FB91D23}"/>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1270000" lvl="0" indent="0">
              <a:buNone/>
            </a:pPr>
            <a:r>
              <a:rPr sz="1800">
                <a:latin typeface="Courier"/>
              </a:rPr>
              <a:t>##             lab    logLik      AIC      BIC
## 1 linear (df=1) -1152.310 2310.620 2320.732
## 2 spline (df=3) -1151.288 2308.714 2319.058
## 3 spline (df=8) -1143.118 2302.204 2329.116</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CA317372-0941-4BC2-9AD3-92F6DCAB506C}"/>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lstStyle/>
          <a:p>
            <a:pPr marL="0" lvl="0" indent="0">
              <a:buNone/>
            </a:pPr>
            <a:r>
              <a:t>Testing.</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2FE70553-2622-4064-836A-720EE314F4FC}"/>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normAutofit fontScale="25000" lnSpcReduction="20000"/>
          </a:bodyPr>
          <a:lstStyle/>
          <a:p>
            <a:pPr marL="1270000" lvl="0" indent="0">
              <a:buNone/>
            </a:pPr>
            <a:r>
              <a:rPr sz="1800">
                <a:latin typeface="Courier"/>
              </a:rPr>
              <a:t>## Call:
## coxph(formula = Surv(time_yrs, fstat == "Dead") ~ hr, data = whas500)
## 
##       coef exp(coef) se(coef)   z       p
## hr 0.01505   1.01516  0.00269 5.6 2.1e-08
## 
## Likelihood ratio test=28.9  on 1 df, p=7.45e-08
## n= 500, number of events= 215</a:t>
            </a:r>
          </a:p>
          <a:p>
            <a:pPr marL="1270000" lvl="0" indent="0">
              <a:buNone/>
            </a:pPr>
            <a:r>
              <a:rPr sz="1800">
                <a:latin typeface="Courier"/>
              </a:rPr>
              <a:t>## Call:
## coxph(formula = Surv(time_yrs, fstat == "Dead") ~ sysbp, data = whas500)
## 
##           coef exp(coef) se(coef)     z
## sysbp -0.00452   0.99549  0.00223 -2.03
##           p
## sysbp 0.042
## 
## Likelihood ratio test=4.19  on 1 df, p=0.0406
## n= 500, number of events= 215</a:t>
            </a:r>
          </a:p>
          <a:p>
            <a:pPr marL="1270000" lvl="0" indent="0">
              <a:buNone/>
            </a:pPr>
            <a:r>
              <a:rPr sz="1800">
                <a:latin typeface="Courier"/>
              </a:rPr>
              <a:t>## Call:
## coxph(formula = Surv(time_yrs, fstat == "Dead") ~ diasbp, data = whas500)
## 
##            coef exp(coef) se(coef)     z
## diasbp -0.01602   0.98411  0.00328 -4.88
##              p
## diasbp 1.1e-06
## 
## Likelihood ratio test=23.8  on 1 df, p=1.07e-06
## n= 500, number of events= 215</a:t>
            </a:r>
          </a:p>
          <a:p>
            <a:pPr marL="1270000" lvl="0" indent="0">
              <a:buNone/>
            </a:pPr>
            <a:r>
              <a:rPr sz="1800">
                <a:latin typeface="Courier"/>
              </a:rPr>
              <a:t>## Warning in fitter(X, Y, strats, offset,
## init, control, weights = weights, : Loglik
## converged before variable 1 ; beta may be
## infinite.</a:t>
            </a:r>
          </a:p>
          <a:p>
            <a:pPr marL="1270000" lvl="0" indent="0">
              <a:buNone/>
            </a:pPr>
            <a:r>
              <a:rPr sz="1800">
                <a:latin typeface="Courier"/>
              </a:rPr>
              <a:t>## Call:
## coxph(formula = Surv(time_yrs, fstat == "Dead") ~ cvd, data = whas500)
## 
##            coef exp(coef) se(coef)    z    p
## cvdYes 2.19e+01  3.20e+09 2.20e+03 0.01 0.99
## 
## Likelihood ratio test=568  on 1 df, p=0
## n= 500, number of events= 215</a:t>
            </a:r>
          </a:p>
          <a:p>
            <a:pPr marL="1270000" lvl="0" indent="0">
              <a:buNone/>
            </a:pPr>
            <a:r>
              <a:rPr sz="1800">
                <a:latin typeface="Courier"/>
              </a:rPr>
              <a:t>## Call:
## coxph(formula = Surv(time_yrs, fstat == "Dead") ~ afb, data = whas500)
## 
##         coef exp(coef) se(coef)    z      p
## afbYes 0.540     1.716    0.165 3.26 0.0011
## 
## Likelihood ratio test=9.58  on 1 df, p=0.00196
## n= 500, number of events= 215</a:t>
            </a:r>
          </a:p>
          <a:p>
            <a:pPr marL="1270000" lvl="0" indent="0">
              <a:buNone/>
            </a:pPr>
            <a:r>
              <a:rPr sz="1800">
                <a:latin typeface="Courier"/>
              </a:rPr>
              <a:t>## Call:
## coxph(formula = Surv(time_yrs, fstat == "Dead") ~ sho, data = whas500)
## 
##         coef exp(coef) se(coef)    z       p
## shoYes 1.190     3.288    0.256 4.65 3.4e-06
## 
## Likelihood ratio test=15.8  on 1 df, p=6.87e-05
## n= 500, number of events= 215</a:t>
            </a:r>
          </a:p>
          <a:p>
            <a:pPr marL="1270000" lvl="0" indent="0">
              <a:buNone/>
            </a:pPr>
            <a:r>
              <a:rPr sz="1800">
                <a:latin typeface="Courier"/>
              </a:rPr>
              <a:t>## Call:
## coxph(formula = Surv(time_yrs, fstat == "Dead") ~ chf, data = whas500)
## 
##         coef exp(coef) se(coef)    z      p
## chfYes 1.200     3.319    0.138 8.69 &lt;2e-16
## 
## Likelihood ratio test=72.3  on 1 df, p=0
## n= 500, number of events= 215</a:t>
            </a:r>
          </a:p>
          <a:p>
            <a:pPr marL="1270000" lvl="0" indent="0">
              <a:buNone/>
            </a:pPr>
            <a:r>
              <a:rPr sz="1800">
                <a:latin typeface="Courier"/>
              </a:rPr>
              <a:t>## Call:
## coxph(formula = Surv(time_yrs, fstat == "Dead") ~ av3, data = whas500)
## 
##         coef exp(coef) se(coef)    z    p
## av3Yes 0.479     1.614    0.390 1.23 0.22
## 
## Likelihood ratio test=1.31  on 1 df, p=0.252
## n= 500, number of events= 215</a:t>
            </a:r>
          </a:p>
          <a:p>
            <a:pPr marL="1270000" lvl="0" indent="0">
              <a:buNone/>
            </a:pPr>
            <a:r>
              <a:rPr sz="1800">
                <a:latin typeface="Courier"/>
              </a:rPr>
              <a:t>## Call:
## coxph(formula = Surv(time_yrs, fstat == "Dead") ~ miord, data = whas500)
## 
##                 coef exp(coef) se(coef)    z
## miordRecurrent 0.427     1.532    0.139 3.07
##                     p
## miordRecurrent 0.0022
## 
## Likelihood ratio test=9.14  on 1 df, p=0.0025
## n= 500, number of events= 215</a:t>
            </a:r>
          </a:p>
          <a:p>
            <a:pPr marL="1270000" lvl="0" indent="0">
              <a:buNone/>
            </a:pPr>
            <a:r>
              <a:rPr sz="1800">
                <a:latin typeface="Courier"/>
              </a:rPr>
              <a:t>## Call:
## coxph(formula = Surv(time_yrs, fstat == "Dead") ~ mitype, data = whas500)
## 
##                coef exp(coef) se(coef)     z
## mitypeQ-wave -0.660     0.517    0.167 -3.95
##                    p
## mitypeQ-wave 7.9e-05
## 
## Likelihood ratio test=17.5  on 1 df, p=2.94e-05
## n= 500, number of events= 215</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F79960CA-6267-4E24-A188-5C20FF5EC3BC}"/>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normAutofit fontScale="25000" lnSpcReduction="20000"/>
          </a:bodyPr>
          <a:lstStyle/>
          <a:p>
            <a:pPr marL="1270000" lvl="0" indent="0">
              <a:buNone/>
            </a:pPr>
            <a:r>
              <a:rPr sz="1800">
                <a:latin typeface="Courier"/>
              </a:rPr>
              <a:t>##   id  admitdate    foldate los lenfol fstat
## 1  1 03/13/1995 03/19/1995   4      6  Dead
## 2  2 01/14/1995 01/23/1996   5    374  Dead
## 3  3 02/17/1995 10/04/2001   5   2421  Dead
## 4  4 04/07/1995 07/14/1995   9     98  Dead
## 5  5 02/09/1995 05/29/1998   4   1205  Dead
## 6  6 01/16/1995 09/11/2000   7   2065  Dead
##   age gender      bmi  time_yrs age_group
## 1  65   Male 31.38134 0.0164271     60-69
## 2  88 Female 22.65790 1.0239562      &gt;=80
## 3  77   Male 27.87892 6.6283368     70-79
## 4  81 Female 21.47878 0.2683094      &gt;=80
## 5  78   Male 30.70601 3.2991102     70-79
## 6  82 Female 26.45294 5.6536619      &gt;=80</a:t>
            </a:r>
          </a:p>
          <a:p>
            <a:pPr marL="1270000" lvl="0" indent="0">
              <a:buNone/>
            </a:pPr>
            <a:r>
              <a:rPr sz="1800">
                <a:latin typeface="Courier"/>
              </a:rPr>
              <a:t>##   id age gender hr sysbp diasbp      bmi cvd
## 1  1  83   Male 89   152     78 25.54051  No
## 2  2  49   Male 84   120     60 24.02398  No
## 3  3  70 Female 83   147     88 22.14290  No
## 4  4  70   Male 65   123     76 26.63187 Yes
## 5  5  70   Male 63   135     85 24.41255  No
## 6  6  70   Male 76    83     54 23.24236 Yes
##   afb sho chf av3     miord     mitype year
## 1 Yes  No  No  No Recurrent Non Q-wave &lt;NA&gt;
## 2  No  No  No  No     First     Q-wave &lt;NA&gt;
## 3  No  No  No  No     First     Q-wave &lt;NA&gt;
## 4  No  No Yes  No     First     Q-wave &lt;NA&gt;
## 5  No  No  No  No     First     Q-wave &lt;NA&gt;
## 6  No  No  No Yes     First Non Q-wave &lt;NA&gt;
##    admitdate    disdate      fdate los dstat
## 1 01/13/1997 01/18/1997 12/31/2002   5 Alive
## 2 01/19/1997 01/24/1997 12/31/2002   5 Alive
## 3 01/01/1997 01/06/1997 12/31/2002   5 Alive
## 4 02/17/1997 02/27/1997 12/11/1997  10 Alive
## 5 03/01/1997 03/07/1997 12/31/2002   6 Alive
## 6 03/11/1997 03/12/1997 03/12/1997   1  Dead
##   lenfol fstat    time_yrs
## 1   2178 Alive 5.963039014
## 2   2172 Alive 5.946611910
## 3   2190 Alive 5.995893224
## 4    297  Dead 0.813141684
## 5   2131 Alive 5.834360027
## 6      1  Dead 0.002737851</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8A5D27A7-43A6-466A-BB3D-E02916C826F2}"/>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lstStyle/>
          <a:p>
            <a:pPr marL="0" lvl="0" indent="0">
              <a:buNone/>
            </a:pPr>
            <a:r>
              <a:t>Save everything for possible later re-use.</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B3F6010A-4E78-49BC-B5F6-17E72FF754D2}"/>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F8109F2C-19E1-47BC-9CAE-2C1D2EE78B08}"/>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Cox</a:t>
            </a:r>
          </a:p>
        </p:txBody>
      </p:sp>
      <p:sp>
        <p:nvSpPr>
          <p:cNvPr id="3" name="Content Placeholder 2"/>
          <p:cNvSpPr>
            <a:spLocks noGrp="1"/>
          </p:cNvSpPr>
          <p:nvPr>
            <p:ph idx="1"/>
          </p:nvPr>
        </p:nvSpPr>
        <p:spPr/>
        <p:txBody>
          <a:bodyPr/>
          <a:lstStyle/>
          <a:p>
            <a:pPr marL="0" lvl="0" indent="0">
              <a:buNone/>
            </a:pPr>
            <a:r>
              <a:t>You should examine your independent variables one at a time before putting them all in a multivariate model.</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187D0452-651B-43F4-B731-50D5F53E84DC}"/>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normAutofit fontScale="25000" lnSpcReduction="20000"/>
          </a:bodyPr>
          <a:lstStyle/>
          <a:p>
            <a:pPr marL="1270000" lvl="0" indent="0">
              <a:buNone/>
            </a:pPr>
            <a:r>
              <a:rPr sz="1800">
                <a:latin typeface="Courier"/>
              </a:rPr>
              <a:t>## Call:
## coxph(formula = Surv(time_yrs, fstat == "Dead") ~ age, data = whas500)
## 
##   n= 500, number of events= 215 
## 
##         coef exp(coef) se(coef)     z
## age 0.066339  1.068589 0.006079 10.91
##     Pr(&gt;|z|)    
## age   &lt;2e-16 ***
## ---
## Signif. codes:  
##   0 '***' 0.001 '**' 0.01 '*' 0.05 '.' 0.1  ' ' 1
## 
##     exp(coef) exp(-coef) lower .95 upper .95
## age     1.069     0.9358     1.056     1.081
## 
## Concordance= 0.731  (se = 0.021 )
## Rsquare= 0.247   (max possible= 0.993 )
## Likelihood ratio test= 142.1  on 1 df,   p=0
## Wald test            = 119.1  on 1 df,   p=0
## Score (logrank) test = 126.6  on 1 df,   p=0</a:t>
            </a:r>
          </a:p>
          <a:p>
            <a:pPr marL="1270000" lvl="0" indent="0">
              <a:buNone/>
            </a:pPr>
            <a:r>
              <a:rPr sz="1800">
                <a:latin typeface="Courier"/>
              </a:rPr>
              <a:t>## Call:
## coxph(formula = Surv(time_yrs, fstat == "Dead") ~ gender, data = whas500)
## 
##   n= 500, number of events= 215 
## 
##                coef exp(coef) se(coef)     z
## genderFemale 0.3815    1.4645   0.1376 2.773
##              Pr(&gt;|z|)   
## genderFemale  0.00556 **
## ---
## Signif. codes:  
##   0 '***' 0.001 '**' 0.01 '*' 0.05 '.' 0.1  ' ' 1
## 
##              exp(coef) exp(-coef) lower .95
## genderFemale     1.464     0.6828     1.118
##              upper .95
## genderFemale     1.918
## 
## Concordance= 0.542  (se = 0.018 )
## Rsquare= 0.015   (max possible= 0.993 )
## Likelihood ratio test= 7.6  on 1 df,   p=0.005843
## Wald test            = 7.69  on 1 df,   p=0.005555
## Score (logrank) test = 7.78  on 1 df,   p=0.005275</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D7AD0F67-F926-4FF5-A694-73FF38E08E05}"/>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4_files/figure-pptx/one-at-a-time-1.png"/>
          <p:cNvPicPr>
            <a:picLocks noGrp="1" noChangeAspect="1"/>
          </p:cNvPicPr>
          <p:nvPr/>
        </p:nvPicPr>
        <p:blipFill>
          <a:blip r:embed="rId2"/>
          <a:stretch>
            <a:fillRect/>
          </a:stretch>
        </p:blipFill>
        <p:spPr bwMode="auto">
          <a:xfrm>
            <a:off x="1282700" y="1155700"/>
            <a:ext cx="6578600" cy="3657600"/>
          </a:xfrm>
          <a:prstGeom prst="rect">
            <a:avLst/>
          </a:prstGeom>
          <a:noFill/>
          <a:ln w="9525">
            <a:noFill/>
            <a:headEnd/>
            <a:tailEnd/>
          </a:ln>
        </p:spPr>
      </p:pic>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3A1962F5-C6F7-43D2-9435-6273FD8077FA}"/>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marL="0" lvl="0" indent="0">
              <a:buNone/>
            </a:pPr>
            <a:endParaRPr/>
          </a:p>
          <a:p>
            <a:pPr marL="1270000" lvl="0" indent="0">
              <a:buNone/>
            </a:pPr>
            <a:r>
              <a:rPr sz="1800">
                <a:latin typeface="Courier"/>
              </a:rPr>
              <a:t>## Call:
## coxph(formula = Surv(time_yrs, fstat == "Dead") ~ age + gender, 
##     data = whas500)
## 
##   n= 500, number of events= 215 
## 
##                   coef exp(coef)  se(coef)
## age           0.066928  1.069218  0.006196
## genderFemale -0.066285  0.935864  0.140585
##                   z Pr(&gt;|z|)    
## age          10.802   &lt;2e-16 ***
## genderFemale -0.471    0.637    
## ---
## Signif. codes:  
##   0 '***' 0.001 '**' 0.01 '*' 0.05 '.' 0.1  ' ' 1
## 
##              exp(coef) exp(-coef) lower .95
## age             1.0692     0.9353    1.0563
## genderFemale    0.9359     1.0685    0.7105
##              upper .95
## age              1.082
## genderFemale     1.233
## 
## Concordance= 0.731  (se = 0.021 )
## Rsquare= 0.248   (max possible= 0.993 )
## Likelihood ratio test= 142.4  on 2 df,   p=0
## Wald test            = 119.7  on 2 df,   p=0
## Score (logrank) test = 126.9  on 2 df,   p=0</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id="{554A6A57-7DDA-49F2-AD0B-439E9DCC14C6}"/>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34400" cy="857250"/>
          </a:xfrm>
        </p:spPr>
        <p:txBody>
          <a:bodyPr/>
          <a:lstStyle/>
          <a:p>
            <a:pPr marL="0" lvl="0" indent="0">
              <a:buNone/>
            </a:pPr>
            <a:r>
              <a:t>Header</a:t>
            </a:r>
          </a:p>
        </p:txBody>
      </p:sp>
      <p:sp>
        <p:nvSpPr>
          <p:cNvPr id="3" name="Content Placeholder 2"/>
          <p:cNvSpPr>
            <a:spLocks noGrp="1"/>
          </p:cNvSpPr>
          <p:nvPr>
            <p:ph idx="1"/>
          </p:nvPr>
        </p:nvSpPr>
        <p:spPr/>
        <p:txBody>
          <a:bodyPr/>
          <a:lstStyle/>
          <a:p>
            <a:pPr marL="0" lvl="0" indent="0">
              <a:buNone/>
            </a:pPr>
            <a:r>
              <a:t>The effect of gender disappears when you include age in the model.</a:t>
            </a:r>
          </a:p>
        </p:txBody>
      </p:sp>
      <p:pic>
        <p:nvPicPr>
          <p:cNvPr id="2050" name="Picture 2"/>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8458200" y="475691"/>
            <a:ext cx="426363" cy="34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606DB4C8-798E-4A32-B046-A88535487D82}"/>
              </a:ext>
            </a:extLst>
          </p:cNvPr>
          <p:cNvSpPr>
            <a:spLocks noGrp="1"/>
          </p:cNvSpPr>
          <p:nvPr>
            <p:ph type="ftr" sz="quarter" idx="11"/>
          </p:nvPr>
        </p:nvSpPr>
        <p:spPr/>
        <p:txBody>
          <a:bodyPr/>
          <a:lstStyle/>
          <a:p>
            <a:r>
              <a:rPr lang="en-US"/>
              <a:t>©2018 Steve Simon | https://TheAnalysisFactor.com</a:t>
            </a:r>
            <a:endParaRPr lang="en-US" dirty="0"/>
          </a:p>
        </p:txBody>
      </p:sp>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mp" id="{247F27A1-2FCD-454C-9032-94458349FEF7}" vid="{FB4BBDDB-A2BB-4253-B266-576436B267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857</Words>
  <Application>Microsoft Office PowerPoint</Application>
  <PresentationFormat>On-screen Show (16:9)</PresentationFormat>
  <Paragraphs>117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Cambria Math</vt:lpstr>
      <vt:lpstr>Courier</vt:lpstr>
      <vt:lpstr>COSA-PPT-Wide-Template</vt:lpstr>
      <vt:lpstr>Model fitting and diagnostics for the Cox model</vt:lpstr>
      <vt:lpstr>Abstract</vt:lpstr>
      <vt:lpstr>Cox multivariate regression</vt:lpstr>
      <vt:lpstr>Header</vt:lpstr>
      <vt:lpstr>Cox</vt:lpstr>
      <vt:lpstr>Header</vt:lpstr>
      <vt:lpstr>PowerPoint Presentation</vt:lpstr>
      <vt:lpstr>PowerPoint Presentation</vt:lpstr>
      <vt:lpstr>Header</vt:lpstr>
      <vt:lpstr>Header</vt:lpstr>
      <vt:lpstr>PowerPoint Presentation</vt:lpstr>
      <vt:lpstr>PowerPoint Presentation</vt:lpstr>
      <vt:lpstr>Header</vt:lpstr>
      <vt:lpstr>Header</vt:lpstr>
      <vt:lpstr>Header</vt:lpstr>
      <vt:lpstr>PowerPoint Presentation</vt:lpstr>
      <vt:lpstr>PowerPoint Presentation</vt:lpstr>
      <vt:lpstr>PowerPoint Presentation</vt:lpstr>
      <vt:lpstr>Header</vt:lpstr>
      <vt:lpstr>Header</vt:lpstr>
      <vt:lpstr>PowerPoint Presentation</vt:lpstr>
      <vt:lpstr>Header</vt:lpstr>
      <vt:lpstr>Header</vt:lpstr>
      <vt:lpstr>Header</vt:lpstr>
      <vt:lpstr>Header</vt:lpstr>
      <vt:lpstr>Header</vt:lpstr>
      <vt:lpstr>Header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Header</vt:lpstr>
      <vt:lpstr>PowerPoint Presentation</vt:lpstr>
      <vt:lpstr>Header</vt:lpstr>
      <vt:lpstr>Header</vt:lpstr>
      <vt:lpstr>Header</vt:lpstr>
      <vt:lpstr>Header</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1371</TotalTime>
  <Words>86</Words>
  <Application>Microsoft Office PowerPoint</Application>
  <PresentationFormat>On-screen Show (16:9)</PresentationFormat>
  <Paragraphs>4</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COSA-PPT-Wide-Template</vt:lpstr>
      <vt:lpstr>Planning a Survival Analysis Study … and data management issues</vt:lpstr>
      <vt:lpstr>Abstract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fitting and diagnostics for the Cox model</dc:title>
  <dc:creator>Steve Simon</dc:creator>
  <cp:keywords/>
  <cp:lastModifiedBy>Stephen Simon</cp:lastModifiedBy>
  <cp:revision>1</cp:revision>
  <dcterms:created xsi:type="dcterms:W3CDTF">2018-09-29T20:43:30Z</dcterms:created>
  <dcterms:modified xsi:type="dcterms:W3CDTF">2018-09-29T21:20:41Z</dcterms:modified>
</cp:coreProperties>
</file>