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209801"/>
            <a:ext cx="7772400" cy="1470025"/>
          </a:xfrm>
        </p:spPr>
        <p:txBody>
          <a:bodyPr>
            <a:normAutofit/>
          </a:bodyPr>
          <a:lstStyle>
            <a:lvl1pPr>
              <a:defRPr sz="2800" b="1" baseline="0">
                <a:solidFill>
                  <a:srgbClr val="E87427"/>
                </a:solidFill>
                <a:latin typeface="+mn-lt"/>
              </a:defRPr>
            </a:lvl1pPr>
          </a:lstStyle>
          <a:p>
            <a:r>
              <a:rPr lang="en-US" dirty="0"/>
              <a:t>Title of Presentation</a:t>
            </a:r>
          </a:p>
        </p:txBody>
      </p:sp>
      <p:sp>
        <p:nvSpPr>
          <p:cNvPr id="5" name="Footer Placeholder 4"/>
          <p:cNvSpPr>
            <a:spLocks noGrp="1"/>
          </p:cNvSpPr>
          <p:nvPr>
            <p:ph type="ftr" sz="quarter" idx="11"/>
          </p:nvPr>
        </p:nvSpPr>
        <p:spPr>
          <a:xfrm>
            <a:off x="2705100" y="6477000"/>
            <a:ext cx="3733800" cy="365125"/>
          </a:xfrm>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Subtitle 2"/>
          <p:cNvSpPr txBox="1">
            <a:spLocks/>
          </p:cNvSpPr>
          <p:nvPr/>
        </p:nvSpPr>
        <p:spPr>
          <a:xfrm>
            <a:off x="6629400" y="5257800"/>
            <a:ext cx="1828800" cy="558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800" dirty="0">
                <a:solidFill>
                  <a:schemeClr val="tx1"/>
                </a:solidFill>
              </a:rPr>
              <a:t>Steve Simon</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3254" t="26072" r="71833" b="28687"/>
          <a:stretch/>
        </p:blipFill>
        <p:spPr>
          <a:xfrm>
            <a:off x="4200700" y="1600201"/>
            <a:ext cx="742603" cy="768465"/>
          </a:xfrm>
          <a:prstGeom prst="rect">
            <a:avLst/>
          </a:prstGeom>
        </p:spPr>
      </p:pic>
    </p:spTree>
    <p:extLst>
      <p:ext uri="{BB962C8B-B14F-4D97-AF65-F5344CB8AC3E}">
        <p14:creationId xmlns:p14="http://schemas.microsoft.com/office/powerpoint/2010/main" val="4248596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Footer Placeholder 4"/>
          <p:cNvSpPr>
            <a:spLocks noGrp="1"/>
          </p:cNvSpPr>
          <p:nvPr>
            <p:ph type="ftr" sz="quarter" idx="11"/>
          </p:nvPr>
        </p:nvSpPr>
        <p:spPr>
          <a:xfrm>
            <a:off x="2705100" y="6477000"/>
            <a:ext cx="3733800" cy="365125"/>
          </a:xfrm>
        </p:spPr>
        <p:txBody>
          <a:bodyPr/>
          <a:lstStyle/>
          <a:p>
            <a:endParaRPr lang="en-US"/>
          </a:p>
        </p:txBody>
      </p:sp>
    </p:spTree>
    <p:extLst>
      <p:ext uri="{BB962C8B-B14F-4D97-AF65-F5344CB8AC3E}">
        <p14:creationId xmlns:p14="http://schemas.microsoft.com/office/powerpoint/2010/main" val="3278379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Footer Placeholder 4"/>
          <p:cNvSpPr>
            <a:spLocks noGrp="1"/>
          </p:cNvSpPr>
          <p:nvPr>
            <p:ph type="ftr" sz="quarter" idx="11"/>
          </p:nvPr>
        </p:nvSpPr>
        <p:spPr>
          <a:xfrm>
            <a:off x="2705100" y="6477000"/>
            <a:ext cx="3733800" cy="365125"/>
          </a:xfrm>
        </p:spPr>
        <p:txBody>
          <a:bodyPr/>
          <a:lstStyle/>
          <a:p>
            <a:endParaRPr lang="en-US"/>
          </a:p>
        </p:txBody>
      </p:sp>
    </p:spTree>
    <p:extLst>
      <p:ext uri="{BB962C8B-B14F-4D97-AF65-F5344CB8AC3E}">
        <p14:creationId xmlns:p14="http://schemas.microsoft.com/office/powerpoint/2010/main" val="661426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60683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1143000"/>
          </a:xfrm>
        </p:spPr>
        <p:txBody>
          <a:bodyPr>
            <a:normAutofit/>
          </a:bodyPr>
          <a:lstStyle>
            <a:lvl1pPr algn="l">
              <a:defRPr sz="2400" b="1">
                <a:solidFill>
                  <a:srgbClr val="E87427"/>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304800" y="1546611"/>
            <a:ext cx="8534400" cy="4876800"/>
          </a:xfrm>
        </p:spPr>
        <p:txBody>
          <a:bodyPr>
            <a:normAutofit/>
          </a:bodyPr>
          <a:lstStyle>
            <a:lvl1pPr>
              <a:defRPr sz="2000" baseline="0"/>
            </a:lvl1pPr>
            <a:lvl2pPr>
              <a:defRPr sz="1800"/>
            </a:lvl2pPr>
          </a:lstStyle>
          <a:p>
            <a:pPr lvl="0"/>
            <a:r>
              <a:rPr lang="en-US"/>
              <a:t>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1" y="634256"/>
            <a:ext cx="426363" cy="457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4"/>
          <p:cNvSpPr>
            <a:spLocks noGrp="1"/>
          </p:cNvSpPr>
          <p:nvPr>
            <p:ph type="ftr" sz="quarter" idx="11"/>
          </p:nvPr>
        </p:nvSpPr>
        <p:spPr>
          <a:xfrm>
            <a:off x="2705100" y="6477000"/>
            <a:ext cx="3733800" cy="365125"/>
          </a:xfrm>
        </p:spPr>
        <p:txBody>
          <a:bodyPr/>
          <a:lstStyle/>
          <a:p>
            <a:endParaRPr lang="en-US"/>
          </a:p>
        </p:txBody>
      </p:sp>
    </p:spTree>
    <p:extLst>
      <p:ext uri="{BB962C8B-B14F-4D97-AF65-F5344CB8AC3E}">
        <p14:creationId xmlns:p14="http://schemas.microsoft.com/office/powerpoint/2010/main" val="2185783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Footer Placeholder 4"/>
          <p:cNvSpPr>
            <a:spLocks noGrp="1"/>
          </p:cNvSpPr>
          <p:nvPr>
            <p:ph type="ftr" sz="quarter" idx="11"/>
          </p:nvPr>
        </p:nvSpPr>
        <p:spPr>
          <a:xfrm>
            <a:off x="2705100" y="6477000"/>
            <a:ext cx="3733800" cy="365125"/>
          </a:xfrm>
        </p:spPr>
        <p:txBody>
          <a:bodyPr/>
          <a:lstStyle/>
          <a:p>
            <a:endParaRPr lang="en-US"/>
          </a:p>
        </p:txBody>
      </p:sp>
    </p:spTree>
    <p:extLst>
      <p:ext uri="{BB962C8B-B14F-4D97-AF65-F5344CB8AC3E}">
        <p14:creationId xmlns:p14="http://schemas.microsoft.com/office/powerpoint/2010/main" val="184963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8" name="Footer Placeholder 4"/>
          <p:cNvSpPr>
            <a:spLocks noGrp="1"/>
          </p:cNvSpPr>
          <p:nvPr>
            <p:ph type="ftr" sz="quarter" idx="11"/>
          </p:nvPr>
        </p:nvSpPr>
        <p:spPr>
          <a:xfrm>
            <a:off x="2705100" y="6477000"/>
            <a:ext cx="3733800" cy="365125"/>
          </a:xfrm>
        </p:spPr>
        <p:txBody>
          <a:bodyPr/>
          <a:lstStyle/>
          <a:p>
            <a:endParaRPr lang="en-US"/>
          </a:p>
        </p:txBody>
      </p:sp>
    </p:spTree>
    <p:extLst>
      <p:ext uri="{BB962C8B-B14F-4D97-AF65-F5344CB8AC3E}">
        <p14:creationId xmlns:p14="http://schemas.microsoft.com/office/powerpoint/2010/main" val="208942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
        <p:nvSpPr>
          <p:cNvPr id="10" name="Footer Placeholder 4"/>
          <p:cNvSpPr>
            <a:spLocks noGrp="1"/>
          </p:cNvSpPr>
          <p:nvPr>
            <p:ph type="ftr" sz="quarter" idx="11"/>
          </p:nvPr>
        </p:nvSpPr>
        <p:spPr>
          <a:xfrm>
            <a:off x="2705100" y="6477000"/>
            <a:ext cx="3733800" cy="365125"/>
          </a:xfrm>
        </p:spPr>
        <p:txBody>
          <a:bodyPr/>
          <a:lstStyle/>
          <a:p>
            <a:endParaRPr lang="en-US"/>
          </a:p>
        </p:txBody>
      </p:sp>
    </p:spTree>
    <p:extLst>
      <p:ext uri="{BB962C8B-B14F-4D97-AF65-F5344CB8AC3E}">
        <p14:creationId xmlns:p14="http://schemas.microsoft.com/office/powerpoint/2010/main" val="421808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
        <p:nvSpPr>
          <p:cNvPr id="6" name="Footer Placeholder 4"/>
          <p:cNvSpPr>
            <a:spLocks noGrp="1"/>
          </p:cNvSpPr>
          <p:nvPr>
            <p:ph type="ftr" sz="quarter" idx="11"/>
          </p:nvPr>
        </p:nvSpPr>
        <p:spPr>
          <a:xfrm>
            <a:off x="2705100" y="6477000"/>
            <a:ext cx="3733800" cy="365125"/>
          </a:xfrm>
        </p:spPr>
        <p:txBody>
          <a:bodyPr/>
          <a:lstStyle/>
          <a:p>
            <a:endParaRPr lang="en-US"/>
          </a:p>
        </p:txBody>
      </p:sp>
    </p:spTree>
    <p:extLst>
      <p:ext uri="{BB962C8B-B14F-4D97-AF65-F5344CB8AC3E}">
        <p14:creationId xmlns:p14="http://schemas.microsoft.com/office/powerpoint/2010/main" val="291597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
        <p:nvSpPr>
          <p:cNvPr id="5" name="Footer Placeholder 4"/>
          <p:cNvSpPr>
            <a:spLocks noGrp="1"/>
          </p:cNvSpPr>
          <p:nvPr>
            <p:ph type="ftr" sz="quarter" idx="11"/>
          </p:nvPr>
        </p:nvSpPr>
        <p:spPr>
          <a:xfrm>
            <a:off x="2705100" y="6477000"/>
            <a:ext cx="3733800" cy="365125"/>
          </a:xfrm>
        </p:spPr>
        <p:txBody>
          <a:bodyPr/>
          <a:lstStyle/>
          <a:p>
            <a:endParaRPr lang="en-US"/>
          </a:p>
        </p:txBody>
      </p:sp>
    </p:spTree>
    <p:extLst>
      <p:ext uri="{BB962C8B-B14F-4D97-AF65-F5344CB8AC3E}">
        <p14:creationId xmlns:p14="http://schemas.microsoft.com/office/powerpoint/2010/main" val="317643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8" name="Footer Placeholder 4"/>
          <p:cNvSpPr>
            <a:spLocks noGrp="1"/>
          </p:cNvSpPr>
          <p:nvPr>
            <p:ph type="ftr" sz="quarter" idx="11"/>
          </p:nvPr>
        </p:nvSpPr>
        <p:spPr>
          <a:xfrm>
            <a:off x="2705100" y="6477000"/>
            <a:ext cx="3733800" cy="365125"/>
          </a:xfrm>
        </p:spPr>
        <p:txBody>
          <a:bodyPr/>
          <a:lstStyle/>
          <a:p>
            <a:endParaRPr lang="en-US"/>
          </a:p>
        </p:txBody>
      </p:sp>
    </p:spTree>
    <p:extLst>
      <p:ext uri="{BB962C8B-B14F-4D97-AF65-F5344CB8AC3E}">
        <p14:creationId xmlns:p14="http://schemas.microsoft.com/office/powerpoint/2010/main" val="2239623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8" name="Footer Placeholder 4"/>
          <p:cNvSpPr>
            <a:spLocks noGrp="1"/>
          </p:cNvSpPr>
          <p:nvPr>
            <p:ph type="ftr" sz="quarter" idx="11"/>
          </p:nvPr>
        </p:nvSpPr>
        <p:spPr>
          <a:xfrm>
            <a:off x="2705100" y="6477000"/>
            <a:ext cx="3733800" cy="365125"/>
          </a:xfrm>
        </p:spPr>
        <p:txBody>
          <a:bodyPr/>
          <a:lstStyle/>
          <a:p>
            <a:endParaRPr lang="en-US"/>
          </a:p>
        </p:txBody>
      </p:sp>
    </p:spTree>
    <p:extLst>
      <p:ext uri="{BB962C8B-B14F-4D97-AF65-F5344CB8AC3E}">
        <p14:creationId xmlns:p14="http://schemas.microsoft.com/office/powerpoint/2010/main" val="5062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74639"/>
            <a:ext cx="8534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600201"/>
            <a:ext cx="85344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10/14/2018</a:t>
            </a:fld>
            <a:endParaRPr lang="en-US"/>
          </a:p>
        </p:txBody>
      </p:sp>
      <p:sp>
        <p:nvSpPr>
          <p:cNvPr id="5" name="Footer Placeholder 4"/>
          <p:cNvSpPr>
            <a:spLocks noGrp="1"/>
          </p:cNvSpPr>
          <p:nvPr>
            <p:ph type="ftr" sz="quarter" idx="3"/>
          </p:nvPr>
        </p:nvSpPr>
        <p:spPr>
          <a:xfrm>
            <a:off x="3124200" y="6477000"/>
            <a:ext cx="2895600" cy="365125"/>
          </a:xfrm>
          <a:prstGeom prst="rect">
            <a:avLst/>
          </a:prstGeom>
        </p:spPr>
        <p:txBody>
          <a:bodyPr vert="horz" lIns="91440" tIns="45720" rIns="91440" bIns="45720" rtlCol="0" anchor="ctr"/>
          <a:lstStyle>
            <a:lvl1pPr algn="ctr">
              <a:defRPr sz="1050">
                <a:solidFill>
                  <a:schemeClr val="bg1"/>
                </a:solidFill>
              </a:defRPr>
            </a:lvl1pPr>
          </a:lstStyle>
          <a:p>
            <a:endParaRPr lang="en-US"/>
          </a:p>
        </p:txBody>
      </p:sp>
      <p:sp>
        <p:nvSpPr>
          <p:cNvPr id="6" name="Slide Number Placeholder 5"/>
          <p:cNvSpPr>
            <a:spLocks noGrp="1"/>
          </p:cNvSpPr>
          <p:nvPr>
            <p:ph type="sldNum" sz="quarter" idx="4"/>
          </p:nvPr>
        </p:nvSpPr>
        <p:spPr>
          <a:xfrm>
            <a:off x="6781800" y="6492875"/>
            <a:ext cx="2133600" cy="365125"/>
          </a:xfrm>
          <a:prstGeom prst="rect">
            <a:avLst/>
          </a:prstGeom>
        </p:spPr>
        <p:txBody>
          <a:bodyPr vert="horz" lIns="91440" tIns="45720" rIns="91440" bIns="45720" rtlCol="0" anchor="ctr"/>
          <a:lstStyle>
            <a:lvl1pPr algn="r">
              <a:defRPr sz="1200">
                <a:solidFill>
                  <a:schemeClr val="bg1"/>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600670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Questions about interactions and goodness of fit</a:t>
            </a:r>
          </a:p>
        </p:txBody>
      </p:sp>
      <p:sp>
        <p:nvSpPr>
          <p:cNvPr id="3" name="Subtitle 2"/>
          <p:cNvSpPr>
            <a:spLocks noGrp="1"/>
          </p:cNvSpPr>
          <p:nvPr>
            <p:ph type="subTitle" idx="1"/>
          </p:nvPr>
        </p:nvSpPr>
        <p:spPr/>
        <p:txBody>
          <a:bodyPr/>
          <a:lstStyle/>
          <a:p>
            <a:pPr marL="0" lvl="0" indent="0">
              <a:buNone/>
            </a:pPr>
            <a:br/>
            <a:br/>
            <a:r>
              <a:t>Steve Simon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Interaction with age_group</a:t>
            </a:r>
          </a:p>
        </p:txBody>
      </p:sp>
      <p:sp>
        <p:nvSpPr>
          <p:cNvPr id="3" name="Content Placeholder 2"/>
          <p:cNvSpPr>
            <a:spLocks noGrp="1"/>
          </p:cNvSpPr>
          <p:nvPr>
            <p:ph idx="1"/>
          </p:nvPr>
        </p:nvSpPr>
        <p:spPr/>
        <p:txBody>
          <a:bodyPr/>
          <a:lstStyle/>
          <a:p>
            <a:pPr marL="1270000" lvl="0" indent="0">
              <a:buNone/>
            </a:pPr>
            <a:r>
              <a:rPr sz="1800">
                <a:latin typeface="Courier"/>
              </a:rPr>
              <a:t>##             term    hr p.value   conf.int
## 1        genderF  2.52   0.054  0.99-6.46
## 2         g61-70  2.48   0.028   1.1-5.58
## 3         g71-80  7.21   0.001 3.56-14.59
## 4           g81+ 15.86   0.001 8.05-31.23
## 5 genderF:g61-70  0.66   0.512  0.19-2.28
## 6 genderF:g71-80  0.35   0.055  0.12-1.02
## 7   genderF:g81+  0.29   0.015   0.1-0.79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Interpretation of interaction</a:t>
            </a:r>
          </a:p>
        </p:txBody>
      </p:sp>
      <p:graphicFrame>
        <p:nvGraphicFramePr>
          <p:cNvPr id="6" name="Content Placeholder 5"/>
          <p:cNvGraphicFramePr>
            <a:graphicFrameLocks noGrp="1"/>
          </p:cNvGraphicFramePr>
          <p:nvPr>
            <p:ph idx="1"/>
          </p:nvPr>
        </p:nvGraphicFramePr>
        <p:xfrm>
          <a:off x="304800" y="1546225"/>
          <a:ext cx="8534400" cy="4876800"/>
        </p:xfrm>
        <a:graphic>
          <a:graphicData uri="http://schemas.openxmlformats.org/drawingml/2006/table">
            <a:tbl>
              <a:tblPr firstRow="1" bandRow="1">
                <a:tableStyleId>{5C22544A-7EE6-4342-B048-85BDC9FD1C3A}</a:tableStyleId>
              </a:tblPr>
              <a:tblGrid>
                <a:gridCol w="28448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0">
                <a:tc>
                  <a:txBody>
                    <a:bodyPr/>
                    <a:lstStyle/>
                    <a:p>
                      <a:pPr marL="0" lvl="0" indent="0">
                        <a:buNone/>
                      </a:pPr>
                      <a:r>
                        <a:t>age</a:t>
                      </a:r>
                    </a:p>
                  </a:txBody>
                  <a:tcPr marL="94827" marR="94827"/>
                </a:tc>
                <a:tc>
                  <a:txBody>
                    <a:bodyPr/>
                    <a:lstStyle/>
                    <a:p>
                      <a:pPr marL="0" lvl="0" indent="0">
                        <a:buNone/>
                      </a:pPr>
                      <a:r>
                        <a:t>M</a:t>
                      </a:r>
                    </a:p>
                  </a:txBody>
                  <a:tcPr marL="94827" marR="94827"/>
                </a:tc>
                <a:tc>
                  <a:txBody>
                    <a:bodyPr/>
                    <a:lstStyle/>
                    <a:p>
                      <a:pPr marL="0" lvl="0" indent="0">
                        <a:buNone/>
                      </a:pPr>
                      <a:r>
                        <a:t>F</a:t>
                      </a:r>
                    </a:p>
                  </a:txBody>
                  <a:tcPr marL="94827" marR="94827"/>
                </a:tc>
                <a:extLst>
                  <a:ext uri="{0D108BD9-81ED-4DB2-BD59-A6C34878D82A}">
                    <a16:rowId xmlns:a16="http://schemas.microsoft.com/office/drawing/2014/main" val="10000"/>
                  </a:ext>
                </a:extLst>
              </a:tr>
              <a:tr h="0">
                <a:tc>
                  <a:txBody>
                    <a:bodyPr/>
                    <a:lstStyle/>
                    <a:p>
                      <a:pPr marL="0" lvl="0" indent="0">
                        <a:buNone/>
                      </a:pPr>
                      <a:r>
                        <a:t>0-60</a:t>
                      </a:r>
                    </a:p>
                  </a:txBody>
                  <a:tcPr marL="94827" marR="94827"/>
                </a:tc>
                <a:tc>
                  <a:txBody>
                    <a:bodyPr/>
                    <a:lstStyle/>
                    <a:p>
                      <a:pPr marL="0" lvl="0" indent="0">
                        <a:buNone/>
                      </a:pPr>
                      <a:r>
                        <a:t>1.00 (baseline)</a:t>
                      </a:r>
                    </a:p>
                  </a:txBody>
                  <a:tcPr marL="94827" marR="94827"/>
                </a:tc>
                <a:tc>
                  <a:txBody>
                    <a:bodyPr/>
                    <a:lstStyle/>
                    <a:p>
                      <a:pPr marL="0" lvl="0" indent="0">
                        <a:buNone/>
                      </a:pPr>
                      <a:r>
                        <a:t>genderF</a:t>
                      </a:r>
                    </a:p>
                  </a:txBody>
                  <a:tcPr marL="94827" marR="94827"/>
                </a:tc>
                <a:extLst>
                  <a:ext uri="{0D108BD9-81ED-4DB2-BD59-A6C34878D82A}">
                    <a16:rowId xmlns:a16="http://schemas.microsoft.com/office/drawing/2014/main" val="10001"/>
                  </a:ext>
                </a:extLst>
              </a:tr>
              <a:tr h="0">
                <a:tc>
                  <a:txBody>
                    <a:bodyPr/>
                    <a:lstStyle/>
                    <a:p>
                      <a:pPr marL="0" lvl="0" indent="0">
                        <a:buNone/>
                      </a:pPr>
                      <a:r>
                        <a:t>61-70</a:t>
                      </a:r>
                    </a:p>
                  </a:txBody>
                  <a:tcPr marL="94827" marR="94827"/>
                </a:tc>
                <a:tc>
                  <a:txBody>
                    <a:bodyPr/>
                    <a:lstStyle/>
                    <a:p>
                      <a:pPr marL="0" lvl="0" indent="0">
                        <a:buNone/>
                      </a:pPr>
                      <a:r>
                        <a:t>g61-70</a:t>
                      </a:r>
                    </a:p>
                  </a:txBody>
                  <a:tcPr marL="94827" marR="94827"/>
                </a:tc>
                <a:tc>
                  <a:txBody>
                    <a:bodyPr/>
                    <a:lstStyle/>
                    <a:p>
                      <a:pPr marL="0" lvl="0" indent="0">
                        <a:buNone/>
                      </a:pPr>
                      <a:r>
                        <a:t>genderF x g61-70 x genderF:g61-70</a:t>
                      </a:r>
                    </a:p>
                  </a:txBody>
                  <a:tcPr marL="94827" marR="94827"/>
                </a:tc>
                <a:extLst>
                  <a:ext uri="{0D108BD9-81ED-4DB2-BD59-A6C34878D82A}">
                    <a16:rowId xmlns:a16="http://schemas.microsoft.com/office/drawing/2014/main" val="10002"/>
                  </a:ext>
                </a:extLst>
              </a:tr>
              <a:tr h="0">
                <a:tc>
                  <a:txBody>
                    <a:bodyPr/>
                    <a:lstStyle/>
                    <a:p>
                      <a:pPr marL="0" lvl="0" indent="0">
                        <a:buNone/>
                      </a:pPr>
                      <a:r>
                        <a:t>71-80</a:t>
                      </a:r>
                    </a:p>
                  </a:txBody>
                  <a:tcPr marL="94827" marR="94827"/>
                </a:tc>
                <a:tc>
                  <a:txBody>
                    <a:bodyPr/>
                    <a:lstStyle/>
                    <a:p>
                      <a:pPr marL="0" lvl="0" indent="0">
                        <a:buNone/>
                      </a:pPr>
                      <a:r>
                        <a:t>g71-80</a:t>
                      </a:r>
                    </a:p>
                  </a:txBody>
                  <a:tcPr marL="94827" marR="94827"/>
                </a:tc>
                <a:tc>
                  <a:txBody>
                    <a:bodyPr/>
                    <a:lstStyle/>
                    <a:p>
                      <a:pPr marL="0" lvl="0" indent="0">
                        <a:buNone/>
                      </a:pPr>
                      <a:r>
                        <a:t>genderF x g71-80 x genderF:g71-80</a:t>
                      </a:r>
                    </a:p>
                  </a:txBody>
                  <a:tcPr marL="94827" marR="94827"/>
                </a:tc>
                <a:extLst>
                  <a:ext uri="{0D108BD9-81ED-4DB2-BD59-A6C34878D82A}">
                    <a16:rowId xmlns:a16="http://schemas.microsoft.com/office/drawing/2014/main" val="10003"/>
                  </a:ext>
                </a:extLst>
              </a:tr>
              <a:tr h="0">
                <a:tc>
                  <a:txBody>
                    <a:bodyPr/>
                    <a:lstStyle/>
                    <a:p>
                      <a:pPr marL="0" lvl="0" indent="0">
                        <a:buNone/>
                      </a:pPr>
                      <a:r>
                        <a:t>81+</a:t>
                      </a:r>
                    </a:p>
                  </a:txBody>
                  <a:tcPr marL="94827" marR="94827"/>
                </a:tc>
                <a:tc>
                  <a:txBody>
                    <a:bodyPr/>
                    <a:lstStyle/>
                    <a:p>
                      <a:pPr marL="0" lvl="0" indent="0">
                        <a:buNone/>
                      </a:pPr>
                      <a:r>
                        <a:t>g81+</a:t>
                      </a:r>
                    </a:p>
                  </a:txBody>
                  <a:tcPr marL="94827" marR="94827"/>
                </a:tc>
                <a:tc>
                  <a:txBody>
                    <a:bodyPr/>
                    <a:lstStyle/>
                    <a:p>
                      <a:pPr marL="0" lvl="0" indent="0">
                        <a:buNone/>
                      </a:pPr>
                      <a:r>
                        <a:t>genderF x g81+ x genderF:g81+</a:t>
                      </a:r>
                    </a:p>
                  </a:txBody>
                  <a:tcPr marL="94827" marR="94827"/>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Interpretation of hazard ratios</a:t>
            </a:r>
          </a:p>
        </p:txBody>
      </p:sp>
      <p:graphicFrame>
        <p:nvGraphicFramePr>
          <p:cNvPr id="6" name="Content Placeholder 5"/>
          <p:cNvGraphicFramePr>
            <a:graphicFrameLocks noGrp="1"/>
          </p:cNvGraphicFramePr>
          <p:nvPr>
            <p:ph idx="1"/>
          </p:nvPr>
        </p:nvGraphicFramePr>
        <p:xfrm>
          <a:off x="304800" y="1546225"/>
          <a:ext cx="8534400" cy="487680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0">
                <a:tc>
                  <a:txBody>
                    <a:bodyPr/>
                    <a:lstStyle/>
                    <a:p>
                      <a:pPr marL="0" lvl="0" indent="0">
                        <a:buNone/>
                      </a:pPr>
                      <a:r>
                        <a:t>age</a:t>
                      </a:r>
                    </a:p>
                  </a:txBody>
                  <a:tcPr marL="94827" marR="94827"/>
                </a:tc>
                <a:tc>
                  <a:txBody>
                    <a:bodyPr/>
                    <a:lstStyle/>
                    <a:p>
                      <a:pPr marL="0" lvl="0" indent="0">
                        <a:buNone/>
                      </a:pPr>
                      <a:r>
                        <a:t>Hazard Ratio</a:t>
                      </a:r>
                    </a:p>
                  </a:txBody>
                  <a:tcPr marL="94827" marR="94827"/>
                </a:tc>
                <a:extLst>
                  <a:ext uri="{0D108BD9-81ED-4DB2-BD59-A6C34878D82A}">
                    <a16:rowId xmlns:a16="http://schemas.microsoft.com/office/drawing/2014/main" val="10000"/>
                  </a:ext>
                </a:extLst>
              </a:tr>
              <a:tr h="0">
                <a:tc>
                  <a:txBody>
                    <a:bodyPr/>
                    <a:lstStyle/>
                    <a:p>
                      <a:pPr marL="0" lvl="0" indent="0">
                        <a:buNone/>
                      </a:pPr>
                      <a:r>
                        <a:t>0-60</a:t>
                      </a:r>
                    </a:p>
                  </a:txBody>
                  <a:tcPr marL="94827" marR="94827"/>
                </a:tc>
                <a:tc>
                  <a:txBody>
                    <a:bodyPr/>
                    <a:lstStyle/>
                    <a:p>
                      <a:pPr marL="0" lvl="0" indent="0">
                        <a:buNone/>
                      </a:pPr>
                      <a:r>
                        <a:t>genderF</a:t>
                      </a:r>
                    </a:p>
                  </a:txBody>
                  <a:tcPr marL="94827" marR="94827"/>
                </a:tc>
                <a:extLst>
                  <a:ext uri="{0D108BD9-81ED-4DB2-BD59-A6C34878D82A}">
                    <a16:rowId xmlns:a16="http://schemas.microsoft.com/office/drawing/2014/main" val="10001"/>
                  </a:ext>
                </a:extLst>
              </a:tr>
              <a:tr h="0">
                <a:tc>
                  <a:txBody>
                    <a:bodyPr/>
                    <a:lstStyle/>
                    <a:p>
                      <a:pPr marL="0" lvl="0" indent="0">
                        <a:buNone/>
                      </a:pPr>
                      <a:r>
                        <a:t>61-70</a:t>
                      </a:r>
                    </a:p>
                  </a:txBody>
                  <a:tcPr marL="94827" marR="94827"/>
                </a:tc>
                <a:tc>
                  <a:txBody>
                    <a:bodyPr/>
                    <a:lstStyle/>
                    <a:p>
                      <a:pPr marL="0" lvl="0" indent="0">
                        <a:buNone/>
                      </a:pPr>
                      <a:r>
                        <a:t>genderF x genderF:g61-70</a:t>
                      </a:r>
                    </a:p>
                  </a:txBody>
                  <a:tcPr marL="94827" marR="94827"/>
                </a:tc>
                <a:extLst>
                  <a:ext uri="{0D108BD9-81ED-4DB2-BD59-A6C34878D82A}">
                    <a16:rowId xmlns:a16="http://schemas.microsoft.com/office/drawing/2014/main" val="10002"/>
                  </a:ext>
                </a:extLst>
              </a:tr>
              <a:tr h="0">
                <a:tc>
                  <a:txBody>
                    <a:bodyPr/>
                    <a:lstStyle/>
                    <a:p>
                      <a:pPr marL="0" lvl="0" indent="0">
                        <a:buNone/>
                      </a:pPr>
                      <a:r>
                        <a:t>71-80</a:t>
                      </a:r>
                    </a:p>
                  </a:txBody>
                  <a:tcPr marL="94827" marR="94827"/>
                </a:tc>
                <a:tc>
                  <a:txBody>
                    <a:bodyPr/>
                    <a:lstStyle/>
                    <a:p>
                      <a:pPr marL="0" lvl="0" indent="0">
                        <a:buNone/>
                      </a:pPr>
                      <a:r>
                        <a:t>genderF x genderF:g71-80</a:t>
                      </a:r>
                    </a:p>
                  </a:txBody>
                  <a:tcPr marL="94827" marR="94827"/>
                </a:tc>
                <a:extLst>
                  <a:ext uri="{0D108BD9-81ED-4DB2-BD59-A6C34878D82A}">
                    <a16:rowId xmlns:a16="http://schemas.microsoft.com/office/drawing/2014/main" val="10003"/>
                  </a:ext>
                </a:extLst>
              </a:tr>
              <a:tr h="0">
                <a:tc>
                  <a:txBody>
                    <a:bodyPr/>
                    <a:lstStyle/>
                    <a:p>
                      <a:pPr marL="0" lvl="0" indent="0">
                        <a:buNone/>
                      </a:pPr>
                      <a:r>
                        <a:t>81+</a:t>
                      </a:r>
                    </a:p>
                  </a:txBody>
                  <a:tcPr marL="94827" marR="94827"/>
                </a:tc>
                <a:tc>
                  <a:txBody>
                    <a:bodyPr/>
                    <a:lstStyle/>
                    <a:p>
                      <a:pPr marL="0" lvl="0" indent="0">
                        <a:buNone/>
                      </a:pPr>
                      <a:r>
                        <a:t>genderF x genderF:g81+</a:t>
                      </a:r>
                    </a:p>
                  </a:txBody>
                  <a:tcPr marL="94827" marR="94827"/>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Interaction in the WHAS500 data set</a:t>
            </a:r>
          </a:p>
        </p:txBody>
      </p:sp>
      <p:graphicFrame>
        <p:nvGraphicFramePr>
          <p:cNvPr id="6" name="Content Placeholder 5"/>
          <p:cNvGraphicFramePr>
            <a:graphicFrameLocks noGrp="1"/>
          </p:cNvGraphicFramePr>
          <p:nvPr>
            <p:ph idx="1"/>
          </p:nvPr>
        </p:nvGraphicFramePr>
        <p:xfrm>
          <a:off x="304800" y="1546225"/>
          <a:ext cx="8534400" cy="4876800"/>
        </p:xfrm>
        <a:graphic>
          <a:graphicData uri="http://schemas.openxmlformats.org/drawingml/2006/table">
            <a:tbl>
              <a:tblPr firstRow="1" bandRow="1">
                <a:tableStyleId>{5C22544A-7EE6-4342-B048-85BDC9FD1C3A}</a:tableStyleId>
              </a:tblPr>
              <a:tblGrid>
                <a:gridCol w="28448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0">
                <a:tc>
                  <a:txBody>
                    <a:bodyPr/>
                    <a:lstStyle/>
                    <a:p>
                      <a:pPr marL="0" lvl="0" indent="0">
                        <a:buNone/>
                      </a:pPr>
                      <a:r>
                        <a:t>age</a:t>
                      </a:r>
                    </a:p>
                  </a:txBody>
                  <a:tcPr marL="94827" marR="94827"/>
                </a:tc>
                <a:tc>
                  <a:txBody>
                    <a:bodyPr/>
                    <a:lstStyle/>
                    <a:p>
                      <a:pPr marL="0" lvl="0" indent="0">
                        <a:buNone/>
                      </a:pPr>
                      <a:r>
                        <a:t>M</a:t>
                      </a:r>
                    </a:p>
                  </a:txBody>
                  <a:tcPr marL="94827" marR="94827"/>
                </a:tc>
                <a:tc>
                  <a:txBody>
                    <a:bodyPr/>
                    <a:lstStyle/>
                    <a:p>
                      <a:pPr marL="0" lvl="0" indent="0">
                        <a:buNone/>
                      </a:pPr>
                      <a:r>
                        <a:t>F</a:t>
                      </a:r>
                    </a:p>
                  </a:txBody>
                  <a:tcPr marL="94827" marR="94827"/>
                </a:tc>
                <a:extLst>
                  <a:ext uri="{0D108BD9-81ED-4DB2-BD59-A6C34878D82A}">
                    <a16:rowId xmlns:a16="http://schemas.microsoft.com/office/drawing/2014/main" val="10000"/>
                  </a:ext>
                </a:extLst>
              </a:tr>
              <a:tr h="0">
                <a:tc>
                  <a:txBody>
                    <a:bodyPr/>
                    <a:lstStyle/>
                    <a:p>
                      <a:pPr marL="0" lvl="0" indent="0">
                        <a:buNone/>
                      </a:pPr>
                      <a:r>
                        <a:t>0-60</a:t>
                      </a:r>
                    </a:p>
                  </a:txBody>
                  <a:tcPr marL="94827" marR="94827"/>
                </a:tc>
                <a:tc>
                  <a:txBody>
                    <a:bodyPr/>
                    <a:lstStyle/>
                    <a:p>
                      <a:pPr marL="0" lvl="0" indent="0">
                        <a:buNone/>
                      </a:pPr>
                      <a:r>
                        <a:t>1.00 (baseline)</a:t>
                      </a:r>
                    </a:p>
                  </a:txBody>
                  <a:tcPr marL="94827" marR="94827"/>
                </a:tc>
                <a:tc>
                  <a:txBody>
                    <a:bodyPr/>
                    <a:lstStyle/>
                    <a:p>
                      <a:pPr marL="0" lvl="0" indent="0">
                        <a:buNone/>
                      </a:pPr>
                      <a:r>
                        <a:t>2.52</a:t>
                      </a:r>
                    </a:p>
                  </a:txBody>
                  <a:tcPr marL="94827" marR="94827"/>
                </a:tc>
                <a:extLst>
                  <a:ext uri="{0D108BD9-81ED-4DB2-BD59-A6C34878D82A}">
                    <a16:rowId xmlns:a16="http://schemas.microsoft.com/office/drawing/2014/main" val="10001"/>
                  </a:ext>
                </a:extLst>
              </a:tr>
              <a:tr h="0">
                <a:tc>
                  <a:txBody>
                    <a:bodyPr/>
                    <a:lstStyle/>
                    <a:p>
                      <a:pPr marL="0" lvl="0" indent="0">
                        <a:buNone/>
                      </a:pPr>
                      <a:r>
                        <a:t>61-70</a:t>
                      </a:r>
                    </a:p>
                  </a:txBody>
                  <a:tcPr marL="94827" marR="94827"/>
                </a:tc>
                <a:tc>
                  <a:txBody>
                    <a:bodyPr/>
                    <a:lstStyle/>
                    <a:p>
                      <a:pPr marL="0" lvl="0" indent="0">
                        <a:buNone/>
                      </a:pPr>
                      <a:r>
                        <a:t>2.48</a:t>
                      </a:r>
                    </a:p>
                  </a:txBody>
                  <a:tcPr marL="94827" marR="94827"/>
                </a:tc>
                <a:tc>
                  <a:txBody>
                    <a:bodyPr/>
                    <a:lstStyle/>
                    <a:p>
                      <a:pPr marL="0" lvl="0" indent="0">
                        <a:buNone/>
                      </a:pPr>
                      <a:r>
                        <a:t>4.12</a:t>
                      </a:r>
                    </a:p>
                  </a:txBody>
                  <a:tcPr marL="94827" marR="94827"/>
                </a:tc>
                <a:extLst>
                  <a:ext uri="{0D108BD9-81ED-4DB2-BD59-A6C34878D82A}">
                    <a16:rowId xmlns:a16="http://schemas.microsoft.com/office/drawing/2014/main" val="10002"/>
                  </a:ext>
                </a:extLst>
              </a:tr>
              <a:tr h="0">
                <a:tc>
                  <a:txBody>
                    <a:bodyPr/>
                    <a:lstStyle/>
                    <a:p>
                      <a:pPr marL="0" lvl="0" indent="0">
                        <a:buNone/>
                      </a:pPr>
                      <a:r>
                        <a:t>71-80</a:t>
                      </a:r>
                    </a:p>
                  </a:txBody>
                  <a:tcPr marL="94827" marR="94827"/>
                </a:tc>
                <a:tc>
                  <a:txBody>
                    <a:bodyPr/>
                    <a:lstStyle/>
                    <a:p>
                      <a:pPr marL="0" lvl="0" indent="0">
                        <a:buNone/>
                      </a:pPr>
                      <a:r>
                        <a:t>7.21</a:t>
                      </a:r>
                    </a:p>
                  </a:txBody>
                  <a:tcPr marL="94827" marR="94827"/>
                </a:tc>
                <a:tc>
                  <a:txBody>
                    <a:bodyPr/>
                    <a:lstStyle/>
                    <a:p>
                      <a:pPr marL="0" lvl="0" indent="0">
                        <a:buNone/>
                      </a:pPr>
                      <a:r>
                        <a:t>6.36</a:t>
                      </a:r>
                    </a:p>
                  </a:txBody>
                  <a:tcPr marL="94827" marR="94827"/>
                </a:tc>
                <a:extLst>
                  <a:ext uri="{0D108BD9-81ED-4DB2-BD59-A6C34878D82A}">
                    <a16:rowId xmlns:a16="http://schemas.microsoft.com/office/drawing/2014/main" val="10003"/>
                  </a:ext>
                </a:extLst>
              </a:tr>
              <a:tr h="0">
                <a:tc>
                  <a:txBody>
                    <a:bodyPr/>
                    <a:lstStyle/>
                    <a:p>
                      <a:pPr marL="0" lvl="0" indent="0">
                        <a:buNone/>
                      </a:pPr>
                      <a:r>
                        <a:t>81+</a:t>
                      </a:r>
                    </a:p>
                  </a:txBody>
                  <a:tcPr marL="94827" marR="94827"/>
                </a:tc>
                <a:tc>
                  <a:txBody>
                    <a:bodyPr/>
                    <a:lstStyle/>
                    <a:p>
                      <a:pPr marL="0" lvl="0" indent="0">
                        <a:buNone/>
                      </a:pPr>
                      <a:r>
                        <a:t>15.86</a:t>
                      </a:r>
                    </a:p>
                  </a:txBody>
                  <a:tcPr marL="94827" marR="94827"/>
                </a:tc>
                <a:tc>
                  <a:txBody>
                    <a:bodyPr/>
                    <a:lstStyle/>
                    <a:p>
                      <a:pPr marL="0" lvl="0" indent="0">
                        <a:buNone/>
                      </a:pPr>
                      <a:r>
                        <a:t>11.59</a:t>
                      </a:r>
                    </a:p>
                  </a:txBody>
                  <a:tcPr marL="94827" marR="94827"/>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Hazard ratios in the WHAS500 data set</a:t>
            </a:r>
          </a:p>
        </p:txBody>
      </p:sp>
      <p:graphicFrame>
        <p:nvGraphicFramePr>
          <p:cNvPr id="6" name="Content Placeholder 5"/>
          <p:cNvGraphicFramePr>
            <a:graphicFrameLocks noGrp="1"/>
          </p:cNvGraphicFramePr>
          <p:nvPr>
            <p:ph idx="1"/>
          </p:nvPr>
        </p:nvGraphicFramePr>
        <p:xfrm>
          <a:off x="304800" y="1546225"/>
          <a:ext cx="8534400" cy="4876800"/>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0">
                <a:tc>
                  <a:txBody>
                    <a:bodyPr/>
                    <a:lstStyle/>
                    <a:p>
                      <a:pPr marL="0" lvl="0" indent="0">
                        <a:buNone/>
                      </a:pPr>
                      <a:r>
                        <a:t>age</a:t>
                      </a:r>
                    </a:p>
                  </a:txBody>
                  <a:tcPr marL="94827" marR="94827"/>
                </a:tc>
                <a:tc>
                  <a:txBody>
                    <a:bodyPr/>
                    <a:lstStyle/>
                    <a:p>
                      <a:pPr marL="0" lvl="0" indent="0">
                        <a:buNone/>
                      </a:pPr>
                      <a:r>
                        <a:t>Hazard Ratio</a:t>
                      </a:r>
                    </a:p>
                  </a:txBody>
                  <a:tcPr marL="94827" marR="94827"/>
                </a:tc>
                <a:extLst>
                  <a:ext uri="{0D108BD9-81ED-4DB2-BD59-A6C34878D82A}">
                    <a16:rowId xmlns:a16="http://schemas.microsoft.com/office/drawing/2014/main" val="10000"/>
                  </a:ext>
                </a:extLst>
              </a:tr>
              <a:tr h="0">
                <a:tc>
                  <a:txBody>
                    <a:bodyPr/>
                    <a:lstStyle/>
                    <a:p>
                      <a:pPr marL="0" lvl="0" indent="0">
                        <a:buNone/>
                      </a:pPr>
                      <a:r>
                        <a:t>0-60</a:t>
                      </a:r>
                    </a:p>
                  </a:txBody>
                  <a:tcPr marL="94827" marR="94827"/>
                </a:tc>
                <a:tc>
                  <a:txBody>
                    <a:bodyPr/>
                    <a:lstStyle/>
                    <a:p>
                      <a:pPr marL="0" lvl="0" indent="0">
                        <a:buNone/>
                      </a:pPr>
                      <a:r>
                        <a:t>2.52</a:t>
                      </a:r>
                    </a:p>
                  </a:txBody>
                  <a:tcPr marL="94827" marR="94827"/>
                </a:tc>
                <a:extLst>
                  <a:ext uri="{0D108BD9-81ED-4DB2-BD59-A6C34878D82A}">
                    <a16:rowId xmlns:a16="http://schemas.microsoft.com/office/drawing/2014/main" val="10001"/>
                  </a:ext>
                </a:extLst>
              </a:tr>
              <a:tr h="0">
                <a:tc>
                  <a:txBody>
                    <a:bodyPr/>
                    <a:lstStyle/>
                    <a:p>
                      <a:pPr marL="0" lvl="0" indent="0">
                        <a:buNone/>
                      </a:pPr>
                      <a:r>
                        <a:t>61-70</a:t>
                      </a:r>
                    </a:p>
                  </a:txBody>
                  <a:tcPr marL="94827" marR="94827"/>
                </a:tc>
                <a:tc>
                  <a:txBody>
                    <a:bodyPr/>
                    <a:lstStyle/>
                    <a:p>
                      <a:pPr marL="0" lvl="0" indent="0">
                        <a:buNone/>
                      </a:pPr>
                      <a:r>
                        <a:t>1.66</a:t>
                      </a:r>
                    </a:p>
                  </a:txBody>
                  <a:tcPr marL="94827" marR="94827"/>
                </a:tc>
                <a:extLst>
                  <a:ext uri="{0D108BD9-81ED-4DB2-BD59-A6C34878D82A}">
                    <a16:rowId xmlns:a16="http://schemas.microsoft.com/office/drawing/2014/main" val="10002"/>
                  </a:ext>
                </a:extLst>
              </a:tr>
              <a:tr h="0">
                <a:tc>
                  <a:txBody>
                    <a:bodyPr/>
                    <a:lstStyle/>
                    <a:p>
                      <a:pPr marL="0" lvl="0" indent="0">
                        <a:buNone/>
                      </a:pPr>
                      <a:r>
                        <a:t>71-80</a:t>
                      </a:r>
                    </a:p>
                  </a:txBody>
                  <a:tcPr marL="94827" marR="94827"/>
                </a:tc>
                <a:tc>
                  <a:txBody>
                    <a:bodyPr/>
                    <a:lstStyle/>
                    <a:p>
                      <a:pPr marL="0" lvl="0" indent="0">
                        <a:buNone/>
                      </a:pPr>
                      <a:r>
                        <a:t>0.88</a:t>
                      </a:r>
                    </a:p>
                  </a:txBody>
                  <a:tcPr marL="94827" marR="94827"/>
                </a:tc>
                <a:extLst>
                  <a:ext uri="{0D108BD9-81ED-4DB2-BD59-A6C34878D82A}">
                    <a16:rowId xmlns:a16="http://schemas.microsoft.com/office/drawing/2014/main" val="10003"/>
                  </a:ext>
                </a:extLst>
              </a:tr>
              <a:tr h="0">
                <a:tc>
                  <a:txBody>
                    <a:bodyPr/>
                    <a:lstStyle/>
                    <a:p>
                      <a:pPr marL="0" lvl="0" indent="0">
                        <a:buNone/>
                      </a:pPr>
                      <a:r>
                        <a:t>81+</a:t>
                      </a:r>
                    </a:p>
                  </a:txBody>
                  <a:tcPr marL="94827" marR="94827"/>
                </a:tc>
                <a:tc>
                  <a:txBody>
                    <a:bodyPr/>
                    <a:lstStyle/>
                    <a:p>
                      <a:pPr marL="0" lvl="0" indent="0">
                        <a:buNone/>
                      </a:pPr>
                      <a:r>
                        <a:t>0.73</a:t>
                      </a:r>
                    </a:p>
                  </a:txBody>
                  <a:tcPr marL="94827" marR="94827"/>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Goodness of fit</a:t>
            </a:r>
          </a:p>
        </p:txBody>
      </p:sp>
      <p:sp>
        <p:nvSpPr>
          <p:cNvPr id="3" name="Content Placeholder 2"/>
          <p:cNvSpPr>
            <a:spLocks noGrp="1"/>
          </p:cNvSpPr>
          <p:nvPr>
            <p:ph idx="1"/>
          </p:nvPr>
        </p:nvSpPr>
        <p:spPr/>
        <p:txBody>
          <a:bodyPr/>
          <a:lstStyle/>
          <a:p>
            <a:pPr marL="0" lvl="0" indent="0">
              <a:buNone/>
            </a:pPr>
            <a:r>
              <a:t>Many researchers want a number comparable to the </a:t>
            </a:r>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t> value in linear regression. It should have several properties:</a:t>
            </a:r>
          </a:p>
          <a:p>
            <a:pPr lvl="1">
              <a:buAutoNum type="arabicPeriod"/>
            </a:pPr>
            <a:r>
              <a:t>It is always between 0 and 1.</a:t>
            </a:r>
          </a:p>
          <a:p>
            <a:pPr lvl="1">
              <a:buAutoNum type="arabicPeriod"/>
            </a:pPr>
            <a:r>
              <a:t>A value of 0 implies a “worthless” model.</a:t>
            </a:r>
          </a:p>
          <a:p>
            <a:pPr lvl="1">
              <a:buAutoNum type="arabicPeriod"/>
            </a:pPr>
            <a:r>
              <a:t>A value of 1 implies a “perfect” model.</a:t>
            </a:r>
          </a:p>
          <a:p>
            <a:pPr lvl="1">
              <a:buAutoNum type="arabicPeriod"/>
            </a:pPr>
            <a:r>
              <a:t>If one model has an </a:t>
            </a:r>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t> value larger than another model, then the first model is a “better” model.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ROC approach to goodness of fit</a:t>
            </a:r>
          </a:p>
        </p:txBody>
      </p:sp>
      <p:sp>
        <p:nvSpPr>
          <p:cNvPr id="3" name="Content Placeholder 2"/>
          <p:cNvSpPr>
            <a:spLocks noGrp="1"/>
          </p:cNvSpPr>
          <p:nvPr>
            <p:ph idx="1"/>
          </p:nvPr>
        </p:nvSpPr>
        <p:spPr/>
        <p:txBody>
          <a:bodyPr/>
          <a:lstStyle/>
          <a:p>
            <a:pPr marL="1270000" lvl="0" indent="0">
              <a:buNone/>
            </a:pPr>
            <a:r>
              <a:rPr sz="1800">
                <a:latin typeface="Courier"/>
              </a:rPr>
              <a:t>##    gender time_yrs fstat
## 1       M    0.019  Dead
## 2       M    0.049  Dead
## 3       F    0.088  Dead
## 4       M    0.298  Dead
## 5       F    0.397  Dead
## 6       M    0.854  Dead
## 7       M    0.857  Dead
## 8       F    1.465  Dead
## 9       M    1.539  Dead
## 10      F    3.001  Dead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ROC approach to goodness of fit</a:t>
            </a:r>
          </a:p>
        </p:txBody>
      </p:sp>
      <p:sp>
        <p:nvSpPr>
          <p:cNvPr id="3" name="Content Placeholder 2"/>
          <p:cNvSpPr>
            <a:spLocks noGrp="1"/>
          </p:cNvSpPr>
          <p:nvPr>
            <p:ph idx="1"/>
          </p:nvPr>
        </p:nvSpPr>
        <p:spPr/>
        <p:txBody>
          <a:bodyPr/>
          <a:lstStyle/>
          <a:p>
            <a:pPr marL="1270000" lvl="0" indent="0">
              <a:buNone/>
            </a:pPr>
            <a:r>
              <a:rPr sz="1800">
                <a:latin typeface="Courier"/>
              </a:rPr>
              <a:t>##    gender time_yrs fstat      spec sens
## 1       M    0.019  Dead 0.1666667 1.00
## 2       M    0.049  Dead 0.3333333 1.00
## 3       F    0.088  Dead 0.3333333 0.75
## 4       M    0.298  Dead 0.5000000 0.75
## 5       F    0.397  Dead 0.5000000 0.50
## 6       M    0.854  Dead 0.6666667 0.50
## 7       M    0.857  Dead 0.8333333 0.50
## 8       F    1.465  Dead 0.8333333 0.25
## 9       M    1.539  Dead 1.0000000 0.25
## 10      F    3.001  Dead 1.0000000 0.00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Concordant pairs</a:t>
            </a:r>
          </a:p>
        </p:txBody>
      </p:sp>
      <p:sp>
        <p:nvSpPr>
          <p:cNvPr id="3" name="Content Placeholder 2"/>
          <p:cNvSpPr>
            <a:spLocks noGrp="1"/>
          </p:cNvSpPr>
          <p:nvPr>
            <p:ph idx="1"/>
          </p:nvPr>
        </p:nvSpPr>
        <p:spPr/>
        <p:txBody>
          <a:bodyPr/>
          <a:lstStyle/>
          <a:p>
            <a:pPr marL="1270000" lvl="0" indent="0">
              <a:buNone/>
            </a:pPr>
            <a:r>
              <a:rPr sz="1800">
                <a:latin typeface="Courier"/>
              </a:rPr>
              <a:t>##       0.088 0.397 1.465 3.001
## 0.019 "C"   "C"   "C"   "C"  
## 0.049 "C"   "C"   "C"   "C"  
## 0.298 "D"   "C"   "C"   "C"  
## 0.854 "D"   "D"   "C"   "C"  
## 0.857 "D"   "D"   "C"   "C"  
## 1.539 "D"   "D"   "D"   "C"</a:t>
            </a:r>
          </a:p>
          <a:p>
            <a:pPr marL="1270000" lvl="0" indent="0">
              <a:buNone/>
            </a:pPr>
            <a:r>
              <a:rPr sz="1800">
                <a:latin typeface="Courier"/>
              </a:rPr>
              <a:t>## 
## 
## C/(C+D) =  0.67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Concordant pairs with censoring</a:t>
            </a:r>
          </a:p>
        </p:txBody>
      </p:sp>
      <p:sp>
        <p:nvSpPr>
          <p:cNvPr id="3" name="Content Placeholder 2"/>
          <p:cNvSpPr>
            <a:spLocks noGrp="1"/>
          </p:cNvSpPr>
          <p:nvPr>
            <p:ph idx="1"/>
          </p:nvPr>
        </p:nvSpPr>
        <p:spPr/>
        <p:txBody>
          <a:bodyPr/>
          <a:lstStyle/>
          <a:p>
            <a:pPr marL="1270000" lvl="0" indent="0">
              <a:buNone/>
            </a:pPr>
            <a:r>
              <a:rPr sz="1800">
                <a:latin typeface="Courier"/>
              </a:rPr>
              <a:t>##       0.088 0.397 1.465 3.001
## 0.019 "C"   "C"   "C"   "C"  
## 0.049 "C"   "C"   "C"   "C"  
## 0.298 "D"   "C"   "C"   "C"  
## 0.854 "D"   "D"   "C"   "C"  
## 0.857 "D"   "D"   "C"   "C"  
## 1.539 "D"   "D"   "D"   "C"  
## 2+    "D"   "D"   "D"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few extra details</a:t>
            </a:r>
          </a:p>
        </p:txBody>
      </p:sp>
      <p:sp>
        <p:nvSpPr>
          <p:cNvPr id="3" name="Content Placeholder 2"/>
          <p:cNvSpPr>
            <a:spLocks noGrp="1"/>
          </p:cNvSpPr>
          <p:nvPr>
            <p:ph idx="1"/>
          </p:nvPr>
        </p:nvSpPr>
        <p:spPr/>
        <p:txBody>
          <a:bodyPr/>
          <a:lstStyle/>
          <a:p>
            <a:pPr marL="0" lvl="0" indent="0">
              <a:buNone/>
            </a:pPr>
            <a:r>
              <a:t>I got two interesting questions. The first was about a Cox regression model that involved the interaction of two categorical variables. The second was about measures of goodness of fit for the Cox model.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Partial likelihood approach to goodness of fit</a:t>
            </a:r>
          </a:p>
        </p:txBody>
      </p:sp>
      <p:sp>
        <p:nvSpPr>
          <p:cNvPr id="3" name="Content Placeholder 2"/>
          <p:cNvSpPr>
            <a:spLocks noGrp="1"/>
          </p:cNvSpPr>
          <p:nvPr>
            <p:ph idx="1"/>
          </p:nvPr>
        </p:nvSpPr>
        <p:spPr/>
        <p:txBody>
          <a:bodyPr/>
          <a:lstStyle/>
          <a:p>
            <a:pPr marL="0" lvl="0" indent="0">
              <a:buNone/>
            </a:pPr>
            <a:r>
              <a:t>There are several measures of goodness of fit that are based on partial likelihoods. The simplest of these is</a:t>
            </a: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a:latin typeface="Cambria Math" panose="02040503050406030204" pitchFamily="18" charset="0"/>
                        </a:rPr>
                      </m:ctrlPr>
                    </m:sSubSupPr>
                    <m:e>
                      <m:r>
                        <a:rPr>
                          <a:latin typeface="Cambria Math" panose="02040503050406030204" pitchFamily="18" charset="0"/>
                        </a:rPr>
                        <m:t>𝑅</m:t>
                      </m:r>
                    </m:e>
                    <m:sub>
                      <m:r>
                        <a:rPr>
                          <a:latin typeface="Cambria Math" panose="02040503050406030204" pitchFamily="18" charset="0"/>
                        </a:rPr>
                        <m:t>𝑝</m:t>
                      </m:r>
                    </m:sub>
                    <m:sup>
                      <m:r>
                        <a:rPr>
                          <a:latin typeface="Cambria Math" panose="02040503050406030204" pitchFamily="18" charset="0"/>
                        </a:rPr>
                        <m:t>2</m:t>
                      </m:r>
                    </m:sup>
                  </m:sSubSup>
                  <m:r>
                    <a:rPr>
                      <a:latin typeface="Cambria Math" panose="02040503050406030204" pitchFamily="18" charset="0"/>
                    </a:rPr>
                    <m:t>=1−</m:t>
                  </m:r>
                  <m:r>
                    <a:rPr>
                      <a:latin typeface="Cambria Math" panose="02040503050406030204" pitchFamily="18" charset="0"/>
                    </a:rPr>
                    <m:t>𝑒𝑥𝑝</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2</m:t>
                      </m:r>
                    </m:num>
                    <m:den>
                      <m:r>
                        <a:rPr>
                          <a:latin typeface="Cambria Math" panose="02040503050406030204" pitchFamily="18" charset="0"/>
                        </a:rPr>
                        <m:t>𝑛</m:t>
                      </m:r>
                    </m:den>
                  </m:f>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𝐿</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𝐿</m:t>
                      </m:r>
                    </m:e>
                    <m:sub>
                      <m:r>
                        <a:rPr>
                          <a:latin typeface="Cambria Math" panose="02040503050406030204" pitchFamily="18" charset="0"/>
                        </a:rPr>
                        <m:t>𝑝</m:t>
                      </m:r>
                    </m:sub>
                  </m:sSub>
                  <m:r>
                    <a:rPr>
                      <a:latin typeface="Cambria Math" panose="02040503050406030204" pitchFamily="18" charset="0"/>
                    </a:rPr>
                    <m:t>))</m:t>
                  </m:r>
                </m:oMath>
              </m:oMathPara>
            </a14:m>
            <a:endParaRPr/>
          </a:p>
          <a:p>
            <a:pPr marL="0" lvl="0" indent="0">
              <a:buNone/>
            </a:pPr>
            <a:r>
              <a:t>where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𝐿</m:t>
                    </m:r>
                  </m:e>
                  <m:sub>
                    <m:r>
                      <a:rPr>
                        <a:latin typeface="Cambria Math" panose="02040503050406030204" pitchFamily="18" charset="0"/>
                      </a:rPr>
                      <m:t>0</m:t>
                    </m:r>
                  </m:sub>
                </m:sSub>
              </m:oMath>
            </a14:m>
            <a:r>
              <a:t> is the partial log likelihood under the model with no covariates. This measure and others based on the same principle are describes on pages 194-195 of Hosmer, Lemeshow, and May.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Why I dislike goodness of fit measures.</a:t>
            </a:r>
          </a:p>
        </p:txBody>
      </p:sp>
      <p:sp>
        <p:nvSpPr>
          <p:cNvPr id="3" name="Content Placeholder 2"/>
          <p:cNvSpPr>
            <a:spLocks noGrp="1"/>
          </p:cNvSpPr>
          <p:nvPr>
            <p:ph idx="1"/>
          </p:nvPr>
        </p:nvSpPr>
        <p:spPr/>
        <p:txBody>
          <a:bodyPr/>
          <a:lstStyle/>
          <a:p>
            <a:pPr lvl="1">
              <a:buAutoNum type="arabicPeriod"/>
            </a:pPr>
            <a:r>
              <a:t>In linear regression, </a:t>
            </a:r>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t> has a concrete interpretation in terms of the proportion of explained variation. There is no similar analogy in survival analysis.</a:t>
            </a:r>
          </a:p>
          <a:p>
            <a:pPr lvl="1">
              <a:buAutoNum type="arabicPeriod"/>
            </a:pPr>
            <a:r>
              <a:t>All of the measures of goodness of fit are highly sensitive to the proportion of censored values.</a:t>
            </a:r>
          </a:p>
          <a:p>
            <a:pPr lvl="1">
              <a:buAutoNum type="arabicPeriod"/>
            </a:pPr>
            <a:r>
              <a:t>There is no consensus in the research community as to which measure of goodness of fit is best.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Review the whas500 data set</a:t>
            </a:r>
          </a:p>
        </p:txBody>
      </p:sp>
      <p:sp>
        <p:nvSpPr>
          <p:cNvPr id="3" name="Content Placeholder 2"/>
          <p:cNvSpPr>
            <a:spLocks noGrp="1"/>
          </p:cNvSpPr>
          <p:nvPr>
            <p:ph idx="1"/>
          </p:nvPr>
        </p:nvSpPr>
        <p:spPr/>
        <p:txBody>
          <a:bodyPr/>
          <a:lstStyle/>
          <a:p>
            <a:pPr marL="1270000" lvl="0" indent="0">
              <a:buNone/>
            </a:pPr>
            <a:r>
              <a:rPr sz="1800">
                <a:latin typeface="Courier"/>
              </a:rPr>
              <a:t>##   id age gender hr sysbp diasbp      bmi cvd afb
## 1  1  83   Male 89   152     78 25.54051  No Yes
## 2  2  49   Male 84   120     60 24.02398  No  No
##   sho chf av3     miord     mitype year
## 1  No  No  No Recurrent Non Q-wave &lt;NA&gt;
## 2  No  No  No     First     Q-wave &lt;NA&gt;
##    admitdate    disdate      fdate los dstat
## 1 01/13/1997 01/18/1997 12/31/2002   5 Alive
## 2 01/19/1997 01/24/1997 12/31/2002   5 Alive
##   lenfol fstat time_yrs
## 1   2178 Alive 5.963039
## 2   2172 Alive 5.946612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Interaction with age as a categorical variable</a:t>
            </a:r>
          </a:p>
        </p:txBody>
      </p:sp>
      <p:sp>
        <p:nvSpPr>
          <p:cNvPr id="3" name="Content Placeholder 2"/>
          <p:cNvSpPr>
            <a:spLocks noGrp="1"/>
          </p:cNvSpPr>
          <p:nvPr>
            <p:ph idx="1"/>
          </p:nvPr>
        </p:nvSpPr>
        <p:spPr/>
        <p:txBody>
          <a:bodyPr/>
          <a:lstStyle/>
          <a:p>
            <a:pPr marL="0" lvl="0" indent="0">
              <a:buNone/>
            </a:pPr>
            <a:r>
              <a:t>In the lecture you saw an interaction between age (a continuous variable) and gender (a categorical variable). The interpretation of the interaction was not too difficult. The interaction meant that the difference in survival between men and women was very large at younger ages, but this difference shrunk for older patients.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Turning age into a categorical variable</a:t>
            </a:r>
          </a:p>
        </p:txBody>
      </p:sp>
      <p:sp>
        <p:nvSpPr>
          <p:cNvPr id="3" name="Content Placeholder 2"/>
          <p:cNvSpPr>
            <a:spLocks noGrp="1"/>
          </p:cNvSpPr>
          <p:nvPr>
            <p:ph idx="1"/>
          </p:nvPr>
        </p:nvSpPr>
        <p:spPr/>
        <p:txBody>
          <a:bodyPr/>
          <a:lstStyle/>
          <a:p>
            <a:pPr marL="1270000" lvl="0" indent="0">
              <a:buNone/>
            </a:pPr>
            <a:r>
              <a:rPr sz="1800">
                <a:latin typeface="Courier"/>
              </a:rPr>
              <a:t>##        
##         Male Female
##   0-60   107     34
##   61-70   65     28
##   71-80   64     57
##   81+     64     81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Kaplan-Meier plot for ages 0-60</a:t>
            </a:r>
          </a:p>
        </p:txBody>
      </p:sp>
      <p:pic>
        <p:nvPicPr>
          <p:cNvPr id="3" name="Picture 1" descr="xtra4_files/figure-pptx/km60-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Kaplan-Meier plot for ages 61-70</a:t>
            </a:r>
          </a:p>
        </p:txBody>
      </p:sp>
      <p:pic>
        <p:nvPicPr>
          <p:cNvPr id="3" name="Picture 1" descr="xtra4_files/figure-pptx/km70-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Kaplan-Meier plot for ages 71-80</a:t>
            </a:r>
          </a:p>
        </p:txBody>
      </p:sp>
      <p:pic>
        <p:nvPicPr>
          <p:cNvPr id="3" name="Picture 1" descr="xtra4_files/figure-pptx/km80-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Kaplan-Meier plot for ages 81+</a:t>
            </a:r>
          </a:p>
        </p:txBody>
      </p:sp>
      <p:pic>
        <p:nvPicPr>
          <p:cNvPr id="3" name="Picture 1" descr="xtra4_files/figure-pptx/km90-1.png"/>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COSA-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mp" id="{247F27A1-2FCD-454C-9032-94458349FEF7}" vid="{FB4BBDDB-A2BB-4253-B266-576436B267D9}"/>
    </a:ext>
  </a:extLst>
</a:theme>
</file>

<file path=docProps/app.xml><?xml version="1.0" encoding="utf-8"?>
<Properties xmlns="http://schemas.openxmlformats.org/officeDocument/2006/extended-properties" xmlns:vt="http://schemas.openxmlformats.org/officeDocument/2006/docPropsVTypes">
  <Template>template4</Template>
  <TotalTime>0</TotalTime>
  <Words>551</Words>
  <Application>Microsoft Office PowerPoint</Application>
  <PresentationFormat>On-screen Show (4:3)</PresentationFormat>
  <Paragraphs>93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 Math</vt:lpstr>
      <vt:lpstr>Courier</vt:lpstr>
      <vt:lpstr>COSA-PPT-Wide-Template</vt:lpstr>
      <vt:lpstr>Questions about interactions and goodness of fit</vt:lpstr>
      <vt:lpstr>A few extra details</vt:lpstr>
      <vt:lpstr>Review the whas500 data set</vt:lpstr>
      <vt:lpstr>Interaction with age as a categorical variable</vt:lpstr>
      <vt:lpstr>Turning age into a categorical variable</vt:lpstr>
      <vt:lpstr>Kaplan-Meier plot for ages 0-60</vt:lpstr>
      <vt:lpstr>Kaplan-Meier plot for ages 61-70</vt:lpstr>
      <vt:lpstr>Kaplan-Meier plot for ages 71-80</vt:lpstr>
      <vt:lpstr>Kaplan-Meier plot for ages 81+</vt:lpstr>
      <vt:lpstr>Interaction with age_group</vt:lpstr>
      <vt:lpstr>Interpretation of interaction</vt:lpstr>
      <vt:lpstr>Interpretation of hazard ratios</vt:lpstr>
      <vt:lpstr>Interaction in the WHAS500 data set</vt:lpstr>
      <vt:lpstr>Hazard ratios in the WHAS500 data set</vt:lpstr>
      <vt:lpstr>Goodness of fit</vt:lpstr>
      <vt:lpstr>ROC approach to goodness of fit</vt:lpstr>
      <vt:lpstr>ROC approach to goodness of fit</vt:lpstr>
      <vt:lpstr>Concordant pairs</vt:lpstr>
      <vt:lpstr>Concordant pairs with censoring</vt:lpstr>
      <vt:lpstr>Partial likelihood approach to goodness of fit</vt:lpstr>
      <vt:lpstr>Why I dislike goodness of fit measures.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Questions about interactions and goodness of fit</dc:title>
  <dc:creator>Steve Simon</dc:creator>
  <cp:keywords/>
  <cp:lastModifiedBy>Stephen Simon</cp:lastModifiedBy>
  <cp:revision>1</cp:revision>
  <dcterms:created xsi:type="dcterms:W3CDTF">2018-10-15T02:05:18Z</dcterms:created>
  <dcterms:modified xsi:type="dcterms:W3CDTF">2018-10-15T02:18:06Z</dcterms:modified>
</cp:coreProperties>
</file>