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2" r:id="rId1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1A1"/>
    <a:srgbClr val="E87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094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 smtClean="0"/>
              <a:t>©2018 Your Name | https://TheAnalysisFactor.com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57350"/>
            <a:ext cx="7772400" cy="1102519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A0A8-116C-4E02-8294-48E383804C18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Steve Simon, PhD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26072" r="71833" b="28687"/>
          <a:stretch/>
        </p:blipFill>
        <p:spPr>
          <a:xfrm>
            <a:off x="4200699" y="1200150"/>
            <a:ext cx="742603" cy="5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7653-F129-4183-AA17-21250B9BAA22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1608-AC2A-4272-B801-9D0810B9726E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36576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Text size</a:t>
            </a:r>
          </a:p>
          <a:p>
            <a:pPr lvl="0"/>
            <a:r>
              <a:rPr lang="en-US" dirty="0" smtClean="0"/>
              <a:t>Text size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CC5A-EF78-4467-A3A1-4D875B81C890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857750"/>
            <a:ext cx="3657600" cy="273844"/>
          </a:xfrm>
        </p:spPr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691"/>
            <a:ext cx="426363" cy="34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68BF-DBA0-4F78-91BB-FE1C01182E41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0C8D-2ED7-4B2E-A8F0-98E8DA6F7E66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91CA-282F-4227-B339-571E03B8F97D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12B-B40F-4034-B458-EF4995254B4E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9854-D24B-4F30-AC4D-7B63BE50FA1F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206B-33B1-4C91-B0D8-B4A62B348028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5A81-2FA6-45B1-AB2A-9FA114FB8690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D869-E5B8-4148-89C5-CC2034A0ACEC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77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©2018 Steve Simon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7350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Survival Analysis:</a:t>
            </a:r>
            <a:br>
              <a:rPr lang="en-US" dirty="0" smtClean="0"/>
            </a:br>
            <a:r>
              <a:rPr lang="en-US" dirty="0" smtClean="0"/>
              <a:t>Models for Time-to-Event Data</a:t>
            </a:r>
            <a:br>
              <a:rPr lang="en-US" dirty="0" smtClean="0"/>
            </a:br>
            <a:r>
              <a:rPr lang="en-US" sz="2000" dirty="0" smtClean="0">
                <a:solidFill>
                  <a:srgbClr val="2361A1"/>
                </a:solidFill>
              </a:rPr>
              <a:t/>
            </a:r>
            <a:br>
              <a:rPr lang="en-US" sz="2000" dirty="0" smtClean="0">
                <a:solidFill>
                  <a:srgbClr val="2361A1"/>
                </a:solidFill>
              </a:rPr>
            </a:br>
            <a:r>
              <a:rPr lang="en-US" sz="2000" dirty="0" smtClean="0">
                <a:solidFill>
                  <a:srgbClr val="2361A1"/>
                </a:solidFill>
              </a:rPr>
              <a:t>Informational Webinar</a:t>
            </a:r>
            <a:endParaRPr lang="en-US" sz="2000" dirty="0">
              <a:solidFill>
                <a:srgbClr val="23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61A1"/>
                </a:solidFill>
              </a:rPr>
              <a:t>Complementary Log-Log Model for Interval Censored Data</a:t>
            </a:r>
            <a:endParaRPr lang="en-US" dirty="0">
              <a:solidFill>
                <a:srgbClr val="2361A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Survival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Incredibly useful set of statistics tools that apply well in many fields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Dependent variable is the time until an event occurs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Originally developed for mortality events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Adaptable to many time-to-event outcomes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you need Survival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Needs Survival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analysts in fields with time-to-event (TTE) data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Psychology</a:t>
            </a:r>
          </a:p>
          <a:p>
            <a:pPr lvl="1"/>
            <a:r>
              <a:rPr lang="en-US" dirty="0" smtClean="0"/>
              <a:t>Medicine</a:t>
            </a:r>
          </a:p>
          <a:p>
            <a:r>
              <a:rPr lang="en-US" dirty="0" smtClean="0"/>
              <a:t>Intermediate users of statistics</a:t>
            </a:r>
          </a:p>
          <a:p>
            <a:r>
              <a:rPr lang="en-US" dirty="0" smtClean="0"/>
              <a:t>Those interested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You Learn Survival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</a:p>
          <a:p>
            <a:r>
              <a:rPr lang="en-US" dirty="0" smtClean="0"/>
              <a:t>Option 2</a:t>
            </a:r>
          </a:p>
          <a:p>
            <a:r>
              <a:rPr lang="en-US" dirty="0" smtClean="0"/>
              <a:t>The Analysis Factor Workshops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9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Survival Analysis: Models for Time-to-Event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 in this informational webinar: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W’s for Survival Analysis</a:t>
            </a:r>
          </a:p>
          <a:p>
            <a:pPr lvl="1"/>
            <a:r>
              <a:rPr lang="en-US" sz="1800" dirty="0" smtClean="0"/>
              <a:t>What does it consist of?</a:t>
            </a:r>
          </a:p>
          <a:p>
            <a:pPr lvl="1"/>
            <a:r>
              <a:rPr lang="en-US" sz="1800" dirty="0" smtClean="0"/>
              <a:t>Why do you need it?</a:t>
            </a:r>
          </a:p>
          <a:p>
            <a:pPr lvl="1"/>
            <a:r>
              <a:rPr lang="en-US" sz="1800" dirty="0" smtClean="0"/>
              <a:t>When do you need it?</a:t>
            </a:r>
          </a:p>
          <a:p>
            <a:pPr lvl="1"/>
            <a:r>
              <a:rPr lang="en-US" sz="1800" dirty="0" smtClean="0"/>
              <a:t>Who needs it?</a:t>
            </a:r>
          </a:p>
          <a:p>
            <a:pPr lvl="1"/>
            <a:r>
              <a:rPr lang="en-US" sz="1800" dirty="0" smtClean="0"/>
              <a:t>Where can you find resources?</a:t>
            </a:r>
          </a:p>
          <a:p>
            <a:endParaRPr lang="en-US" sz="800" dirty="0" smtClean="0"/>
          </a:p>
          <a:p>
            <a:r>
              <a:rPr lang="en-US" dirty="0" smtClean="0"/>
              <a:t>Survival Analysis Workshop</a:t>
            </a:r>
          </a:p>
          <a:p>
            <a:pPr lvl="1"/>
            <a:r>
              <a:rPr lang="en-US" dirty="0" smtClean="0"/>
              <a:t>The Analysis Factor Approach</a:t>
            </a:r>
          </a:p>
          <a:p>
            <a:pPr lvl="1"/>
            <a:r>
              <a:rPr lang="en-US" dirty="0" smtClean="0"/>
              <a:t>Modules and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Survival Analysis Consist Of?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tests, graphs, and models that are all used in slightly different data and study design situations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common types of tests and models:</a:t>
            </a:r>
          </a:p>
          <a:p>
            <a:pPr lvl="1"/>
            <a:r>
              <a:rPr lang="en-US" dirty="0" smtClean="0"/>
              <a:t>Kaplan-Meier Curves and Log Rank Test</a:t>
            </a:r>
          </a:p>
          <a:p>
            <a:pPr lvl="1"/>
            <a:r>
              <a:rPr lang="en-US" dirty="0" smtClean="0"/>
              <a:t>Cox proportional hazards regression</a:t>
            </a:r>
          </a:p>
          <a:p>
            <a:pPr lvl="1"/>
            <a:r>
              <a:rPr lang="en-US" dirty="0" smtClean="0"/>
              <a:t>Parametric models: exponential, </a:t>
            </a:r>
            <a:r>
              <a:rPr lang="en-US" dirty="0" err="1" smtClean="0"/>
              <a:t>weibull</a:t>
            </a:r>
            <a:endParaRPr lang="en-US" dirty="0" smtClean="0"/>
          </a:p>
          <a:p>
            <a:pPr lvl="1"/>
            <a:r>
              <a:rPr lang="en-US" dirty="0" smtClean="0"/>
              <a:t>Frailty models</a:t>
            </a:r>
          </a:p>
          <a:p>
            <a:pPr lvl="1"/>
            <a:r>
              <a:rPr lang="en-US" dirty="0" smtClean="0"/>
              <a:t>Accelerated Failure Time models for competing risks</a:t>
            </a:r>
          </a:p>
          <a:p>
            <a:pPr lvl="1"/>
            <a:r>
              <a:rPr lang="en-US" dirty="0" smtClean="0"/>
              <a:t>Discrete Time Model using logistic (or </a:t>
            </a:r>
            <a:r>
              <a:rPr lang="en-US" dirty="0" err="1" smtClean="0"/>
              <a:t>probit</a:t>
            </a:r>
            <a:r>
              <a:rPr lang="en-US" dirty="0" smtClean="0"/>
              <a:t>) regression)</a:t>
            </a:r>
          </a:p>
          <a:p>
            <a:pPr lvl="1"/>
            <a:r>
              <a:rPr lang="en-US" dirty="0" smtClean="0"/>
              <a:t>Complementary Log-Log Model for Interval Censored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61A1"/>
                </a:solidFill>
              </a:rPr>
              <a:t>Kaplan-Meier Curves and the Log Rank Test</a:t>
            </a:r>
            <a:endParaRPr lang="en-US" dirty="0">
              <a:solidFill>
                <a:srgbClr val="2361A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61A1"/>
                </a:solidFill>
              </a:rPr>
              <a:t>Cox Proportional Hazards Regression</a:t>
            </a:r>
            <a:endParaRPr lang="en-US" dirty="0">
              <a:solidFill>
                <a:srgbClr val="2361A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61A1"/>
                </a:solidFill>
              </a:rPr>
              <a:t>Parametric Models: Exponential, </a:t>
            </a:r>
            <a:r>
              <a:rPr lang="en-US" dirty="0" err="1" smtClean="0">
                <a:solidFill>
                  <a:srgbClr val="2361A1"/>
                </a:solidFill>
              </a:rPr>
              <a:t>Weibull</a:t>
            </a:r>
            <a:endParaRPr lang="en-US" dirty="0">
              <a:solidFill>
                <a:srgbClr val="2361A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61A1"/>
                </a:solidFill>
              </a:rPr>
              <a:t>Frailty Models</a:t>
            </a:r>
            <a:endParaRPr lang="en-US" dirty="0">
              <a:solidFill>
                <a:srgbClr val="2361A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61A1"/>
                </a:solidFill>
              </a:rPr>
              <a:t>Accelerated Failure Time Model for Competing Risks</a:t>
            </a:r>
            <a:endParaRPr lang="en-US" dirty="0">
              <a:solidFill>
                <a:srgbClr val="2361A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61A1"/>
                </a:solidFill>
              </a:rPr>
              <a:t>Discrete Time Model Using Logistic (or </a:t>
            </a:r>
            <a:r>
              <a:rPr lang="en-US" dirty="0" err="1" smtClean="0">
                <a:solidFill>
                  <a:srgbClr val="2361A1"/>
                </a:solidFill>
              </a:rPr>
              <a:t>Probit</a:t>
            </a:r>
            <a:r>
              <a:rPr lang="en-US" dirty="0" smtClean="0">
                <a:solidFill>
                  <a:srgbClr val="2361A1"/>
                </a:solidFill>
              </a:rPr>
              <a:t>) Regression</a:t>
            </a:r>
            <a:endParaRPr lang="en-US" dirty="0">
              <a:solidFill>
                <a:srgbClr val="2361A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8579"/>
      </p:ext>
    </p:extLst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COSA-PPT-Wide-Template</Template>
  <TotalTime>31</TotalTime>
  <Words>376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COSA-PPT-Wide-Template</vt:lpstr>
      <vt:lpstr> Introduction to Survival Analysis: Models for Time-to-Event Data  Informational Webinar</vt:lpstr>
      <vt:lpstr>Covered in this informational webinar:</vt:lpstr>
      <vt:lpstr>What does Survival Analysis Consist Of? </vt:lpstr>
      <vt:lpstr>Kaplan-Meier Curves and the Log Rank Test</vt:lpstr>
      <vt:lpstr>Cox Proportional Hazards Regression</vt:lpstr>
      <vt:lpstr>Parametric Models: Exponential, Weibull</vt:lpstr>
      <vt:lpstr>Frailty Models</vt:lpstr>
      <vt:lpstr>Accelerated Failure Time Model for Competing Risks</vt:lpstr>
      <vt:lpstr>Discrete Time Model Using Logistic (or Probit) Regression</vt:lpstr>
      <vt:lpstr>Complementary Log-Log Model for Interval Censored Data</vt:lpstr>
      <vt:lpstr>Why Do You Need Survival Analysis?</vt:lpstr>
      <vt:lpstr>When do you need Survival Analysis?</vt:lpstr>
      <vt:lpstr>Who Needs Survival Analysis?</vt:lpstr>
      <vt:lpstr>Where Can You Learn Survival Analysis?</vt:lpstr>
      <vt:lpstr>Workshop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MikeH</dc:creator>
  <cp:lastModifiedBy>mike</cp:lastModifiedBy>
  <cp:revision>7</cp:revision>
  <dcterms:created xsi:type="dcterms:W3CDTF">2018-06-05T14:30:46Z</dcterms:created>
  <dcterms:modified xsi:type="dcterms:W3CDTF">2018-07-31T17:00:38Z</dcterms:modified>
</cp:coreProperties>
</file>