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85" r:id="rId4"/>
    <p:sldId id="257" r:id="rId5"/>
    <p:sldId id="268" r:id="rId6"/>
    <p:sldId id="264" r:id="rId7"/>
    <p:sldId id="269" r:id="rId8"/>
    <p:sldId id="270" r:id="rId9"/>
    <p:sldId id="265" r:id="rId10"/>
    <p:sldId id="274" r:id="rId11"/>
    <p:sldId id="271" r:id="rId12"/>
    <p:sldId id="277" r:id="rId13"/>
    <p:sldId id="278" r:id="rId14"/>
    <p:sldId id="279" r:id="rId15"/>
    <p:sldId id="280" r:id="rId16"/>
    <p:sldId id="281" r:id="rId17"/>
    <p:sldId id="282" r:id="rId18"/>
    <p:sldId id="283" r:id="rId19"/>
    <p:sldId id="284"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1A1"/>
    <a:srgbClr val="E87427"/>
    <a:srgbClr val="A2B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66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63B247-718C-424F-AD8E-5729BD4E31D7}" type="datetimeFigureOut">
              <a:rPr lang="en-US" smtClean="0"/>
              <a:t>9/10/2018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6CA721-904C-4F3F-8E0E-931C98FA4D2B}" type="slidenum">
              <a:rPr lang="en-US" smtClean="0"/>
              <a:t>‹#›</a:t>
            </a:fld>
            <a:endParaRPr lang="en-US"/>
          </a:p>
        </p:txBody>
      </p:sp>
    </p:spTree>
    <p:extLst>
      <p:ext uri="{BB962C8B-B14F-4D97-AF65-F5344CB8AC3E}">
        <p14:creationId xmlns:p14="http://schemas.microsoft.com/office/powerpoint/2010/main" val="337334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43000" y="685800"/>
            <a:ext cx="4572000" cy="3429000"/>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438400"/>
            <a:ext cx="7772400" cy="1146175"/>
          </a:xfrm>
        </p:spPr>
        <p:txBody>
          <a:bodyPr>
            <a:noAutofit/>
          </a:bodyPr>
          <a:lstStyle>
            <a:lvl1pPr>
              <a:defRPr sz="2400" baseline="0">
                <a:latin typeface="+mj-lt"/>
              </a:defRPr>
            </a:lvl1pPr>
          </a:lstStyle>
          <a:p>
            <a:r>
              <a:rPr lang="en-US" dirty="0"/>
              <a:t>Insert Title of Presentation Here (Should be results driven)</a:t>
            </a:r>
            <a:br>
              <a:rPr lang="en-US" dirty="0"/>
            </a:br>
            <a:endParaRPr lang="en-US" dirty="0"/>
          </a:p>
        </p:txBody>
      </p:sp>
      <p:sp>
        <p:nvSpPr>
          <p:cNvPr id="6" name="Slide Number Placeholder 5"/>
          <p:cNvSpPr>
            <a:spLocks noGrp="1"/>
          </p:cNvSpPr>
          <p:nvPr>
            <p:ph type="sldNum" sz="quarter" idx="12"/>
          </p:nvPr>
        </p:nvSpPr>
        <p:spPr>
          <a:xfrm>
            <a:off x="6858000" y="6499618"/>
            <a:ext cx="2133600" cy="365125"/>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sp>
        <p:nvSpPr>
          <p:cNvPr id="12" name="Text Placeholder 11"/>
          <p:cNvSpPr>
            <a:spLocks noGrp="1"/>
          </p:cNvSpPr>
          <p:nvPr>
            <p:ph type="body" sz="quarter" idx="15" hasCustomPrompt="1"/>
          </p:nvPr>
        </p:nvSpPr>
        <p:spPr>
          <a:xfrm>
            <a:off x="6248400" y="5334000"/>
            <a:ext cx="2133600" cy="457200"/>
          </a:xfrm>
          <a:prstGeom prst="rect">
            <a:avLst/>
          </a:prstGeom>
        </p:spPr>
        <p:txBody>
          <a:bodyPr/>
          <a:lstStyle>
            <a:lvl1pPr marL="0" indent="0" algn="r">
              <a:buNone/>
              <a:defRPr sz="1800" baseline="0">
                <a:solidFill>
                  <a:srgbClr val="2361A1"/>
                </a:solidFill>
                <a:latin typeface="+mn-lt"/>
                <a:cs typeface="Arial" pitchFamily="34" charset="0"/>
              </a:defRPr>
            </a:lvl1pPr>
          </a:lstStyle>
          <a:p>
            <a:pPr lvl="0"/>
            <a:r>
              <a:rPr lang="en-US" dirty="0"/>
              <a:t>Instructor Name</a:t>
            </a:r>
          </a:p>
        </p:txBody>
      </p:sp>
      <p:sp>
        <p:nvSpPr>
          <p:cNvPr id="15" name="Text Placeholder 14"/>
          <p:cNvSpPr>
            <a:spLocks noGrp="1"/>
          </p:cNvSpPr>
          <p:nvPr>
            <p:ph type="body" sz="quarter" idx="16" hasCustomPrompt="1"/>
          </p:nvPr>
        </p:nvSpPr>
        <p:spPr>
          <a:xfrm>
            <a:off x="5029200" y="5715000"/>
            <a:ext cx="3352800" cy="304800"/>
          </a:xfrm>
          <a:prstGeom prst="rect">
            <a:avLst/>
          </a:prstGeom>
        </p:spPr>
        <p:txBody>
          <a:bodyPr/>
          <a:lstStyle>
            <a:lvl1pPr marL="0" indent="0" algn="r">
              <a:buNone/>
              <a:defRPr sz="1400" b="1" baseline="0">
                <a:solidFill>
                  <a:srgbClr val="A2B525"/>
                </a:solidFill>
                <a:latin typeface="+mn-lt"/>
                <a:cs typeface="Arial" pitchFamily="34" charset="0"/>
              </a:defRPr>
            </a:lvl1pPr>
          </a:lstStyle>
          <a:p>
            <a:pPr lvl="0"/>
            <a:r>
              <a:rPr lang="en-US" dirty="0">
                <a:latin typeface="Arial" pitchFamily="34" charset="0"/>
                <a:cs typeface="Arial" pitchFamily="34" charset="0"/>
              </a:rPr>
              <a:t>Role Name | Role Name | Role Name</a:t>
            </a:r>
            <a:endParaRPr lang="en-US" dirty="0"/>
          </a:p>
        </p:txBody>
      </p:sp>
      <p:sp>
        <p:nvSpPr>
          <p:cNvPr id="16" name="Picture Placeholder 6"/>
          <p:cNvSpPr>
            <a:spLocks noGrp="1"/>
          </p:cNvSpPr>
          <p:nvPr>
            <p:ph type="pic" sz="quarter" idx="13"/>
          </p:nvPr>
        </p:nvSpPr>
        <p:spPr>
          <a:xfrm>
            <a:off x="3733800" y="1371600"/>
            <a:ext cx="1524000" cy="990600"/>
          </a:xfrm>
          <a:prstGeom prst="rect">
            <a:avLst/>
          </a:prstGeom>
        </p:spPr>
        <p:txBody>
          <a:bodyPr/>
          <a:lstStyle>
            <a:lvl1pPr marL="0" indent="0" algn="ctr">
              <a:buNone/>
              <a:defRPr sz="1600">
                <a:latin typeface="Arial" pitchFamily="34" charset="0"/>
                <a:cs typeface="Arial" pitchFamily="34" charset="0"/>
              </a:defRPr>
            </a:lvl1pPr>
          </a:lstStyle>
          <a:p>
            <a:r>
              <a:rPr lang="en-US"/>
              <a:t>Click icon to add picture</a:t>
            </a:r>
            <a:endParaRPr lang="en-US" dirty="0"/>
          </a:p>
        </p:txBody>
      </p:sp>
      <p:sp>
        <p:nvSpPr>
          <p:cNvPr id="7" name="Footer Placeholder 1"/>
          <p:cNvSpPr>
            <a:spLocks noGrp="1"/>
          </p:cNvSpPr>
          <p:nvPr>
            <p:ph type="ftr" sz="quarter" idx="3"/>
          </p:nvPr>
        </p:nvSpPr>
        <p:spPr>
          <a:xfrm>
            <a:off x="2667000" y="6553200"/>
            <a:ext cx="4419600" cy="22860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158338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58000" y="6499618"/>
            <a:ext cx="2133600" cy="365125"/>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sp>
        <p:nvSpPr>
          <p:cNvPr id="7" name="Title 1"/>
          <p:cNvSpPr>
            <a:spLocks noGrp="1"/>
          </p:cNvSpPr>
          <p:nvPr>
            <p:ph type="ctrTitle" hasCustomPrompt="1"/>
          </p:nvPr>
        </p:nvSpPr>
        <p:spPr>
          <a:xfrm>
            <a:off x="457200" y="685800"/>
            <a:ext cx="8229600" cy="685800"/>
          </a:xfrm>
        </p:spPr>
        <p:txBody>
          <a:bodyPr>
            <a:normAutofit/>
          </a:bodyPr>
          <a:lstStyle>
            <a:lvl1pPr algn="l">
              <a:defRPr sz="2400" baseline="0">
                <a:latin typeface="+mn-lt"/>
              </a:defRPr>
            </a:lvl1pPr>
          </a:lstStyle>
          <a:p>
            <a:r>
              <a:rPr lang="en-US" dirty="0"/>
              <a:t>Presentation Outline</a:t>
            </a:r>
          </a:p>
        </p:txBody>
      </p:sp>
      <p:sp>
        <p:nvSpPr>
          <p:cNvPr id="4" name="TextBox 3"/>
          <p:cNvSpPr txBox="1"/>
          <p:nvPr userDrawn="1"/>
        </p:nvSpPr>
        <p:spPr>
          <a:xfrm>
            <a:off x="457200" y="1645381"/>
            <a:ext cx="8229600" cy="3785652"/>
          </a:xfrm>
          <a:prstGeom prst="rect">
            <a:avLst/>
          </a:prstGeom>
          <a:noFill/>
        </p:spPr>
        <p:txBody>
          <a:bodyPr wrap="square" rtlCol="0">
            <a:spAutoFit/>
          </a:bodyPr>
          <a:lstStyle/>
          <a:p>
            <a:pPr marL="342900" indent="-342900">
              <a:lnSpc>
                <a:spcPct val="150000"/>
              </a:lnSpc>
              <a:buAutoNum type="arabicPeriod"/>
            </a:pPr>
            <a:r>
              <a:rPr lang="en-US" sz="2000" baseline="0" dirty="0"/>
              <a:t>Main Topic</a:t>
            </a:r>
          </a:p>
          <a:p>
            <a:pPr marL="914400" lvl="1" indent="-457200">
              <a:lnSpc>
                <a:spcPct val="150000"/>
              </a:lnSpc>
              <a:buFont typeface="+mj-lt"/>
              <a:buAutoNum type="alphaLcParenR"/>
            </a:pPr>
            <a:r>
              <a:rPr lang="en-US" sz="2000" baseline="0" dirty="0"/>
              <a:t>Subtopic</a:t>
            </a:r>
          </a:p>
          <a:p>
            <a:pPr marL="914400" lvl="1" indent="-457200">
              <a:lnSpc>
                <a:spcPct val="150000"/>
              </a:lnSpc>
              <a:buFont typeface="+mj-lt"/>
              <a:buAutoNum type="alphaLcParenR"/>
            </a:pPr>
            <a:r>
              <a:rPr lang="en-US" sz="2000" baseline="0" dirty="0"/>
              <a:t>Subtopic</a:t>
            </a:r>
          </a:p>
          <a:p>
            <a:pPr marL="914400" lvl="1" indent="-457200">
              <a:lnSpc>
                <a:spcPct val="150000"/>
              </a:lnSpc>
              <a:buFont typeface="+mj-lt"/>
              <a:buAutoNum type="alphaLcParenR"/>
            </a:pPr>
            <a:r>
              <a:rPr lang="en-US" sz="2000" baseline="0" dirty="0"/>
              <a:t>Subtopic</a:t>
            </a:r>
          </a:p>
          <a:p>
            <a:pPr marL="342900" indent="-342900">
              <a:lnSpc>
                <a:spcPct val="150000"/>
              </a:lnSpc>
              <a:buAutoNum type="arabicPeriod"/>
            </a:pPr>
            <a:r>
              <a:rPr lang="en-US" sz="2000" baseline="0" dirty="0"/>
              <a:t>Main Topic</a:t>
            </a:r>
          </a:p>
          <a:p>
            <a:pPr marL="914400" lvl="1" indent="-457200">
              <a:lnSpc>
                <a:spcPct val="150000"/>
              </a:lnSpc>
              <a:buFont typeface="+mj-lt"/>
              <a:buAutoNum type="alphaLcParenR"/>
            </a:pPr>
            <a:r>
              <a:rPr lang="en-US" sz="2000" baseline="0" dirty="0"/>
              <a:t>Subtopic</a:t>
            </a:r>
          </a:p>
          <a:p>
            <a:pPr marL="914400" lvl="1" indent="-457200">
              <a:lnSpc>
                <a:spcPct val="150000"/>
              </a:lnSpc>
              <a:buFont typeface="+mj-lt"/>
              <a:buAutoNum type="alphaLcParenR"/>
            </a:pPr>
            <a:r>
              <a:rPr lang="en-US" sz="2000" baseline="0" dirty="0"/>
              <a:t>Subtopic</a:t>
            </a:r>
          </a:p>
          <a:p>
            <a:pPr marL="914400" lvl="1" indent="-457200">
              <a:lnSpc>
                <a:spcPct val="150000"/>
              </a:lnSpc>
              <a:buFont typeface="+mj-lt"/>
              <a:buAutoNum type="alphaLcParenR"/>
            </a:pPr>
            <a:r>
              <a:rPr lang="en-US" sz="2000" baseline="0" dirty="0"/>
              <a:t>Subtopic</a:t>
            </a:r>
          </a:p>
        </p:txBody>
      </p:sp>
      <p:sp>
        <p:nvSpPr>
          <p:cNvPr id="8" name="Footer Placeholder 1"/>
          <p:cNvSpPr>
            <a:spLocks noGrp="1"/>
          </p:cNvSpPr>
          <p:nvPr>
            <p:ph type="ftr" sz="quarter" idx="3"/>
          </p:nvPr>
        </p:nvSpPr>
        <p:spPr>
          <a:xfrm>
            <a:off x="2667000" y="6553200"/>
            <a:ext cx="4419600" cy="22860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160073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685800"/>
            <a:ext cx="8229600" cy="685800"/>
          </a:xfrm>
        </p:spPr>
        <p:txBody>
          <a:bodyPr>
            <a:normAutofit/>
          </a:bodyPr>
          <a:lstStyle>
            <a:lvl1pPr algn="l">
              <a:defRPr sz="2400" baseline="0">
                <a:latin typeface="+mn-lt"/>
              </a:defRPr>
            </a:lvl1pPr>
          </a:lstStyle>
          <a:p>
            <a:r>
              <a:rPr lang="en-US" dirty="0"/>
              <a:t>Insert Title of Slide</a:t>
            </a:r>
          </a:p>
        </p:txBody>
      </p:sp>
      <p:sp>
        <p:nvSpPr>
          <p:cNvPr id="6" name="Slide Number Placeholder 5"/>
          <p:cNvSpPr>
            <a:spLocks noGrp="1"/>
          </p:cNvSpPr>
          <p:nvPr>
            <p:ph type="sldNum" sz="quarter" idx="12"/>
          </p:nvPr>
        </p:nvSpPr>
        <p:spPr>
          <a:xfrm>
            <a:off x="6858000" y="6499618"/>
            <a:ext cx="2133600" cy="365125"/>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sp>
        <p:nvSpPr>
          <p:cNvPr id="5" name="Text Placeholder 4"/>
          <p:cNvSpPr>
            <a:spLocks noGrp="1"/>
          </p:cNvSpPr>
          <p:nvPr>
            <p:ph type="body" sz="quarter" idx="13" hasCustomPrompt="1"/>
          </p:nvPr>
        </p:nvSpPr>
        <p:spPr>
          <a:xfrm>
            <a:off x="457200" y="1524000"/>
            <a:ext cx="8153400" cy="4495800"/>
          </a:xfrm>
          <a:prstGeom prst="rect">
            <a:avLst/>
          </a:prstGeom>
        </p:spPr>
        <p:txBody>
          <a:bodyPr/>
          <a:lstStyle>
            <a:lvl1pPr>
              <a:defRPr sz="2000">
                <a:latin typeface="+mn-lt"/>
                <a:cs typeface="Arial" pitchFamily="34" charset="0"/>
              </a:defRPr>
            </a:lvl1pPr>
            <a:lvl2pPr marL="742950" indent="-285750">
              <a:buFont typeface="Courier New" pitchFamily="49" charset="0"/>
              <a:buChar char="o"/>
              <a:defRPr sz="2000">
                <a:latin typeface="+mn-lt"/>
                <a:cs typeface="Arial" pitchFamily="34" charset="0"/>
              </a:defRPr>
            </a:lvl2pPr>
            <a:lvl3pPr marL="1143000" indent="-228600">
              <a:buFont typeface="Calibri" pitchFamily="34" charset="0"/>
              <a:buChar char="-"/>
              <a:defRPr sz="2000">
                <a:latin typeface="+mn-lt"/>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a:t>Click to insert text</a:t>
            </a:r>
          </a:p>
          <a:p>
            <a:pPr lvl="1"/>
            <a:r>
              <a:rPr lang="en-US" dirty="0"/>
              <a:t>Second level</a:t>
            </a:r>
          </a:p>
          <a:p>
            <a:pPr lvl="2"/>
            <a:r>
              <a:rPr lang="en-US" dirty="0"/>
              <a:t>Third level</a:t>
            </a:r>
          </a:p>
        </p:txBody>
      </p:sp>
      <p:sp>
        <p:nvSpPr>
          <p:cNvPr id="8" name="Footer Placeholder 1"/>
          <p:cNvSpPr>
            <a:spLocks noGrp="1"/>
          </p:cNvSpPr>
          <p:nvPr>
            <p:ph type="ftr" sz="quarter" idx="3"/>
          </p:nvPr>
        </p:nvSpPr>
        <p:spPr>
          <a:xfrm>
            <a:off x="2667000" y="6553200"/>
            <a:ext cx="4419600" cy="22860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80161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Large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685800"/>
            <a:ext cx="8229600" cy="685800"/>
          </a:xfrm>
        </p:spPr>
        <p:txBody>
          <a:bodyPr>
            <a:normAutofit/>
          </a:bodyPr>
          <a:lstStyle>
            <a:lvl1pPr algn="l">
              <a:defRPr sz="2400" b="1" baseline="0">
                <a:latin typeface="+mn-lt"/>
              </a:defRPr>
            </a:lvl1pPr>
          </a:lstStyle>
          <a:p>
            <a:r>
              <a:rPr lang="en-US" dirty="0"/>
              <a:t>Insert Title of Graph/Slide</a:t>
            </a:r>
          </a:p>
        </p:txBody>
      </p:sp>
      <p:sp>
        <p:nvSpPr>
          <p:cNvPr id="6" name="Slide Number Placeholder 5"/>
          <p:cNvSpPr>
            <a:spLocks noGrp="1"/>
          </p:cNvSpPr>
          <p:nvPr>
            <p:ph type="sldNum" sz="quarter" idx="12"/>
          </p:nvPr>
        </p:nvSpPr>
        <p:spPr>
          <a:xfrm>
            <a:off x="6858000" y="6499618"/>
            <a:ext cx="2133600" cy="365125"/>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sp>
        <p:nvSpPr>
          <p:cNvPr id="9" name="Picture Placeholder 6"/>
          <p:cNvSpPr>
            <a:spLocks noGrp="1"/>
          </p:cNvSpPr>
          <p:nvPr>
            <p:ph type="pic" sz="quarter" idx="13" hasCustomPrompt="1"/>
          </p:nvPr>
        </p:nvSpPr>
        <p:spPr>
          <a:xfrm>
            <a:off x="685800" y="1524000"/>
            <a:ext cx="7772400" cy="4572000"/>
          </a:xfrm>
          <a:prstGeom prst="rect">
            <a:avLst/>
          </a:prstGeom>
        </p:spPr>
        <p:txBody>
          <a:bodyPr/>
          <a:lstStyle>
            <a:lvl1pPr marL="0" indent="0" algn="ctr">
              <a:buNone/>
              <a:defRPr sz="1600">
                <a:latin typeface="Arial" pitchFamily="34" charset="0"/>
                <a:cs typeface="Arial" pitchFamily="34" charset="0"/>
              </a:defRPr>
            </a:lvl1pPr>
          </a:lstStyle>
          <a:p>
            <a:r>
              <a:rPr lang="en-US" dirty="0"/>
              <a:t>Click icon to add picture of graph</a:t>
            </a:r>
          </a:p>
        </p:txBody>
      </p:sp>
      <p:sp>
        <p:nvSpPr>
          <p:cNvPr id="7" name="Footer Placeholder 1"/>
          <p:cNvSpPr>
            <a:spLocks noGrp="1"/>
          </p:cNvSpPr>
          <p:nvPr>
            <p:ph type="ftr" sz="quarter" idx="3"/>
          </p:nvPr>
        </p:nvSpPr>
        <p:spPr>
          <a:xfrm>
            <a:off x="2667000" y="6553200"/>
            <a:ext cx="4419600" cy="22860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146659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out Me (lo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685800"/>
            <a:ext cx="8229600" cy="685800"/>
          </a:xfrm>
        </p:spPr>
        <p:txBody>
          <a:bodyPr>
            <a:normAutofit/>
          </a:bodyPr>
          <a:lstStyle>
            <a:lvl1pPr algn="l">
              <a:defRPr sz="2400" baseline="0">
                <a:latin typeface="+mn-lt"/>
              </a:defRPr>
            </a:lvl1pPr>
          </a:lstStyle>
          <a:p>
            <a:r>
              <a:rPr lang="en-US" dirty="0"/>
              <a:t>About Me</a:t>
            </a:r>
          </a:p>
        </p:txBody>
      </p:sp>
      <p:sp>
        <p:nvSpPr>
          <p:cNvPr id="6" name="Slide Number Placeholder 5"/>
          <p:cNvSpPr>
            <a:spLocks noGrp="1"/>
          </p:cNvSpPr>
          <p:nvPr>
            <p:ph type="sldNum" sz="quarter" idx="12"/>
          </p:nvPr>
        </p:nvSpPr>
        <p:spPr>
          <a:xfrm>
            <a:off x="6858000" y="6499618"/>
            <a:ext cx="2133600" cy="365125"/>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pic>
        <p:nvPicPr>
          <p:cNvPr id="1028" name="Picture 4" descr="Image result for blank pictur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43000" y="17526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6"/>
          <p:cNvSpPr>
            <a:spLocks noGrp="1"/>
          </p:cNvSpPr>
          <p:nvPr>
            <p:ph type="pic" sz="quarter" idx="13"/>
          </p:nvPr>
        </p:nvSpPr>
        <p:spPr>
          <a:xfrm>
            <a:off x="1143000" y="3816743"/>
            <a:ext cx="2438400" cy="1600200"/>
          </a:xfrm>
          <a:prstGeom prst="rect">
            <a:avLst/>
          </a:prstGeom>
        </p:spPr>
        <p:txBody>
          <a:bodyPr/>
          <a:lstStyle>
            <a:lvl1pPr marL="0" indent="0">
              <a:buNone/>
              <a:defRPr/>
            </a:lvl1pPr>
          </a:lstStyle>
          <a:p>
            <a:r>
              <a:rPr lang="en-US"/>
              <a:t>Click icon to add picture</a:t>
            </a:r>
            <a:endParaRPr lang="en-US" dirty="0"/>
          </a:p>
        </p:txBody>
      </p:sp>
      <p:sp>
        <p:nvSpPr>
          <p:cNvPr id="14" name="Text Placeholder 13"/>
          <p:cNvSpPr>
            <a:spLocks noGrp="1"/>
          </p:cNvSpPr>
          <p:nvPr>
            <p:ph type="body" sz="quarter" idx="15" hasCustomPrompt="1"/>
          </p:nvPr>
        </p:nvSpPr>
        <p:spPr>
          <a:xfrm>
            <a:off x="3124200" y="1828800"/>
            <a:ext cx="5181600" cy="1447800"/>
          </a:xfrm>
          <a:prstGeom prst="rect">
            <a:avLst/>
          </a:prstGeom>
        </p:spPr>
        <p:txBody>
          <a:bodyPr/>
          <a:lstStyle>
            <a:lvl1pPr marL="285750" indent="-285750">
              <a:lnSpc>
                <a:spcPct val="150000"/>
              </a:lnSpc>
              <a:buFont typeface="Arial" pitchFamily="34" charset="0"/>
              <a:buChar char="•"/>
              <a:defRPr sz="1800" baseline="0">
                <a:latin typeface="+mn-lt"/>
                <a:cs typeface="Arial" pitchFamily="34" charset="0"/>
              </a:defRPr>
            </a:lvl1pPr>
          </a:lstStyle>
          <a:p>
            <a:pPr lvl="0"/>
            <a:r>
              <a:rPr lang="en-US" dirty="0"/>
              <a:t>Bullet 1, should not be any longer than this line</a:t>
            </a:r>
          </a:p>
          <a:p>
            <a:pPr lvl="0"/>
            <a:r>
              <a:rPr lang="en-US" dirty="0"/>
              <a:t>Bullet 2, should not be any longer than this line </a:t>
            </a:r>
          </a:p>
          <a:p>
            <a:pPr lvl="0"/>
            <a:r>
              <a:rPr lang="en-US" dirty="0"/>
              <a:t>Bullet 3, should not be any longer than this line</a:t>
            </a:r>
          </a:p>
          <a:p>
            <a:pPr lvl="0"/>
            <a:endParaRPr lang="en-US" dirty="0"/>
          </a:p>
        </p:txBody>
      </p:sp>
      <p:sp>
        <p:nvSpPr>
          <p:cNvPr id="17" name="Text Placeholder 13"/>
          <p:cNvSpPr>
            <a:spLocks noGrp="1"/>
          </p:cNvSpPr>
          <p:nvPr>
            <p:ph type="body" sz="quarter" idx="16" hasCustomPrompt="1"/>
          </p:nvPr>
        </p:nvSpPr>
        <p:spPr>
          <a:xfrm>
            <a:off x="3886200" y="3892943"/>
            <a:ext cx="4495800" cy="1447800"/>
          </a:xfrm>
          <a:prstGeom prst="rect">
            <a:avLst/>
          </a:prstGeom>
        </p:spPr>
        <p:txBody>
          <a:bodyPr/>
          <a:lstStyle>
            <a:lvl1pPr marL="285750" indent="-285750">
              <a:lnSpc>
                <a:spcPct val="150000"/>
              </a:lnSpc>
              <a:buFont typeface="Arial" pitchFamily="34" charset="0"/>
              <a:buChar char="•"/>
              <a:defRPr sz="1800" baseline="0">
                <a:latin typeface="+mn-lt"/>
                <a:cs typeface="Arial" pitchFamily="34" charset="0"/>
              </a:defRPr>
            </a:lvl1pPr>
          </a:lstStyle>
          <a:p>
            <a:pPr lvl="0"/>
            <a:r>
              <a:rPr lang="en-US" dirty="0"/>
              <a:t>Bullet 4, should not be longer than this</a:t>
            </a:r>
          </a:p>
          <a:p>
            <a:pPr lvl="0"/>
            <a:r>
              <a:rPr lang="en-US" dirty="0"/>
              <a:t>Bullet 5, should not be longer than this</a:t>
            </a:r>
          </a:p>
          <a:p>
            <a:pPr lvl="0"/>
            <a:r>
              <a:rPr lang="en-US" dirty="0"/>
              <a:t>Bullet 6, should not be longer than this</a:t>
            </a:r>
          </a:p>
          <a:p>
            <a:pPr lvl="0"/>
            <a:endParaRPr lang="en-US" dirty="0"/>
          </a:p>
        </p:txBody>
      </p:sp>
      <p:sp>
        <p:nvSpPr>
          <p:cNvPr id="8" name="Footer Placeholder 1"/>
          <p:cNvSpPr>
            <a:spLocks noGrp="1"/>
          </p:cNvSpPr>
          <p:nvPr>
            <p:ph type="ftr" sz="quarter" idx="3"/>
          </p:nvPr>
        </p:nvSpPr>
        <p:spPr>
          <a:xfrm>
            <a:off x="2362200" y="6553200"/>
            <a:ext cx="4419600" cy="22860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188166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Me (shor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685800"/>
            <a:ext cx="8229600" cy="685800"/>
          </a:xfrm>
        </p:spPr>
        <p:txBody>
          <a:bodyPr>
            <a:normAutofit/>
          </a:bodyPr>
          <a:lstStyle>
            <a:lvl1pPr algn="l">
              <a:defRPr sz="2400" baseline="0">
                <a:latin typeface="+mn-lt"/>
              </a:defRPr>
            </a:lvl1pPr>
          </a:lstStyle>
          <a:p>
            <a:r>
              <a:rPr lang="en-US" dirty="0"/>
              <a:t>About Me</a:t>
            </a:r>
          </a:p>
        </p:txBody>
      </p:sp>
      <p:sp>
        <p:nvSpPr>
          <p:cNvPr id="6" name="Slide Number Placeholder 5"/>
          <p:cNvSpPr>
            <a:spLocks noGrp="1"/>
          </p:cNvSpPr>
          <p:nvPr>
            <p:ph type="sldNum" sz="quarter" idx="12"/>
          </p:nvPr>
        </p:nvSpPr>
        <p:spPr>
          <a:xfrm>
            <a:off x="6858000" y="6499618"/>
            <a:ext cx="2133600" cy="365125"/>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pic>
        <p:nvPicPr>
          <p:cNvPr id="1028" name="Picture 4" descr="Image result for blank pictur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5400" y="27432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p:cNvSpPr>
            <a:spLocks noGrp="1"/>
          </p:cNvSpPr>
          <p:nvPr>
            <p:ph type="body" sz="quarter" idx="15" hasCustomPrompt="1"/>
          </p:nvPr>
        </p:nvSpPr>
        <p:spPr>
          <a:xfrm>
            <a:off x="3276600" y="2781300"/>
            <a:ext cx="5334000" cy="1447800"/>
          </a:xfrm>
          <a:prstGeom prst="rect">
            <a:avLst/>
          </a:prstGeom>
        </p:spPr>
        <p:txBody>
          <a:bodyPr/>
          <a:lstStyle>
            <a:lvl1pPr marL="285750" indent="-285750">
              <a:lnSpc>
                <a:spcPct val="150000"/>
              </a:lnSpc>
              <a:buFont typeface="Arial" pitchFamily="34" charset="0"/>
              <a:buChar char="•"/>
              <a:defRPr sz="1800" baseline="0">
                <a:latin typeface="+mn-lt"/>
                <a:cs typeface="Arial" pitchFamily="34" charset="0"/>
              </a:defRPr>
            </a:lvl1pPr>
          </a:lstStyle>
          <a:p>
            <a:pPr lvl="0"/>
            <a:r>
              <a:rPr lang="en-US" dirty="0"/>
              <a:t>Bullet 1, should not be any longer than this line</a:t>
            </a:r>
          </a:p>
          <a:p>
            <a:pPr lvl="0"/>
            <a:r>
              <a:rPr lang="en-US" dirty="0"/>
              <a:t>Bullet 2, should not be any longer than this line </a:t>
            </a:r>
          </a:p>
          <a:p>
            <a:pPr lvl="0"/>
            <a:r>
              <a:rPr lang="en-US" dirty="0"/>
              <a:t>Bullet 3, should not be any longer than this line</a:t>
            </a:r>
          </a:p>
          <a:p>
            <a:pPr lvl="0"/>
            <a:endParaRPr lang="en-US" dirty="0"/>
          </a:p>
        </p:txBody>
      </p:sp>
      <p:sp>
        <p:nvSpPr>
          <p:cNvPr id="8" name="Footer Placeholder 1"/>
          <p:cNvSpPr>
            <a:spLocks noGrp="1"/>
          </p:cNvSpPr>
          <p:nvPr>
            <p:ph type="ftr" sz="quarter" idx="3"/>
          </p:nvPr>
        </p:nvSpPr>
        <p:spPr>
          <a:xfrm>
            <a:off x="2667000" y="6553200"/>
            <a:ext cx="4419600" cy="22860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37814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685800"/>
            <a:ext cx="8229600" cy="685800"/>
          </a:xfrm>
        </p:spPr>
        <p:txBody>
          <a:bodyPr>
            <a:normAutofit/>
          </a:bodyPr>
          <a:lstStyle>
            <a:lvl1pPr algn="l">
              <a:defRPr sz="2400" baseline="0">
                <a:latin typeface="+mn-lt"/>
              </a:defRPr>
            </a:lvl1pPr>
          </a:lstStyle>
          <a:p>
            <a:r>
              <a:rPr lang="en-US" dirty="0"/>
              <a:t>Insert Title of Slide</a:t>
            </a:r>
          </a:p>
        </p:txBody>
      </p:sp>
      <p:sp>
        <p:nvSpPr>
          <p:cNvPr id="6" name="Slide Number Placeholder 5"/>
          <p:cNvSpPr>
            <a:spLocks noGrp="1"/>
          </p:cNvSpPr>
          <p:nvPr>
            <p:ph type="sldNum" sz="quarter" idx="12"/>
          </p:nvPr>
        </p:nvSpPr>
        <p:spPr>
          <a:xfrm>
            <a:off x="6858000" y="6499618"/>
            <a:ext cx="2133600" cy="365125"/>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sp>
        <p:nvSpPr>
          <p:cNvPr id="7" name="Text Placeholder 6"/>
          <p:cNvSpPr>
            <a:spLocks noGrp="1"/>
          </p:cNvSpPr>
          <p:nvPr>
            <p:ph type="body" sz="quarter" idx="14" hasCustomPrompt="1"/>
          </p:nvPr>
        </p:nvSpPr>
        <p:spPr>
          <a:xfrm>
            <a:off x="4495800" y="2971800"/>
            <a:ext cx="3581400" cy="1371600"/>
          </a:xfrm>
          <a:prstGeom prst="rect">
            <a:avLst/>
          </a:prstGeom>
        </p:spPr>
        <p:txBody>
          <a:bodyPr anchor="ctr"/>
          <a:lstStyle>
            <a:lvl1pPr marL="0" indent="0" algn="ctr">
              <a:buNone/>
              <a:defRPr sz="2000" b="1" baseline="0">
                <a:solidFill>
                  <a:srgbClr val="2361A1"/>
                </a:solidFill>
                <a:latin typeface="+mn-lt"/>
                <a:cs typeface="Arial" pitchFamily="34" charset="0"/>
              </a:defRPr>
            </a:lvl1pPr>
          </a:lstStyle>
          <a:p>
            <a:pPr lvl="0"/>
            <a:r>
              <a:rPr lang="en-US" dirty="0"/>
              <a:t>Insert text here with main point of image</a:t>
            </a:r>
          </a:p>
        </p:txBody>
      </p:sp>
      <p:sp>
        <p:nvSpPr>
          <p:cNvPr id="8" name="Picture Placeholder 3"/>
          <p:cNvSpPr>
            <a:spLocks noGrp="1"/>
          </p:cNvSpPr>
          <p:nvPr>
            <p:ph type="pic" sz="quarter" idx="15"/>
          </p:nvPr>
        </p:nvSpPr>
        <p:spPr>
          <a:xfrm>
            <a:off x="838200" y="1981200"/>
            <a:ext cx="3048000" cy="3733800"/>
          </a:xfrm>
          <a:prstGeom prst="rect">
            <a:avLst/>
          </a:prstGeom>
        </p:spPr>
        <p:txBody>
          <a:bodyPr/>
          <a:lstStyle>
            <a:lvl1pPr marL="0" indent="0">
              <a:buNone/>
              <a:defRPr/>
            </a:lvl1pPr>
          </a:lstStyle>
          <a:p>
            <a:r>
              <a:rPr lang="en-US"/>
              <a:t>Click icon to add picture</a:t>
            </a:r>
            <a:endParaRPr lang="en-US" dirty="0"/>
          </a:p>
        </p:txBody>
      </p:sp>
      <p:sp>
        <p:nvSpPr>
          <p:cNvPr id="9" name="Footer Placeholder 1"/>
          <p:cNvSpPr>
            <a:spLocks noGrp="1"/>
          </p:cNvSpPr>
          <p:nvPr>
            <p:ph type="ftr" sz="quarter" idx="3"/>
          </p:nvPr>
        </p:nvSpPr>
        <p:spPr>
          <a:xfrm>
            <a:off x="2667000" y="6553200"/>
            <a:ext cx="4419600" cy="22860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113304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685800"/>
            <a:ext cx="8229600" cy="685800"/>
          </a:xfrm>
        </p:spPr>
        <p:txBody>
          <a:bodyPr>
            <a:normAutofit/>
          </a:bodyPr>
          <a:lstStyle>
            <a:lvl1pPr algn="l">
              <a:defRPr sz="2400" baseline="0">
                <a:latin typeface="+mn-lt"/>
              </a:defRPr>
            </a:lvl1pPr>
          </a:lstStyle>
          <a:p>
            <a:r>
              <a:rPr lang="en-US" dirty="0"/>
              <a:t>Insert Title of Slide</a:t>
            </a:r>
          </a:p>
        </p:txBody>
      </p:sp>
      <p:sp>
        <p:nvSpPr>
          <p:cNvPr id="6" name="Slide Number Placeholder 5"/>
          <p:cNvSpPr>
            <a:spLocks noGrp="1"/>
          </p:cNvSpPr>
          <p:nvPr>
            <p:ph type="sldNum" sz="quarter" idx="12"/>
          </p:nvPr>
        </p:nvSpPr>
        <p:spPr>
          <a:xfrm>
            <a:off x="6858000" y="6499618"/>
            <a:ext cx="2133600" cy="365125"/>
          </a:xfrm>
          <a:prstGeom prst="rect">
            <a:avLst/>
          </a:prstGeom>
        </p:spPr>
        <p:txBody>
          <a:bodyPr/>
          <a:lstStyle>
            <a:lvl1pPr algn="r">
              <a:defRPr>
                <a:solidFill>
                  <a:schemeClr val="bg1"/>
                </a:solidFill>
              </a:defRPr>
            </a:lvl1pPr>
          </a:lstStyle>
          <a:p>
            <a:fld id="{738E1914-0868-406C-89DC-2E5509C60B0A}" type="slidenum">
              <a:rPr lang="en-US" smtClean="0"/>
              <a:pPr/>
              <a:t>‹#›</a:t>
            </a:fld>
            <a:endParaRPr lang="en-US" dirty="0"/>
          </a:p>
        </p:txBody>
      </p:sp>
      <p:sp>
        <p:nvSpPr>
          <p:cNvPr id="4" name="Picture Placeholder 3"/>
          <p:cNvSpPr>
            <a:spLocks noGrp="1"/>
          </p:cNvSpPr>
          <p:nvPr>
            <p:ph type="pic" sz="quarter" idx="13"/>
          </p:nvPr>
        </p:nvSpPr>
        <p:spPr>
          <a:xfrm>
            <a:off x="5029200" y="1981200"/>
            <a:ext cx="3048000" cy="3733800"/>
          </a:xfrm>
          <a:prstGeom prst="rect">
            <a:avLst/>
          </a:prstGeom>
        </p:spPr>
        <p:txBody>
          <a:bodyPr/>
          <a:lstStyle>
            <a:lvl1pPr marL="0" indent="0">
              <a:buNone/>
              <a:defRPr/>
            </a:lvl1pPr>
          </a:lstStyle>
          <a:p>
            <a:r>
              <a:rPr lang="en-US"/>
              <a:t>Click icon to add picture</a:t>
            </a:r>
            <a:endParaRPr lang="en-US" dirty="0"/>
          </a:p>
        </p:txBody>
      </p:sp>
      <p:sp>
        <p:nvSpPr>
          <p:cNvPr id="7" name="Text Placeholder 6"/>
          <p:cNvSpPr>
            <a:spLocks noGrp="1"/>
          </p:cNvSpPr>
          <p:nvPr>
            <p:ph type="body" sz="quarter" idx="14" hasCustomPrompt="1"/>
          </p:nvPr>
        </p:nvSpPr>
        <p:spPr>
          <a:xfrm>
            <a:off x="762000" y="2971800"/>
            <a:ext cx="3581400" cy="1371600"/>
          </a:xfrm>
          <a:prstGeom prst="rect">
            <a:avLst/>
          </a:prstGeom>
        </p:spPr>
        <p:txBody>
          <a:bodyPr anchor="ctr"/>
          <a:lstStyle>
            <a:lvl1pPr marL="0" indent="0" algn="ctr">
              <a:buNone/>
              <a:defRPr sz="2000" b="1" baseline="0">
                <a:solidFill>
                  <a:srgbClr val="2361A1"/>
                </a:solidFill>
                <a:latin typeface="+mn-lt"/>
                <a:cs typeface="Arial" pitchFamily="34" charset="0"/>
              </a:defRPr>
            </a:lvl1pPr>
          </a:lstStyle>
          <a:p>
            <a:pPr lvl="0"/>
            <a:r>
              <a:rPr lang="en-US" dirty="0"/>
              <a:t>Insert text here with main point of image</a:t>
            </a:r>
          </a:p>
        </p:txBody>
      </p:sp>
      <p:sp>
        <p:nvSpPr>
          <p:cNvPr id="8" name="Footer Placeholder 1"/>
          <p:cNvSpPr>
            <a:spLocks noGrp="1"/>
          </p:cNvSpPr>
          <p:nvPr>
            <p:ph type="ftr" sz="quarter" idx="3"/>
          </p:nvPr>
        </p:nvSpPr>
        <p:spPr>
          <a:xfrm>
            <a:off x="2667000" y="6553200"/>
            <a:ext cx="4419600" cy="22860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191546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b="1">
                <a:solidFill>
                  <a:srgbClr val="E87427"/>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397000"/>
            <a:ext cx="8534400" cy="4876800"/>
          </a:xfrm>
          <a:prstGeom prst="rect">
            <a:avLst/>
          </a:prstGeom>
        </p:spPr>
        <p:txBody>
          <a:bodyPr>
            <a:normAutofit/>
          </a:bodyPr>
          <a:lstStyle>
            <a:lvl1pPr>
              <a:defRPr sz="2000" baseline="0"/>
            </a:lvl1pPr>
            <a:lvl2pPr>
              <a:defRPr sz="1800"/>
            </a:lvl2pPr>
          </a:lstStyle>
          <a:p>
            <a:pPr lvl="0"/>
            <a:r>
              <a:rPr lang="en-US" dirty="0" smtClean="0"/>
              <a:t>Click to edit Master text styles</a:t>
            </a:r>
          </a:p>
          <a:p>
            <a:pPr lvl="1"/>
            <a:r>
              <a:rPr lang="en-US" dirty="0" smtClean="0"/>
              <a:t>Text size</a:t>
            </a:r>
          </a:p>
          <a:p>
            <a:pPr lvl="0"/>
            <a:r>
              <a:rPr lang="en-US" dirty="0" smtClean="0"/>
              <a:t>Text size</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3508CC5A-EF78-4467-A3A1-4D875B81C890}" type="datetime1">
              <a:rPr lang="en-US" smtClean="0"/>
              <a:t>9/10/2018</a:t>
            </a:fld>
            <a:endParaRPr lang="en-US"/>
          </a:p>
        </p:txBody>
      </p:sp>
      <p:sp>
        <p:nvSpPr>
          <p:cNvPr id="5" name="Footer Placeholder 4"/>
          <p:cNvSpPr>
            <a:spLocks noGrp="1"/>
          </p:cNvSpPr>
          <p:nvPr>
            <p:ph type="ftr" sz="quarter" idx="11"/>
          </p:nvPr>
        </p:nvSpPr>
        <p:spPr>
          <a:xfrm>
            <a:off x="2743200" y="6477000"/>
            <a:ext cx="3657600" cy="365125"/>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a:xfrm>
            <a:off x="6781800" y="6492875"/>
            <a:ext cx="2133600" cy="365125"/>
          </a:xfrm>
          <a:prstGeom prst="rect">
            <a:avLst/>
          </a:prstGeom>
        </p:spPr>
        <p:txBody>
          <a:bodyPr/>
          <a:lstStyle/>
          <a:p>
            <a:fld id="{C2E4F4E2-DEA3-44FD-BEC9-57866B7FA44A}" type="slidenum">
              <a:rPr lang="en-US" smtClean="0"/>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58201" y="634256"/>
            <a:ext cx="426363" cy="457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48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2667000"/>
            <a:ext cx="6096000" cy="914400"/>
          </a:xfrm>
          <a:prstGeom prst="rect">
            <a:avLst/>
          </a:prstGeom>
        </p:spPr>
        <p:txBody>
          <a:bodyPr vert="horz" lIns="91440" tIns="45720" rIns="91440" bIns="45720" rtlCol="0" anchor="ctr">
            <a:normAutofit/>
          </a:bodyPr>
          <a:lstStyle/>
          <a:p>
            <a:r>
              <a:rPr lang="en-US" dirty="0"/>
              <a:t>The Analysis Factor PowerPoint Template</a:t>
            </a:r>
          </a:p>
        </p:txBody>
      </p:sp>
      <p:sp>
        <p:nvSpPr>
          <p:cNvPr id="4" name="Footer Placeholder 1"/>
          <p:cNvSpPr>
            <a:spLocks noGrp="1"/>
          </p:cNvSpPr>
          <p:nvPr>
            <p:ph type="ftr" sz="quarter" idx="3"/>
          </p:nvPr>
        </p:nvSpPr>
        <p:spPr>
          <a:xfrm>
            <a:off x="2667000" y="6553200"/>
            <a:ext cx="4419600" cy="228600"/>
          </a:xfrm>
          <a:prstGeom prst="rect">
            <a:avLst/>
          </a:prstGeom>
        </p:spPr>
        <p:txBody>
          <a:bodyPr/>
          <a:lstStyle>
            <a:lvl1pPr algn="ctr">
              <a:defRPr>
                <a:solidFill>
                  <a:schemeClr val="bg1"/>
                </a:solidFill>
              </a:defRPr>
            </a:lvl1pPr>
          </a:lstStyle>
          <a:p>
            <a:pPr>
              <a:defRPr/>
            </a:pPr>
            <a:r>
              <a:rPr lang="nb-NO" altLang="en-US" sz="1000" dirty="0"/>
              <a:t>©2017 [Instructor Name]  | http://TheAnalysisFactor.com</a:t>
            </a:r>
            <a:endParaRPr lang="en-US" altLang="en-US" sz="1000" dirty="0"/>
          </a:p>
        </p:txBody>
      </p:sp>
    </p:spTree>
    <p:extLst>
      <p:ext uri="{BB962C8B-B14F-4D97-AF65-F5344CB8AC3E}">
        <p14:creationId xmlns:p14="http://schemas.microsoft.com/office/powerpoint/2010/main" val="18091192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2" r:id="rId3"/>
    <p:sldLayoutId id="2147483660" r:id="rId4"/>
    <p:sldLayoutId id="2147483656" r:id="rId5"/>
    <p:sldLayoutId id="2147483657" r:id="rId6"/>
    <p:sldLayoutId id="2147483658" r:id="rId7"/>
    <p:sldLayoutId id="2147483659" r:id="rId8"/>
    <p:sldLayoutId id="2147483662" r:id="rId9"/>
  </p:sldLayoutIdLst>
  <p:hf hdr="0" dt="0"/>
  <p:txStyles>
    <p:titleStyle>
      <a:lvl1pPr algn="ctr" defTabSz="914400" rtl="0" eaLnBrk="1" latinLnBrk="0" hangingPunct="1">
        <a:spcBef>
          <a:spcPct val="0"/>
        </a:spcBef>
        <a:buNone/>
        <a:defRPr sz="2000" b="1" kern="1200" baseline="0">
          <a:solidFill>
            <a:srgbClr val="E87427"/>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3825"/>
            <a:ext cx="7772400" cy="1146175"/>
          </a:xfrm>
        </p:spPr>
        <p:txBody>
          <a:bodyPr/>
          <a:lstStyle/>
          <a:p>
            <a:r>
              <a:rPr lang="en-US" dirty="0"/>
              <a:t>Survival Analysis: Models for Time to Event Data</a:t>
            </a:r>
          </a:p>
        </p:txBody>
      </p:sp>
      <p:sp>
        <p:nvSpPr>
          <p:cNvPr id="3" name="Text Placeholder 2"/>
          <p:cNvSpPr>
            <a:spLocks noGrp="1"/>
          </p:cNvSpPr>
          <p:nvPr>
            <p:ph type="body" sz="quarter" idx="15"/>
          </p:nvPr>
        </p:nvSpPr>
        <p:spPr>
          <a:xfrm>
            <a:off x="6248400" y="5410200"/>
            <a:ext cx="2133600" cy="457200"/>
          </a:xfrm>
        </p:spPr>
        <p:txBody>
          <a:bodyPr/>
          <a:lstStyle/>
          <a:p>
            <a:r>
              <a:rPr lang="en-US" dirty="0" smtClean="0"/>
              <a:t>Steve Simon</a:t>
            </a:r>
            <a:endParaRPr lang="en-US" dirty="0"/>
          </a:p>
        </p:txBody>
      </p:sp>
      <p:sp>
        <p:nvSpPr>
          <p:cNvPr id="6" name="Slide Number Placeholder 5"/>
          <p:cNvSpPr>
            <a:spLocks noGrp="1"/>
          </p:cNvSpPr>
          <p:nvPr>
            <p:ph type="sldNum" sz="quarter" idx="12"/>
          </p:nvPr>
        </p:nvSpPr>
        <p:spPr/>
        <p:txBody>
          <a:bodyPr/>
          <a:lstStyle/>
          <a:p>
            <a:fld id="{738E1914-0868-406C-89DC-2E5509C60B0A}" type="slidenum">
              <a:rPr lang="en-US" smtClean="0"/>
              <a:pPr/>
              <a:t>1</a:t>
            </a:fld>
            <a:endParaRPr lang="en-US" dirty="0"/>
          </a:p>
        </p:txBody>
      </p:sp>
      <p:sp>
        <p:nvSpPr>
          <p:cNvPr id="7" name="Footer Placeholder 6"/>
          <p:cNvSpPr>
            <a:spLocks noGrp="1"/>
          </p:cNvSpPr>
          <p:nvPr>
            <p:ph type="ftr" sz="quarter" idx="3"/>
          </p:nvPr>
        </p:nvSpPr>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597025"/>
            <a:ext cx="2980698" cy="1273959"/>
          </a:xfrm>
          <a:prstGeom prst="rect">
            <a:avLst/>
          </a:prstGeom>
        </p:spPr>
      </p:pic>
      <p:sp>
        <p:nvSpPr>
          <p:cNvPr id="8" name="Text Placeholder 4"/>
          <p:cNvSpPr>
            <a:spLocks noGrp="1"/>
          </p:cNvSpPr>
          <p:nvPr>
            <p:ph type="body" sz="quarter" idx="16"/>
          </p:nvPr>
        </p:nvSpPr>
        <p:spPr>
          <a:xfrm>
            <a:off x="5029200" y="5715000"/>
            <a:ext cx="3352800" cy="304800"/>
          </a:xfrm>
        </p:spPr>
        <p:txBody>
          <a:bodyPr/>
          <a:lstStyle/>
          <a:p>
            <a:r>
              <a:rPr lang="en-US" dirty="0"/>
              <a:t>Workshop Instructor</a:t>
            </a:r>
          </a:p>
        </p:txBody>
      </p:sp>
    </p:spTree>
    <p:extLst>
      <p:ext uri="{BB962C8B-B14F-4D97-AF65-F5344CB8AC3E}">
        <p14:creationId xmlns:p14="http://schemas.microsoft.com/office/powerpoint/2010/main" val="1360297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a:t>The Mechanics of the Workshop: Additional Resources</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738E1914-0868-406C-89DC-2E5509C60B0A}" type="slidenum">
              <a:rPr lang="en-US" smtClean="0"/>
              <a:pPr/>
              <a:t>10</a:t>
            </a:fld>
            <a:endParaRPr lang="en-US" dirty="0"/>
          </a:p>
        </p:txBody>
      </p:sp>
      <p:sp>
        <p:nvSpPr>
          <p:cNvPr id="4" name="Text Placeholder 3"/>
          <p:cNvSpPr>
            <a:spLocks noGrp="1"/>
          </p:cNvSpPr>
          <p:nvPr>
            <p:ph type="body" sz="quarter" idx="13"/>
          </p:nvPr>
        </p:nvSpPr>
        <p:spPr>
          <a:xfrm>
            <a:off x="457200" y="1425182"/>
            <a:ext cx="8153400" cy="4213618"/>
          </a:xfrm>
        </p:spPr>
        <p:txBody>
          <a:bodyPr/>
          <a:lstStyle/>
          <a:p>
            <a:pPr marL="457200" indent="-457200">
              <a:spcAft>
                <a:spcPts val="600"/>
              </a:spcAft>
              <a:buFont typeface="+mj-lt"/>
              <a:buAutoNum type="arabicParenR" startAt="13"/>
            </a:pPr>
            <a:r>
              <a:rPr lang="en-US" dirty="0"/>
              <a:t>Specific topic </a:t>
            </a:r>
            <a:r>
              <a:rPr lang="en-US" dirty="0" smtClean="0"/>
              <a:t>videos.</a:t>
            </a:r>
            <a:endParaRPr lang="en-US" dirty="0"/>
          </a:p>
          <a:p>
            <a:pPr marL="857250" lvl="1" indent="-457200">
              <a:spcAft>
                <a:spcPts val="600"/>
              </a:spcAft>
              <a:buFont typeface="+mj-lt"/>
              <a:buAutoNum type="alphaLcParenR"/>
            </a:pPr>
            <a:r>
              <a:rPr lang="en-US" dirty="0"/>
              <a:t>Probability Rules and Applications (1:34:32)</a:t>
            </a:r>
          </a:p>
          <a:p>
            <a:pPr marL="857250" lvl="1" indent="-457200">
              <a:spcAft>
                <a:spcPts val="600"/>
              </a:spcAft>
              <a:buFont typeface="+mj-lt"/>
              <a:buAutoNum type="alphaLcParenR"/>
            </a:pPr>
            <a:r>
              <a:rPr lang="en-US" dirty="0"/>
              <a:t>13 Steps to Running any Statistical Model (58:06)</a:t>
            </a:r>
          </a:p>
          <a:p>
            <a:pPr marL="857250" lvl="1" indent="-457200">
              <a:spcAft>
                <a:spcPts val="600"/>
              </a:spcAft>
              <a:buFont typeface="+mj-lt"/>
              <a:buAutoNum type="alphaLcParenR"/>
            </a:pPr>
            <a:r>
              <a:rPr lang="en-US" dirty="0"/>
              <a:t>Discrete Time Event History Analysis (01:26:54)</a:t>
            </a:r>
          </a:p>
          <a:p>
            <a:pPr marL="857250" lvl="1" indent="-457200">
              <a:spcAft>
                <a:spcPts val="600"/>
              </a:spcAft>
              <a:buFont typeface="+mj-lt"/>
              <a:buAutoNum type="alphaLcParenR"/>
            </a:pPr>
            <a:r>
              <a:rPr lang="en-US" dirty="0"/>
              <a:t>A Primer on Exponents &amp; Logarithms for the Data Analyst (01:43:46)</a:t>
            </a:r>
            <a:endParaRPr lang="en-US" dirty="0"/>
          </a:p>
        </p:txBody>
      </p:sp>
      <p:sp>
        <p:nvSpPr>
          <p:cNvPr id="8"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2953018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5638800" cy="685800"/>
          </a:xfrm>
        </p:spPr>
        <p:txBody>
          <a:bodyPr/>
          <a:lstStyle/>
          <a:p>
            <a:r>
              <a:rPr lang="en-US" dirty="0" smtClean="0"/>
              <a:t>The Instructor</a:t>
            </a:r>
            <a:endParaRPr lang="en-US" dirty="0"/>
          </a:p>
        </p:txBody>
      </p:sp>
      <p:sp>
        <p:nvSpPr>
          <p:cNvPr id="3" name="Slide Number Placeholder 2"/>
          <p:cNvSpPr>
            <a:spLocks noGrp="1"/>
          </p:cNvSpPr>
          <p:nvPr>
            <p:ph type="sldNum" sz="quarter" idx="12"/>
          </p:nvPr>
        </p:nvSpPr>
        <p:spPr/>
        <p:txBody>
          <a:bodyPr/>
          <a:lstStyle/>
          <a:p>
            <a:fld id="{738E1914-0868-406C-89DC-2E5509C60B0A}" type="slidenum">
              <a:rPr lang="en-US" smtClean="0"/>
              <a:pPr/>
              <a:t>11</a:t>
            </a:fld>
            <a:endParaRPr lang="en-US" dirty="0"/>
          </a:p>
        </p:txBody>
      </p:sp>
      <p:sp>
        <p:nvSpPr>
          <p:cNvPr id="7"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
        <p:nvSpPr>
          <p:cNvPr id="4" name="TextBox 3"/>
          <p:cNvSpPr txBox="1"/>
          <p:nvPr/>
        </p:nvSpPr>
        <p:spPr>
          <a:xfrm>
            <a:off x="3783282" y="4724400"/>
            <a:ext cx="1829860" cy="369332"/>
          </a:xfrm>
          <a:prstGeom prst="rect">
            <a:avLst/>
          </a:prstGeom>
          <a:noFill/>
        </p:spPr>
        <p:txBody>
          <a:bodyPr wrap="none" rtlCol="0">
            <a:spAutoFit/>
          </a:bodyPr>
          <a:lstStyle/>
          <a:p>
            <a:r>
              <a:rPr lang="en-US" dirty="0" smtClean="0"/>
              <a:t>Steve Simon, PhD</a:t>
            </a:r>
            <a:endParaRPr lang="en-US" dirty="0"/>
          </a:p>
        </p:txBody>
      </p:sp>
      <p:pic>
        <p:nvPicPr>
          <p:cNvPr id="1026" name="Picture 2" descr="C:\Users\MikeH\Dropbox\Operating Procedures\Profile Pics and Bios\Steve\SteveSimonPi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600200"/>
            <a:ext cx="2197100"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825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12</a:t>
            </a:fld>
            <a:endParaRPr lang="en-US" altLang="en-US"/>
          </a:p>
        </p:txBody>
      </p:sp>
      <p:sp>
        <p:nvSpPr>
          <p:cNvPr id="4" name="Text Placeholder 3"/>
          <p:cNvSpPr>
            <a:spLocks noGrp="1"/>
          </p:cNvSpPr>
          <p:nvPr>
            <p:ph type="body" sz="quarter" idx="13"/>
          </p:nvPr>
        </p:nvSpPr>
        <p:spPr>
          <a:xfrm>
            <a:off x="457200" y="1524000"/>
            <a:ext cx="8153400" cy="480060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1: The Kaplan-Meier </a:t>
            </a:r>
            <a:r>
              <a:rPr lang="en-US" altLang="en-US" b="1" dirty="0" smtClean="0">
                <a:latin typeface="Calibri" panose="020F0502020204030204" pitchFamily="34" charset="0"/>
                <a:cs typeface="Calibri" panose="020F0502020204030204" pitchFamily="34" charset="0"/>
              </a:rPr>
              <a:t>Curve</a:t>
            </a:r>
          </a:p>
          <a:p>
            <a:pPr>
              <a:lnSpc>
                <a:spcPct val="150000"/>
              </a:lnSpc>
              <a:spcBef>
                <a:spcPct val="0"/>
              </a:spcBef>
            </a:pPr>
            <a:r>
              <a:rPr lang="en-US" sz="1800" dirty="0"/>
              <a:t>Constructing a Kaplan-Meier </a:t>
            </a:r>
            <a:r>
              <a:rPr lang="en-US" sz="1800" dirty="0" smtClean="0"/>
              <a:t>Curve</a:t>
            </a:r>
          </a:p>
          <a:p>
            <a:pPr>
              <a:lnSpc>
                <a:spcPct val="150000"/>
              </a:lnSpc>
              <a:spcBef>
                <a:spcPct val="0"/>
              </a:spcBef>
            </a:pPr>
            <a:r>
              <a:rPr lang="en-US" sz="1800" dirty="0" smtClean="0"/>
              <a:t>Censoring </a:t>
            </a:r>
            <a:r>
              <a:rPr lang="en-US" sz="1800" dirty="0"/>
              <a:t>and Its </a:t>
            </a:r>
            <a:r>
              <a:rPr lang="en-US" sz="1800" dirty="0" smtClean="0"/>
              <a:t>Assumptions</a:t>
            </a:r>
          </a:p>
          <a:p>
            <a:pPr>
              <a:lnSpc>
                <a:spcPct val="150000"/>
              </a:lnSpc>
              <a:spcBef>
                <a:spcPct val="0"/>
              </a:spcBef>
            </a:pPr>
            <a:r>
              <a:rPr lang="en-US" sz="1800" dirty="0" smtClean="0"/>
              <a:t>Log </a:t>
            </a:r>
            <a:r>
              <a:rPr lang="en-US" sz="1800" dirty="0"/>
              <a:t>Rank Test for Subgroup Comparisons</a:t>
            </a:r>
            <a:br>
              <a:rPr lang="en-US" sz="1800" dirty="0"/>
            </a:b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381000"/>
            <a:ext cx="8534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
        <p:nvSpPr>
          <p:cNvPr id="6"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899843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13</a:t>
            </a:fld>
            <a:endParaRPr lang="en-US" altLang="en-US"/>
          </a:p>
        </p:txBody>
      </p:sp>
      <p:sp>
        <p:nvSpPr>
          <p:cNvPr id="4" name="Text Placeholder 3"/>
          <p:cNvSpPr>
            <a:spLocks noGrp="1"/>
          </p:cNvSpPr>
          <p:nvPr>
            <p:ph type="body" sz="quarter" idx="13"/>
          </p:nvPr>
        </p:nvSpPr>
        <p:spPr>
          <a:xfrm>
            <a:off x="457200" y="1524000"/>
            <a:ext cx="8153400" cy="480060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2</a:t>
            </a:r>
            <a:r>
              <a:rPr lang="en-US" altLang="en-US" b="1" dirty="0">
                <a:latin typeface="Calibri" panose="020F0502020204030204" pitchFamily="34" charset="0"/>
                <a:cs typeface="Calibri" panose="020F0502020204030204" pitchFamily="34" charset="0"/>
              </a:rPr>
              <a:t>: The Hazard Function and the Cox Proportional Hazards Model</a:t>
            </a:r>
            <a:endParaRPr lang="en-US" altLang="en-US" b="1" dirty="0" smtClean="0">
              <a:latin typeface="Calibri" panose="020F0502020204030204" pitchFamily="34" charset="0"/>
              <a:cs typeface="Calibri" panose="020F0502020204030204" pitchFamily="34" charset="0"/>
            </a:endParaRPr>
          </a:p>
          <a:p>
            <a:pPr>
              <a:lnSpc>
                <a:spcPct val="150000"/>
              </a:lnSpc>
              <a:spcBef>
                <a:spcPct val="0"/>
              </a:spcBef>
            </a:pPr>
            <a:r>
              <a:rPr lang="en-US" sz="1800" dirty="0" smtClean="0"/>
              <a:t>Definition </a:t>
            </a:r>
            <a:r>
              <a:rPr lang="en-US" sz="1800" dirty="0"/>
              <a:t>of a Hazard </a:t>
            </a:r>
            <a:r>
              <a:rPr lang="en-US" sz="1800" dirty="0" smtClean="0"/>
              <a:t>Function</a:t>
            </a:r>
          </a:p>
          <a:p>
            <a:pPr>
              <a:lnSpc>
                <a:spcPct val="150000"/>
              </a:lnSpc>
              <a:spcBef>
                <a:spcPct val="0"/>
              </a:spcBef>
            </a:pPr>
            <a:r>
              <a:rPr lang="en-US" sz="1800" dirty="0" smtClean="0"/>
              <a:t>Constant </a:t>
            </a:r>
            <a:r>
              <a:rPr lang="en-US" sz="1800" dirty="0"/>
              <a:t>Hazard vs Increasing or Decreasing </a:t>
            </a:r>
            <a:r>
              <a:rPr lang="en-US" sz="1800" dirty="0" smtClean="0"/>
              <a:t>Hazard</a:t>
            </a:r>
          </a:p>
          <a:p>
            <a:pPr>
              <a:lnSpc>
                <a:spcPct val="150000"/>
              </a:lnSpc>
              <a:spcBef>
                <a:spcPct val="0"/>
              </a:spcBef>
            </a:pPr>
            <a:r>
              <a:rPr lang="en-US" sz="1800" dirty="0" smtClean="0"/>
              <a:t>Steps </a:t>
            </a:r>
            <a:r>
              <a:rPr lang="en-US" sz="1800" dirty="0"/>
              <a:t>to Run Cox Regression Models and Interpret Model Coefficients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381000"/>
            <a:ext cx="8534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
        <p:nvSpPr>
          <p:cNvPr id="6"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2262607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14</a:t>
            </a:fld>
            <a:endParaRPr lang="en-US" altLang="en-US"/>
          </a:p>
        </p:txBody>
      </p:sp>
      <p:sp>
        <p:nvSpPr>
          <p:cNvPr id="4" name="Text Placeholder 3"/>
          <p:cNvSpPr>
            <a:spLocks noGrp="1"/>
          </p:cNvSpPr>
          <p:nvPr>
            <p:ph type="body" sz="quarter" idx="13"/>
          </p:nvPr>
        </p:nvSpPr>
        <p:spPr>
          <a:xfrm>
            <a:off x="457200" y="1524000"/>
            <a:ext cx="8153400" cy="480060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3: </a:t>
            </a:r>
            <a:r>
              <a:rPr lang="en-US" b="1" dirty="0"/>
              <a:t>Planning and Data Management Issues</a:t>
            </a:r>
            <a:endParaRPr lang="en-US" altLang="en-US" b="1" dirty="0" smtClean="0">
              <a:latin typeface="Calibri" panose="020F0502020204030204" pitchFamily="34" charset="0"/>
              <a:cs typeface="Calibri" panose="020F0502020204030204" pitchFamily="34" charset="0"/>
            </a:endParaRPr>
          </a:p>
          <a:p>
            <a:pPr>
              <a:lnSpc>
                <a:spcPct val="150000"/>
              </a:lnSpc>
              <a:spcBef>
                <a:spcPct val="0"/>
              </a:spcBef>
            </a:pPr>
            <a:r>
              <a:rPr lang="en-US" sz="1800" dirty="0" smtClean="0"/>
              <a:t>Data </a:t>
            </a:r>
            <a:r>
              <a:rPr lang="en-US" sz="1800" dirty="0"/>
              <a:t>Set Up for Survival </a:t>
            </a:r>
            <a:r>
              <a:rPr lang="en-US" sz="1800" dirty="0" smtClean="0"/>
              <a:t>Analysis</a:t>
            </a:r>
          </a:p>
          <a:p>
            <a:pPr>
              <a:lnSpc>
                <a:spcPct val="150000"/>
              </a:lnSpc>
              <a:spcBef>
                <a:spcPct val="0"/>
              </a:spcBef>
            </a:pPr>
            <a:r>
              <a:rPr lang="en-US" sz="1800" dirty="0" smtClean="0"/>
              <a:t>Compute </a:t>
            </a:r>
            <a:r>
              <a:rPr lang="en-US" sz="1800" dirty="0"/>
              <a:t>and Compare Power </a:t>
            </a:r>
            <a:endParaRPr lang="en-US" sz="1800" dirty="0" smtClean="0"/>
          </a:p>
          <a:p>
            <a:pPr>
              <a:lnSpc>
                <a:spcPct val="150000"/>
              </a:lnSpc>
              <a:spcBef>
                <a:spcPct val="0"/>
              </a:spcBef>
            </a:pPr>
            <a:r>
              <a:rPr lang="en-US" sz="1800" dirty="0" smtClean="0"/>
              <a:t>Problems </a:t>
            </a:r>
            <a:r>
              <a:rPr lang="en-US" sz="1800" dirty="0"/>
              <a:t>with Date Variables</a:t>
            </a:r>
            <a:br>
              <a:rPr lang="en-US" sz="1800" dirty="0"/>
            </a:b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381000"/>
            <a:ext cx="8534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
        <p:nvSpPr>
          <p:cNvPr id="6"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711406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15</a:t>
            </a:fld>
            <a:endParaRPr lang="en-US" altLang="en-US"/>
          </a:p>
        </p:txBody>
      </p:sp>
      <p:sp>
        <p:nvSpPr>
          <p:cNvPr id="4" name="Text Placeholder 3"/>
          <p:cNvSpPr>
            <a:spLocks noGrp="1"/>
          </p:cNvSpPr>
          <p:nvPr>
            <p:ph type="body" sz="quarter" idx="13"/>
          </p:nvPr>
        </p:nvSpPr>
        <p:spPr>
          <a:xfrm>
            <a:off x="457200" y="1524000"/>
            <a:ext cx="8153400" cy="480060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4: </a:t>
            </a:r>
            <a:r>
              <a:rPr lang="en-US" b="1" dirty="0"/>
              <a:t>Cox Model: Model Fitting and Diagnostics for the Cox </a:t>
            </a:r>
            <a:r>
              <a:rPr lang="en-US" b="1" dirty="0" smtClean="0"/>
              <a:t>Model</a:t>
            </a:r>
          </a:p>
          <a:p>
            <a:pPr>
              <a:lnSpc>
                <a:spcPct val="150000"/>
              </a:lnSpc>
              <a:spcBef>
                <a:spcPct val="0"/>
              </a:spcBef>
            </a:pPr>
            <a:r>
              <a:rPr lang="en-US" sz="1800" dirty="0" smtClean="0"/>
              <a:t>Multiple </a:t>
            </a:r>
            <a:r>
              <a:rPr lang="en-US" sz="1800" dirty="0"/>
              <a:t>Predictor </a:t>
            </a:r>
            <a:r>
              <a:rPr lang="en-US" sz="1800" dirty="0" smtClean="0"/>
              <a:t>Variables</a:t>
            </a:r>
          </a:p>
          <a:p>
            <a:pPr>
              <a:lnSpc>
                <a:spcPct val="150000"/>
              </a:lnSpc>
              <a:spcBef>
                <a:spcPct val="0"/>
              </a:spcBef>
            </a:pPr>
            <a:r>
              <a:rPr lang="en-US" sz="1800" dirty="0" smtClean="0"/>
              <a:t>Risk Adjustment</a:t>
            </a:r>
          </a:p>
          <a:p>
            <a:pPr>
              <a:lnSpc>
                <a:spcPct val="150000"/>
              </a:lnSpc>
              <a:spcBef>
                <a:spcPct val="0"/>
              </a:spcBef>
            </a:pPr>
            <a:r>
              <a:rPr lang="en-US" sz="1800" dirty="0" smtClean="0"/>
              <a:t>Proportional </a:t>
            </a:r>
            <a:r>
              <a:rPr lang="en-US" sz="1800" dirty="0"/>
              <a:t>Hazards</a:t>
            </a:r>
            <a:br>
              <a:rPr lang="en-US" sz="1800" dirty="0"/>
            </a:b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381000"/>
            <a:ext cx="8534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
        <p:nvSpPr>
          <p:cNvPr id="6"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57527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16</a:t>
            </a:fld>
            <a:endParaRPr lang="en-US" altLang="en-US"/>
          </a:p>
        </p:txBody>
      </p:sp>
      <p:sp>
        <p:nvSpPr>
          <p:cNvPr id="4" name="Text Placeholder 3"/>
          <p:cNvSpPr>
            <a:spLocks noGrp="1"/>
          </p:cNvSpPr>
          <p:nvPr>
            <p:ph type="body" sz="quarter" idx="13"/>
          </p:nvPr>
        </p:nvSpPr>
        <p:spPr>
          <a:xfrm>
            <a:off x="457200" y="1524000"/>
            <a:ext cx="8153400" cy="480060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5: </a:t>
            </a:r>
            <a:r>
              <a:rPr lang="en-US" b="1" dirty="0"/>
              <a:t>Parametric Models</a:t>
            </a:r>
            <a:endParaRPr lang="en-US" b="1" dirty="0" smtClean="0"/>
          </a:p>
          <a:p>
            <a:pPr>
              <a:lnSpc>
                <a:spcPct val="150000"/>
              </a:lnSpc>
              <a:spcBef>
                <a:spcPct val="0"/>
              </a:spcBef>
            </a:pPr>
            <a:r>
              <a:rPr lang="en-US" sz="1800" dirty="0" smtClean="0"/>
              <a:t>Comparing </a:t>
            </a:r>
            <a:r>
              <a:rPr lang="en-US" sz="1800" dirty="0"/>
              <a:t>Hazard Functions for Popular </a:t>
            </a:r>
            <a:r>
              <a:rPr lang="en-US" sz="1800" dirty="0" smtClean="0"/>
              <a:t>Distributions</a:t>
            </a:r>
          </a:p>
          <a:p>
            <a:pPr>
              <a:lnSpc>
                <a:spcPct val="150000"/>
              </a:lnSpc>
              <a:spcBef>
                <a:spcPct val="0"/>
              </a:spcBef>
            </a:pPr>
            <a:r>
              <a:rPr lang="en-US" sz="1800" dirty="0" smtClean="0"/>
              <a:t>Interpreting Coefficients</a:t>
            </a:r>
          </a:p>
          <a:p>
            <a:pPr>
              <a:lnSpc>
                <a:spcPct val="150000"/>
              </a:lnSpc>
              <a:spcBef>
                <a:spcPct val="0"/>
              </a:spcBef>
            </a:pPr>
            <a:r>
              <a:rPr lang="en-US" sz="1800" dirty="0" smtClean="0"/>
              <a:t>Understanding </a:t>
            </a:r>
            <a:r>
              <a:rPr lang="en-US" sz="1800" dirty="0"/>
              <a:t>Advantages and </a:t>
            </a:r>
            <a:r>
              <a:rPr lang="en-US" sz="1800" dirty="0" smtClean="0"/>
              <a:t>Disadvantages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381000"/>
            <a:ext cx="8534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
        <p:nvSpPr>
          <p:cNvPr id="6"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3991299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17</a:t>
            </a:fld>
            <a:endParaRPr lang="en-US" altLang="en-US"/>
          </a:p>
        </p:txBody>
      </p:sp>
      <p:sp>
        <p:nvSpPr>
          <p:cNvPr id="4" name="Text Placeholder 3"/>
          <p:cNvSpPr>
            <a:spLocks noGrp="1"/>
          </p:cNvSpPr>
          <p:nvPr>
            <p:ph type="body" sz="quarter" idx="13"/>
          </p:nvPr>
        </p:nvSpPr>
        <p:spPr>
          <a:xfrm>
            <a:off x="457200" y="1524000"/>
            <a:ext cx="8153400" cy="480060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6: </a:t>
            </a:r>
            <a:r>
              <a:rPr lang="en-US" b="1" dirty="0"/>
              <a:t>Time-Varying Covariates in a Cox Model</a:t>
            </a:r>
            <a:endParaRPr lang="en-US" b="1" dirty="0" smtClean="0"/>
          </a:p>
          <a:p>
            <a:pPr>
              <a:lnSpc>
                <a:spcPct val="150000"/>
              </a:lnSpc>
              <a:spcBef>
                <a:spcPct val="0"/>
              </a:spcBef>
            </a:pPr>
            <a:r>
              <a:rPr lang="en-US" sz="1800" dirty="0" smtClean="0"/>
              <a:t>How </a:t>
            </a:r>
            <a:r>
              <a:rPr lang="en-US" sz="1800" dirty="0"/>
              <a:t>to Code Data for Time-Varying </a:t>
            </a:r>
            <a:r>
              <a:rPr lang="en-US" sz="1800" dirty="0" smtClean="0"/>
              <a:t>Covariates</a:t>
            </a:r>
          </a:p>
          <a:p>
            <a:pPr>
              <a:lnSpc>
                <a:spcPct val="150000"/>
              </a:lnSpc>
              <a:spcBef>
                <a:spcPct val="0"/>
              </a:spcBef>
            </a:pPr>
            <a:r>
              <a:rPr lang="en-US" sz="1800" dirty="0" smtClean="0"/>
              <a:t>Fit </a:t>
            </a:r>
            <a:r>
              <a:rPr lang="en-US" sz="1800" dirty="0"/>
              <a:t>Time-Varying </a:t>
            </a:r>
            <a:r>
              <a:rPr lang="en-US" sz="1800" dirty="0" smtClean="0"/>
              <a:t>Models</a:t>
            </a:r>
          </a:p>
          <a:p>
            <a:pPr>
              <a:lnSpc>
                <a:spcPct val="150000"/>
              </a:lnSpc>
              <a:spcBef>
                <a:spcPct val="0"/>
              </a:spcBef>
            </a:pPr>
            <a:r>
              <a:rPr lang="en-US" sz="1800" dirty="0" smtClean="0"/>
              <a:t>Interpreting </a:t>
            </a:r>
            <a:r>
              <a:rPr lang="en-US" sz="1800" dirty="0"/>
              <a:t>the </a:t>
            </a:r>
            <a:r>
              <a:rPr lang="en-US" sz="1800" dirty="0" smtClean="0"/>
              <a:t>Results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381000"/>
            <a:ext cx="8534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
        <p:nvSpPr>
          <p:cNvPr id="6"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3391986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18</a:t>
            </a:fld>
            <a:endParaRPr lang="en-US" altLang="en-US"/>
          </a:p>
        </p:txBody>
      </p:sp>
      <p:sp>
        <p:nvSpPr>
          <p:cNvPr id="4" name="Text Placeholder 3"/>
          <p:cNvSpPr>
            <a:spLocks noGrp="1"/>
          </p:cNvSpPr>
          <p:nvPr>
            <p:ph type="body" sz="quarter" idx="13"/>
          </p:nvPr>
        </p:nvSpPr>
        <p:spPr>
          <a:xfrm>
            <a:off x="457200" y="1524000"/>
            <a:ext cx="8153400" cy="480060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7: </a:t>
            </a:r>
            <a:r>
              <a:rPr lang="en-US" b="1" dirty="0"/>
              <a:t>Frailty </a:t>
            </a:r>
            <a:r>
              <a:rPr lang="en-US" b="1" dirty="0" smtClean="0"/>
              <a:t>Models</a:t>
            </a:r>
          </a:p>
          <a:p>
            <a:pPr>
              <a:lnSpc>
                <a:spcPct val="150000"/>
              </a:lnSpc>
              <a:spcBef>
                <a:spcPct val="0"/>
              </a:spcBef>
            </a:pPr>
            <a:r>
              <a:rPr lang="en-US" sz="1800" dirty="0" smtClean="0"/>
              <a:t>Multiple </a:t>
            </a:r>
            <a:r>
              <a:rPr lang="en-US" sz="1800" dirty="0"/>
              <a:t>Events per </a:t>
            </a:r>
            <a:r>
              <a:rPr lang="en-US" sz="1800" dirty="0" smtClean="0"/>
              <a:t>Patient</a:t>
            </a:r>
          </a:p>
          <a:p>
            <a:pPr>
              <a:lnSpc>
                <a:spcPct val="150000"/>
              </a:lnSpc>
              <a:spcBef>
                <a:spcPct val="0"/>
              </a:spcBef>
            </a:pPr>
            <a:r>
              <a:rPr lang="en-US" sz="1800" dirty="0" smtClean="0"/>
              <a:t>How </a:t>
            </a:r>
            <a:r>
              <a:rPr lang="en-US" sz="1800" dirty="0"/>
              <a:t>to Define Random </a:t>
            </a:r>
            <a:r>
              <a:rPr lang="en-US" sz="1800" dirty="0" smtClean="0"/>
              <a:t>Effects</a:t>
            </a:r>
          </a:p>
          <a:p>
            <a:pPr>
              <a:lnSpc>
                <a:spcPct val="150000"/>
              </a:lnSpc>
              <a:spcBef>
                <a:spcPct val="0"/>
              </a:spcBef>
            </a:pPr>
            <a:r>
              <a:rPr lang="en-US" sz="1800" dirty="0" smtClean="0"/>
              <a:t>How </a:t>
            </a:r>
            <a:r>
              <a:rPr lang="en-US" sz="1800" dirty="0"/>
              <a:t>to Fit and Interpret the </a:t>
            </a:r>
            <a:r>
              <a:rPr lang="en-US" sz="1800" dirty="0" smtClean="0"/>
              <a:t>Models</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381000"/>
            <a:ext cx="8534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
        <p:nvSpPr>
          <p:cNvPr id="6"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3962755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2"/>
          </p:nvPr>
        </p:nvSpPr>
        <p:spPr/>
        <p:txBody>
          <a:bodyPr/>
          <a:lstStyle>
            <a:lvl1pPr eaLnBrk="0" hangingPunct="0">
              <a:spcBef>
                <a:spcPct val="20000"/>
              </a:spcBef>
              <a:defRPr sz="2800">
                <a:solidFill>
                  <a:srgbClr val="A2B525"/>
                </a:solidFill>
                <a:latin typeface="Arial" charset="0"/>
                <a:cs typeface="Arial" charset="0"/>
              </a:defRPr>
            </a:lvl1pPr>
            <a:lvl2pPr marL="742950" indent="-285750" eaLnBrk="0" hangingPunct="0">
              <a:spcBef>
                <a:spcPct val="20000"/>
              </a:spcBef>
              <a:defRPr sz="2800">
                <a:solidFill>
                  <a:srgbClr val="2361A1"/>
                </a:solidFill>
                <a:latin typeface="Arial" charset="0"/>
                <a:cs typeface="Arial" charset="0"/>
              </a:defRPr>
            </a:lvl2pPr>
            <a:lvl3pPr marL="1143000" indent="-228600" eaLnBrk="0" hangingPunct="0">
              <a:spcBef>
                <a:spcPct val="20000"/>
              </a:spcBef>
              <a:defRPr sz="2400">
                <a:solidFill>
                  <a:srgbClr val="2361A1"/>
                </a:solidFill>
                <a:latin typeface="Arial" charset="0"/>
                <a:cs typeface="Arial" charset="0"/>
              </a:defRPr>
            </a:lvl3pPr>
            <a:lvl4pPr marL="1600200" indent="-228600" eaLnBrk="0" hangingPunct="0">
              <a:spcBef>
                <a:spcPct val="20000"/>
              </a:spcBef>
              <a:defRPr sz="2000">
                <a:solidFill>
                  <a:srgbClr val="2361A1"/>
                </a:solidFill>
                <a:latin typeface="Arial" charset="0"/>
                <a:cs typeface="Arial" charset="0"/>
              </a:defRPr>
            </a:lvl4pPr>
            <a:lvl5pPr marL="2057400" indent="-228600" eaLnBrk="0" hangingPunct="0">
              <a:spcBef>
                <a:spcPct val="20000"/>
              </a:spcBef>
              <a:defRPr sz="2000">
                <a:solidFill>
                  <a:srgbClr val="2361A1"/>
                </a:solidFill>
                <a:latin typeface="Arial" charset="0"/>
                <a:cs typeface="Arial" charset="0"/>
              </a:defRPr>
            </a:lvl5pPr>
            <a:lvl6pPr marL="2514600" indent="-228600" eaLnBrk="0" fontAlgn="base" hangingPunct="0">
              <a:spcBef>
                <a:spcPct val="20000"/>
              </a:spcBef>
              <a:spcAft>
                <a:spcPct val="0"/>
              </a:spcAft>
              <a:defRPr sz="2000">
                <a:solidFill>
                  <a:srgbClr val="2361A1"/>
                </a:solidFill>
                <a:latin typeface="Arial" charset="0"/>
                <a:cs typeface="Arial" charset="0"/>
              </a:defRPr>
            </a:lvl6pPr>
            <a:lvl7pPr marL="2971800" indent="-228600" eaLnBrk="0" fontAlgn="base" hangingPunct="0">
              <a:spcBef>
                <a:spcPct val="20000"/>
              </a:spcBef>
              <a:spcAft>
                <a:spcPct val="0"/>
              </a:spcAft>
              <a:defRPr sz="2000">
                <a:solidFill>
                  <a:srgbClr val="2361A1"/>
                </a:solidFill>
                <a:latin typeface="Arial" charset="0"/>
                <a:cs typeface="Arial" charset="0"/>
              </a:defRPr>
            </a:lvl7pPr>
            <a:lvl8pPr marL="3429000" indent="-228600" eaLnBrk="0" fontAlgn="base" hangingPunct="0">
              <a:spcBef>
                <a:spcPct val="20000"/>
              </a:spcBef>
              <a:spcAft>
                <a:spcPct val="0"/>
              </a:spcAft>
              <a:defRPr sz="2000">
                <a:solidFill>
                  <a:srgbClr val="2361A1"/>
                </a:solidFill>
                <a:latin typeface="Arial" charset="0"/>
                <a:cs typeface="Arial" charset="0"/>
              </a:defRPr>
            </a:lvl8pPr>
            <a:lvl9pPr marL="3886200" indent="-228600" eaLnBrk="0" fontAlgn="base" hangingPunct="0">
              <a:spcBef>
                <a:spcPct val="20000"/>
              </a:spcBef>
              <a:spcAft>
                <a:spcPct val="0"/>
              </a:spcAft>
              <a:defRPr sz="2000">
                <a:solidFill>
                  <a:srgbClr val="2361A1"/>
                </a:solidFill>
                <a:latin typeface="Arial" charset="0"/>
                <a:cs typeface="Arial" charset="0"/>
              </a:defRPr>
            </a:lvl9pPr>
          </a:lstStyle>
          <a:p>
            <a:endParaRPr lang="en-US" altLang="en-US" smtClean="0"/>
          </a:p>
          <a:p>
            <a:fld id="{D19CD00D-8488-4216-BE51-F534C728F092}" type="slidenum">
              <a:rPr lang="en-US" altLang="en-US" smtClean="0"/>
              <a:pPr/>
              <a:t>19</a:t>
            </a:fld>
            <a:endParaRPr lang="en-US" altLang="en-US"/>
          </a:p>
        </p:txBody>
      </p:sp>
      <p:sp>
        <p:nvSpPr>
          <p:cNvPr id="4" name="Text Placeholder 3"/>
          <p:cNvSpPr>
            <a:spLocks noGrp="1"/>
          </p:cNvSpPr>
          <p:nvPr>
            <p:ph type="body" sz="quarter" idx="13"/>
          </p:nvPr>
        </p:nvSpPr>
        <p:spPr>
          <a:xfrm>
            <a:off x="457200" y="1524000"/>
            <a:ext cx="8153400" cy="4800600"/>
          </a:xfrm>
        </p:spPr>
        <p:txBody>
          <a:bodyPr>
            <a:normAutofit/>
          </a:bodyPr>
          <a:lstStyle/>
          <a:p>
            <a:pPr marL="0" indent="0">
              <a:lnSpc>
                <a:spcPct val="150000"/>
              </a:lnSpc>
              <a:spcBef>
                <a:spcPct val="0"/>
              </a:spcBef>
              <a:buNone/>
            </a:pPr>
            <a:r>
              <a:rPr lang="en-US" altLang="en-US" b="1" dirty="0">
                <a:latin typeface="Calibri" panose="020F0502020204030204" pitchFamily="34" charset="0"/>
                <a:cs typeface="Calibri" panose="020F0502020204030204" pitchFamily="34" charset="0"/>
              </a:rPr>
              <a:t>Module </a:t>
            </a:r>
            <a:r>
              <a:rPr lang="en-US" altLang="en-US" b="1" dirty="0" smtClean="0">
                <a:latin typeface="Calibri" panose="020F0502020204030204" pitchFamily="34" charset="0"/>
                <a:cs typeface="Calibri" panose="020F0502020204030204" pitchFamily="34" charset="0"/>
              </a:rPr>
              <a:t>8: </a:t>
            </a:r>
            <a:r>
              <a:rPr lang="en-US" b="1" dirty="0"/>
              <a:t>Competing Risk </a:t>
            </a:r>
            <a:r>
              <a:rPr lang="en-US" b="1" dirty="0" smtClean="0"/>
              <a:t>Models</a:t>
            </a:r>
          </a:p>
          <a:p>
            <a:pPr>
              <a:lnSpc>
                <a:spcPct val="150000"/>
              </a:lnSpc>
              <a:spcBef>
                <a:spcPct val="0"/>
              </a:spcBef>
            </a:pPr>
            <a:r>
              <a:rPr lang="en-US" sz="1800" dirty="0"/>
              <a:t>Multiple Events per Patient</a:t>
            </a:r>
            <a:endParaRPr lang="en-US" sz="1800" dirty="0">
              <a:latin typeface="Calibri" panose="020F0502020204030204" pitchFamily="34" charset="0"/>
              <a:cs typeface="Calibri" panose="020F0502020204030204" pitchFamily="34" charset="0"/>
            </a:endParaRPr>
          </a:p>
        </p:txBody>
      </p:sp>
      <p:sp>
        <p:nvSpPr>
          <p:cNvPr id="5" name="Title 1"/>
          <p:cNvSpPr txBox="1">
            <a:spLocks/>
          </p:cNvSpPr>
          <p:nvPr/>
        </p:nvSpPr>
        <p:spPr>
          <a:xfrm>
            <a:off x="304800" y="381000"/>
            <a:ext cx="85344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baseline="0">
                <a:solidFill>
                  <a:schemeClr val="tx1"/>
                </a:solidFill>
                <a:latin typeface="+mn-lt"/>
                <a:ea typeface="+mj-ea"/>
                <a:cs typeface="+mj-cs"/>
              </a:defRPr>
            </a:lvl1pPr>
          </a:lstStyle>
          <a:p>
            <a:pPr fontAlgn="base">
              <a:lnSpc>
                <a:spcPct val="150000"/>
              </a:lnSpc>
              <a:spcAft>
                <a:spcPct val="0"/>
              </a:spcAft>
            </a:pPr>
            <a:r>
              <a:rPr lang="en-US" altLang="en-US" b="1" dirty="0">
                <a:solidFill>
                  <a:srgbClr val="E87427"/>
                </a:solidFill>
                <a:latin typeface="Calibri" pitchFamily="34" charset="0"/>
              </a:rPr>
              <a:t>Workshop Outline</a:t>
            </a:r>
            <a:endParaRPr lang="en-US" altLang="en-US" b="1" dirty="0">
              <a:latin typeface="Calibri" pitchFamily="34" charset="0"/>
            </a:endParaRPr>
          </a:p>
        </p:txBody>
      </p:sp>
      <p:sp>
        <p:nvSpPr>
          <p:cNvPr id="6"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2591983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6"/>
          <p:cNvSpPr>
            <a:spLocks noGrp="1"/>
          </p:cNvSpPr>
          <p:nvPr>
            <p:ph type="ftr" sz="quarter" idx="4294967295"/>
          </p:nvPr>
        </p:nvSpPr>
        <p:spPr>
          <a:xfrm>
            <a:off x="2667000" y="6553200"/>
            <a:ext cx="4419600" cy="228600"/>
          </a:xfrm>
          <a:prstGeom prst="rect">
            <a:avLst/>
          </a:prstGeom>
        </p:spPr>
        <p:txBody>
          <a:bodyPr/>
          <a:lstStyle/>
          <a:p>
            <a:pPr algn="ctr">
              <a:defRPr/>
            </a:pPr>
            <a:r>
              <a:rPr lang="nb-NO" altLang="en-US" sz="1000" dirty="0">
                <a:solidFill>
                  <a:schemeClr val="bg1"/>
                </a:solidFill>
              </a:rPr>
              <a:t>©2018  </a:t>
            </a:r>
            <a:r>
              <a:rPr lang="nb-NO" altLang="en-US" sz="1000" dirty="0">
                <a:solidFill>
                  <a:schemeClr val="bg1"/>
                </a:solidFill>
              </a:rPr>
              <a:t>Steve Simon| </a:t>
            </a:r>
            <a:r>
              <a:rPr lang="nb-NO" altLang="en-US" sz="1000" dirty="0">
                <a:solidFill>
                  <a:schemeClr val="bg1"/>
                </a:solidFill>
              </a:rPr>
              <a:t>http://TheAnalysisFactor.com</a:t>
            </a:r>
            <a:endParaRPr lang="en-US" altLang="en-US" sz="1000" dirty="0">
              <a:solidFill>
                <a:schemeClr val="bg1"/>
              </a:solidFill>
            </a:endParaRPr>
          </a:p>
        </p:txBody>
      </p:sp>
      <p:pic>
        <p:nvPicPr>
          <p:cNvPr id="14" name="Picture 3">
            <a:extLst>
              <a:ext uri="{FF2B5EF4-FFF2-40B4-BE49-F238E27FC236}">
                <a16:creationId xmlns:a16="http://schemas.microsoft.com/office/drawing/2014/main" xmlns="" id="{E001DE68-DF98-4C71-A0A2-A7A18F762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00019"/>
            <a:ext cx="3429000" cy="6072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txBox="1">
            <a:spLocks/>
          </p:cNvSpPr>
          <p:nvPr/>
        </p:nvSpPr>
        <p:spPr>
          <a:xfrm>
            <a:off x="457200" y="685800"/>
            <a:ext cx="8229600" cy="68580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2400" b="1" kern="1200" baseline="0">
                <a:solidFill>
                  <a:srgbClr val="E87427"/>
                </a:solidFill>
                <a:latin typeface="+mn-lt"/>
                <a:ea typeface="+mj-ea"/>
                <a:cs typeface="Arial" pitchFamily="34" charset="0"/>
              </a:defRPr>
            </a:lvl1pPr>
          </a:lstStyle>
          <a:p>
            <a:r>
              <a:rPr lang="en-US" sz="2700" dirty="0" err="1" smtClean="0"/>
              <a:t>GoTo</a:t>
            </a:r>
            <a:r>
              <a:rPr lang="en-US" sz="2700" dirty="0" smtClean="0"/>
              <a:t> Webinar</a:t>
            </a:r>
            <a:endParaRPr lang="en-US" dirty="0"/>
          </a:p>
        </p:txBody>
      </p:sp>
    </p:spTree>
    <p:extLst>
      <p:ext uri="{BB962C8B-B14F-4D97-AF65-F5344CB8AC3E}">
        <p14:creationId xmlns:p14="http://schemas.microsoft.com/office/powerpoint/2010/main" val="143687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311400"/>
            <a:ext cx="8229600" cy="9144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a:solidFill>
                  <a:srgbClr val="E87427"/>
                </a:solidFill>
                <a:latin typeface="+mn-lt"/>
                <a:ea typeface="+mj-ea"/>
                <a:cs typeface="+mj-cs"/>
              </a:defRPr>
            </a:lvl1pPr>
          </a:lstStyle>
          <a:p>
            <a:pPr algn="ctr"/>
            <a:r>
              <a:rPr lang="en-US" sz="3200" dirty="0" smtClean="0"/>
              <a:t>Questions?</a:t>
            </a:r>
            <a:endParaRPr lang="en-US" sz="3200" dirty="0"/>
          </a:p>
        </p:txBody>
      </p:sp>
      <p:sp>
        <p:nvSpPr>
          <p:cNvPr id="7" name="Footer Placeholder 6"/>
          <p:cNvSpPr>
            <a:spLocks noGrp="1"/>
          </p:cNvSpPr>
          <p:nvPr>
            <p:ph type="ftr" sz="quarter" idx="4294967295"/>
          </p:nvPr>
        </p:nvSpPr>
        <p:spPr>
          <a:xfrm>
            <a:off x="2667000" y="6553200"/>
            <a:ext cx="4419600" cy="228600"/>
          </a:xfrm>
          <a:prstGeom prst="rect">
            <a:avLst/>
          </a:prstGeom>
        </p:spPr>
        <p:txBody>
          <a:bodyPr/>
          <a:lstStyle/>
          <a:p>
            <a:pPr algn="ctr">
              <a:defRPr/>
            </a:pPr>
            <a:r>
              <a:rPr lang="nb-NO" altLang="en-US" sz="1000" dirty="0">
                <a:solidFill>
                  <a:schemeClr val="bg1"/>
                </a:solidFill>
              </a:rPr>
              <a:t>©2018  </a:t>
            </a:r>
            <a:r>
              <a:rPr lang="nb-NO" altLang="en-US" sz="1000" dirty="0">
                <a:solidFill>
                  <a:schemeClr val="bg1"/>
                </a:solidFill>
              </a:rPr>
              <a:t>Steve Simon| </a:t>
            </a:r>
            <a:r>
              <a:rPr lang="nb-NO" altLang="en-US" sz="1000" dirty="0">
                <a:solidFill>
                  <a:schemeClr val="bg1"/>
                </a:solidFill>
              </a:rPr>
              <a:t>http://TheAnalysisFactor.com</a:t>
            </a:r>
            <a:endParaRPr lang="en-US" altLang="en-US" sz="1000" dirty="0">
              <a:solidFill>
                <a:schemeClr val="bg1"/>
              </a:solidFill>
            </a:endParaRPr>
          </a:p>
        </p:txBody>
      </p:sp>
    </p:spTree>
    <p:extLst>
      <p:ext uri="{BB962C8B-B14F-4D97-AF65-F5344CB8AC3E}">
        <p14:creationId xmlns:p14="http://schemas.microsoft.com/office/powerpoint/2010/main" val="92576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2205"/>
          <a:stretch/>
        </p:blipFill>
        <p:spPr bwMode="auto">
          <a:xfrm>
            <a:off x="76200" y="2374901"/>
            <a:ext cx="4362450" cy="1282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49104" y="533400"/>
            <a:ext cx="6096000" cy="914400"/>
          </a:xfrm>
        </p:spPr>
        <p:txBody>
          <a:bodyPr/>
          <a:lstStyle/>
          <a:p>
            <a:r>
              <a:rPr lang="en-US" dirty="0" smtClean="0"/>
              <a:t>Workshop Schedule</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33400"/>
            <a:ext cx="914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4406900"/>
            <a:ext cx="3619500" cy="107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0" y="4406901"/>
            <a:ext cx="3638550" cy="1079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250" y="2476501"/>
            <a:ext cx="3562350" cy="118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49104" y="1780857"/>
            <a:ext cx="5178918" cy="369332"/>
          </a:xfrm>
          <a:prstGeom prst="rect">
            <a:avLst/>
          </a:prstGeom>
        </p:spPr>
        <p:txBody>
          <a:bodyPr wrap="none">
            <a:spAutoFit/>
          </a:bodyPr>
          <a:lstStyle/>
          <a:p>
            <a:r>
              <a:rPr lang="en-US" dirty="0" smtClean="0"/>
              <a:t>Training webinars: Tuesdays</a:t>
            </a:r>
            <a:r>
              <a:rPr lang="en-US" dirty="0"/>
              <a:t>, from 12 – 2pm (Eastern)</a:t>
            </a:r>
          </a:p>
        </p:txBody>
      </p:sp>
      <p:sp>
        <p:nvSpPr>
          <p:cNvPr id="6" name="Rectangle 5"/>
          <p:cNvSpPr/>
          <p:nvPr/>
        </p:nvSpPr>
        <p:spPr>
          <a:xfrm>
            <a:off x="685801" y="3951526"/>
            <a:ext cx="4253793" cy="646331"/>
          </a:xfrm>
          <a:prstGeom prst="rect">
            <a:avLst/>
          </a:prstGeom>
        </p:spPr>
        <p:txBody>
          <a:bodyPr wrap="none">
            <a:spAutoFit/>
          </a:bodyPr>
          <a:lstStyle/>
          <a:p>
            <a:r>
              <a:rPr lang="en-US" dirty="0"/>
              <a:t>Q&amp;A </a:t>
            </a:r>
            <a:r>
              <a:rPr lang="en-US" dirty="0" smtClean="0"/>
              <a:t>sessions: Mondays 12 </a:t>
            </a:r>
            <a:r>
              <a:rPr lang="en-US" dirty="0"/>
              <a:t>– </a:t>
            </a:r>
            <a:r>
              <a:rPr lang="en-US" dirty="0" smtClean="0"/>
              <a:t>1pm </a:t>
            </a:r>
            <a:r>
              <a:rPr lang="en-US" dirty="0"/>
              <a:t>(Eastern)</a:t>
            </a:r>
          </a:p>
          <a:p>
            <a:endParaRPr lang="en-US" dirty="0"/>
          </a:p>
        </p:txBody>
      </p:sp>
      <p:sp>
        <p:nvSpPr>
          <p:cNvPr id="12" name="Footer Placeholder 6"/>
          <p:cNvSpPr>
            <a:spLocks noGrp="1"/>
          </p:cNvSpPr>
          <p:nvPr>
            <p:ph type="ftr" sz="quarter" idx="4294967295"/>
          </p:nvPr>
        </p:nvSpPr>
        <p:spPr>
          <a:xfrm>
            <a:off x="2667000" y="6553200"/>
            <a:ext cx="4419600" cy="228600"/>
          </a:xfrm>
          <a:prstGeom prst="rect">
            <a:avLst/>
          </a:prstGeom>
        </p:spPr>
        <p:txBody>
          <a:bodyPr/>
          <a:lstStyle/>
          <a:p>
            <a:pPr algn="ctr">
              <a:defRPr/>
            </a:pPr>
            <a:r>
              <a:rPr lang="nb-NO" altLang="en-US" sz="1000" dirty="0">
                <a:solidFill>
                  <a:schemeClr val="bg1"/>
                </a:solidFill>
              </a:rPr>
              <a:t>©2018  </a:t>
            </a:r>
            <a:r>
              <a:rPr lang="nb-NO" altLang="en-US" sz="1000" dirty="0">
                <a:solidFill>
                  <a:schemeClr val="bg1"/>
                </a:solidFill>
              </a:rPr>
              <a:t>Steve Simon| </a:t>
            </a:r>
            <a:r>
              <a:rPr lang="nb-NO" altLang="en-US" sz="1000" dirty="0">
                <a:solidFill>
                  <a:schemeClr val="bg1"/>
                </a:solidFill>
              </a:rPr>
              <a:t>http://TheAnalysisFactor.com</a:t>
            </a:r>
            <a:endParaRPr lang="en-US" altLang="en-US" sz="1000" dirty="0">
              <a:solidFill>
                <a:schemeClr val="bg1"/>
              </a:solidFill>
            </a:endParaRPr>
          </a:p>
        </p:txBody>
      </p:sp>
    </p:spTree>
    <p:extLst>
      <p:ext uri="{BB962C8B-B14F-4D97-AF65-F5344CB8AC3E}">
        <p14:creationId xmlns:p14="http://schemas.microsoft.com/office/powerpoint/2010/main" val="145199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a:t>The Mechanics of the Workshop: The lectures</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738E1914-0868-406C-89DC-2E5509C60B0A}" type="slidenum">
              <a:rPr lang="en-US" smtClean="0"/>
              <a:pPr/>
              <a:t>4</a:t>
            </a:fld>
            <a:endParaRPr lang="en-US" dirty="0"/>
          </a:p>
        </p:txBody>
      </p:sp>
      <p:sp>
        <p:nvSpPr>
          <p:cNvPr id="4" name="Text Placeholder 3"/>
          <p:cNvSpPr>
            <a:spLocks noGrp="1"/>
          </p:cNvSpPr>
          <p:nvPr>
            <p:ph type="body" sz="quarter" idx="13"/>
          </p:nvPr>
        </p:nvSpPr>
        <p:spPr>
          <a:xfrm>
            <a:off x="457200" y="1524000"/>
            <a:ext cx="8153400" cy="2057400"/>
          </a:xfrm>
        </p:spPr>
        <p:txBody>
          <a:bodyPr/>
          <a:lstStyle/>
          <a:p>
            <a:pPr marL="457200" indent="-457200">
              <a:spcAft>
                <a:spcPts val="1800"/>
              </a:spcAft>
              <a:buFont typeface="+mj-lt"/>
              <a:buAutoNum type="arabicParenR"/>
            </a:pPr>
            <a:r>
              <a:rPr lang="en-US" dirty="0"/>
              <a:t>Eight modules, 1 ½ to 2 hours long, with a one week break after week 4.</a:t>
            </a:r>
          </a:p>
          <a:p>
            <a:pPr marL="457200" indent="-457200">
              <a:spcAft>
                <a:spcPts val="1800"/>
              </a:spcAft>
              <a:buFont typeface="+mj-lt"/>
              <a:buAutoNum type="arabicParenR"/>
            </a:pPr>
            <a:r>
              <a:rPr lang="en-US" dirty="0"/>
              <a:t>Participants can attend live lectures and/or watch taped lectures.</a:t>
            </a:r>
          </a:p>
          <a:p>
            <a:pPr marL="457200" indent="-457200">
              <a:spcAft>
                <a:spcPts val="1800"/>
              </a:spcAft>
              <a:buFont typeface="+mj-lt"/>
              <a:buAutoNum type="arabicParenR"/>
            </a:pPr>
            <a:r>
              <a:rPr lang="en-US" dirty="0"/>
              <a:t>All participants will be able to download a pdf copy of the slides the day of the presentation.</a:t>
            </a:r>
          </a:p>
        </p:txBody>
      </p:sp>
      <p:sp>
        <p:nvSpPr>
          <p:cNvPr id="6"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831774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a:t>The Mechanics of the Workshop: Live attendance</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738E1914-0868-406C-89DC-2E5509C60B0A}" type="slidenum">
              <a:rPr lang="en-US" smtClean="0"/>
              <a:pPr/>
              <a:t>5</a:t>
            </a:fld>
            <a:endParaRPr lang="en-US" dirty="0"/>
          </a:p>
        </p:txBody>
      </p:sp>
      <p:sp>
        <p:nvSpPr>
          <p:cNvPr id="4" name="Text Placeholder 3"/>
          <p:cNvSpPr>
            <a:spLocks noGrp="1"/>
          </p:cNvSpPr>
          <p:nvPr>
            <p:ph type="body" sz="quarter" idx="13"/>
          </p:nvPr>
        </p:nvSpPr>
        <p:spPr>
          <a:xfrm>
            <a:off x="457200" y="1524000"/>
            <a:ext cx="8153400" cy="4495800"/>
          </a:xfrm>
        </p:spPr>
        <p:txBody>
          <a:bodyPr/>
          <a:lstStyle/>
          <a:p>
            <a:pPr marL="457200" indent="-457200">
              <a:spcAft>
                <a:spcPts val="1200"/>
              </a:spcAft>
              <a:buFont typeface="+mj-lt"/>
              <a:buAutoNum type="arabicParenR" startAt="4"/>
            </a:pPr>
            <a:r>
              <a:rPr lang="en-US" dirty="0"/>
              <a:t>If attending the lecture live:</a:t>
            </a:r>
          </a:p>
          <a:p>
            <a:pPr marL="857250" lvl="1" indent="-457200">
              <a:spcAft>
                <a:spcPts val="1800"/>
              </a:spcAft>
              <a:buFont typeface="+mj-lt"/>
              <a:buAutoNum type="alphaLcParenR"/>
            </a:pPr>
            <a:r>
              <a:rPr lang="en-US" dirty="0"/>
              <a:t>Attendees are muted to reduce background noise.</a:t>
            </a:r>
          </a:p>
          <a:p>
            <a:pPr marL="857250" lvl="1" indent="-457200">
              <a:spcAft>
                <a:spcPts val="1800"/>
              </a:spcAft>
              <a:buFont typeface="+mj-lt"/>
              <a:buAutoNum type="alphaLcParenR"/>
            </a:pPr>
            <a:r>
              <a:rPr lang="en-US" dirty="0"/>
              <a:t>Attendees can ask questions during the presentation by typing into the comment box.</a:t>
            </a:r>
          </a:p>
          <a:p>
            <a:pPr marL="1314450" lvl="2" indent="-514350">
              <a:buFont typeface="+mj-lt"/>
              <a:buAutoNum type="romanLcPeriod"/>
            </a:pPr>
            <a:r>
              <a:rPr lang="en-US" dirty="0"/>
              <a:t>Only the instructor can see the questions.</a:t>
            </a:r>
          </a:p>
          <a:p>
            <a:pPr marL="1314450" lvl="2" indent="-514350">
              <a:buFont typeface="+mj-lt"/>
              <a:buAutoNum type="romanLcPeriod"/>
            </a:pPr>
            <a:r>
              <a:rPr lang="en-US" dirty="0"/>
              <a:t>The questions will be read out loud so those in attendance and those watching the recordings will know the question. The name of the person asking the question is not named.</a:t>
            </a:r>
          </a:p>
          <a:p>
            <a:pPr marL="914400" lvl="1" indent="-514350">
              <a:buFont typeface="+mj-lt"/>
              <a:buAutoNum type="alphaLcParenR"/>
            </a:pPr>
            <a:r>
              <a:rPr lang="en-US" dirty="0"/>
              <a:t>Instructor will stop at the end of each section to answer the questions. At times, the questions will be answered when submitted.</a:t>
            </a:r>
          </a:p>
        </p:txBody>
      </p:sp>
      <p:sp>
        <p:nvSpPr>
          <p:cNvPr id="7"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2695193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a:t>The Mechanics of the Workshop: After the lecture</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738E1914-0868-406C-89DC-2E5509C60B0A}" type="slidenum">
              <a:rPr lang="en-US" smtClean="0"/>
              <a:pPr/>
              <a:t>6</a:t>
            </a:fld>
            <a:endParaRPr lang="en-US" dirty="0"/>
          </a:p>
        </p:txBody>
      </p:sp>
      <p:sp>
        <p:nvSpPr>
          <p:cNvPr id="4" name="Text Placeholder 3"/>
          <p:cNvSpPr>
            <a:spLocks noGrp="1"/>
          </p:cNvSpPr>
          <p:nvPr>
            <p:ph type="body" sz="quarter" idx="13"/>
          </p:nvPr>
        </p:nvSpPr>
        <p:spPr/>
        <p:txBody>
          <a:bodyPr/>
          <a:lstStyle/>
          <a:p>
            <a:pPr marL="457200" indent="-457200">
              <a:spcAft>
                <a:spcPts val="1800"/>
              </a:spcAft>
              <a:buFont typeface="+mj-lt"/>
              <a:buAutoNum type="arabicParenR" startAt="5"/>
            </a:pPr>
            <a:r>
              <a:rPr lang="en-US" dirty="0"/>
              <a:t>At the end of the lecture the syntax/code to repeat everything shown in the lecture will be available in </a:t>
            </a:r>
            <a:r>
              <a:rPr lang="en-US" dirty="0" smtClean="0"/>
              <a:t>R.</a:t>
            </a:r>
            <a:endParaRPr lang="en-US" dirty="0"/>
          </a:p>
          <a:p>
            <a:pPr marL="457200" indent="-457200">
              <a:spcAft>
                <a:spcPts val="1800"/>
              </a:spcAft>
              <a:buFont typeface="+mj-lt"/>
              <a:buAutoNum type="arabicParenR" startAt="5"/>
            </a:pPr>
            <a:r>
              <a:rPr lang="en-US" dirty="0"/>
              <a:t>There will be videos explaining how to use the menu bars when discussing a new topic when appropriate (some software require more menu explanation than others). The videos will also explain how the syntax/codes are used and all special options used.</a:t>
            </a:r>
          </a:p>
          <a:p>
            <a:pPr marL="457200" indent="-457200">
              <a:spcAft>
                <a:spcPts val="1800"/>
              </a:spcAft>
              <a:buFont typeface="+mj-lt"/>
              <a:buAutoNum type="arabicParenR" startAt="5"/>
            </a:pPr>
            <a:r>
              <a:rPr lang="en-US" dirty="0"/>
              <a:t>Participants can download the </a:t>
            </a:r>
            <a:r>
              <a:rPr lang="en-US" dirty="0" smtClean="0"/>
              <a:t>syntax/code.</a:t>
            </a:r>
            <a:endParaRPr lang="en-US" dirty="0"/>
          </a:p>
        </p:txBody>
      </p:sp>
      <p:sp>
        <p:nvSpPr>
          <p:cNvPr id="8"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3159013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a:t>The Mechanics of the Workshop: Exercises</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738E1914-0868-406C-89DC-2E5509C60B0A}" type="slidenum">
              <a:rPr lang="en-US" smtClean="0"/>
              <a:pPr/>
              <a:t>7</a:t>
            </a:fld>
            <a:endParaRPr lang="en-US" dirty="0"/>
          </a:p>
        </p:txBody>
      </p:sp>
      <p:sp>
        <p:nvSpPr>
          <p:cNvPr id="4" name="Text Placeholder 3"/>
          <p:cNvSpPr>
            <a:spLocks noGrp="1"/>
          </p:cNvSpPr>
          <p:nvPr>
            <p:ph type="body" sz="quarter" idx="13"/>
          </p:nvPr>
        </p:nvSpPr>
        <p:spPr>
          <a:xfrm>
            <a:off x="457200" y="1524000"/>
            <a:ext cx="8153400" cy="2743200"/>
          </a:xfrm>
        </p:spPr>
        <p:txBody>
          <a:bodyPr/>
          <a:lstStyle/>
          <a:p>
            <a:pPr marL="457200" indent="-457200">
              <a:spcAft>
                <a:spcPts val="1800"/>
              </a:spcAft>
              <a:buFont typeface="+mj-lt"/>
              <a:buAutoNum type="arabicParenR" startAt="8"/>
            </a:pPr>
            <a:r>
              <a:rPr lang="en-US" dirty="0"/>
              <a:t>Exercises </a:t>
            </a:r>
            <a:r>
              <a:rPr lang="en-US" dirty="0" smtClean="0"/>
              <a:t>will </a:t>
            </a:r>
            <a:r>
              <a:rPr lang="en-US" dirty="0"/>
              <a:t>be available after the lecture to practice the concepts taught during the lecture.</a:t>
            </a:r>
          </a:p>
          <a:p>
            <a:pPr marL="457200" indent="-457200">
              <a:spcAft>
                <a:spcPts val="1800"/>
              </a:spcAft>
              <a:buFont typeface="+mj-lt"/>
              <a:buAutoNum type="arabicParenR" startAt="8"/>
            </a:pPr>
            <a:r>
              <a:rPr lang="en-US" dirty="0"/>
              <a:t>Answers and the syntax/code to answer the questions will be available at the same time.</a:t>
            </a:r>
          </a:p>
          <a:p>
            <a:pPr marL="457200" indent="-457200">
              <a:spcAft>
                <a:spcPts val="1800"/>
              </a:spcAft>
              <a:buFont typeface="+mj-lt"/>
              <a:buAutoNum type="arabicParenR" startAt="8"/>
            </a:pPr>
            <a:r>
              <a:rPr lang="en-US" dirty="0"/>
              <a:t>You can download the answers and syntax/code to all four software packages if you want.</a:t>
            </a:r>
          </a:p>
        </p:txBody>
      </p:sp>
      <p:sp>
        <p:nvSpPr>
          <p:cNvPr id="8"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3066913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a:t>The Mechanics of the Workshop: Asking questions at any time</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738E1914-0868-406C-89DC-2E5509C60B0A}" type="slidenum">
              <a:rPr lang="en-US" smtClean="0"/>
              <a:pPr/>
              <a:t>8</a:t>
            </a:fld>
            <a:endParaRPr lang="en-US" dirty="0"/>
          </a:p>
        </p:txBody>
      </p:sp>
      <p:sp>
        <p:nvSpPr>
          <p:cNvPr id="4" name="Text Placeholder 3"/>
          <p:cNvSpPr>
            <a:spLocks noGrp="1"/>
          </p:cNvSpPr>
          <p:nvPr>
            <p:ph type="body" sz="quarter" idx="13"/>
          </p:nvPr>
        </p:nvSpPr>
        <p:spPr>
          <a:xfrm>
            <a:off x="457200" y="1524000"/>
            <a:ext cx="8153400" cy="2743200"/>
          </a:xfrm>
        </p:spPr>
        <p:txBody>
          <a:bodyPr/>
          <a:lstStyle/>
          <a:p>
            <a:pPr marL="457200" indent="-457200">
              <a:spcAft>
                <a:spcPts val="1800"/>
              </a:spcAft>
              <a:buFont typeface="+mj-lt"/>
              <a:buAutoNum type="arabicParenR" startAt="11"/>
            </a:pPr>
            <a:r>
              <a:rPr lang="en-US" dirty="0"/>
              <a:t>All participants (live and those watching the recordings) will be able to write in questions through a forum. The goal is to answer all questions within 24 hours.</a:t>
            </a:r>
          </a:p>
          <a:p>
            <a:pPr marL="457200" indent="-457200">
              <a:spcAft>
                <a:spcPts val="1800"/>
              </a:spcAft>
              <a:buFont typeface="+mj-lt"/>
              <a:buAutoNum type="arabicParenR" startAt="11"/>
            </a:pPr>
            <a:r>
              <a:rPr lang="en-US" dirty="0"/>
              <a:t>All participants will be able to read and learn from other participants’ questions.</a:t>
            </a:r>
          </a:p>
          <a:p>
            <a:pPr marL="457200" indent="-457200">
              <a:spcAft>
                <a:spcPts val="1800"/>
              </a:spcAft>
              <a:buFont typeface="+mj-lt"/>
              <a:buAutoNum type="arabicParenR" startAt="11"/>
            </a:pPr>
            <a:r>
              <a:rPr lang="en-US" dirty="0"/>
              <a:t>Everyone can ask questions on the forum for up to a year.</a:t>
            </a:r>
          </a:p>
        </p:txBody>
      </p:sp>
      <p:sp>
        <p:nvSpPr>
          <p:cNvPr id="8"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
        <p:nvSpPr>
          <p:cNvPr id="5" name="TextBox 4"/>
          <p:cNvSpPr txBox="1"/>
          <p:nvPr/>
        </p:nvSpPr>
        <p:spPr>
          <a:xfrm>
            <a:off x="2133600" y="4848092"/>
            <a:ext cx="4800600" cy="369332"/>
          </a:xfrm>
          <a:prstGeom prst="rect">
            <a:avLst/>
          </a:prstGeom>
          <a:noFill/>
        </p:spPr>
        <p:txBody>
          <a:bodyPr wrap="square" rtlCol="0">
            <a:spAutoFit/>
          </a:bodyPr>
          <a:lstStyle/>
          <a:p>
            <a:r>
              <a:rPr lang="en-US" dirty="0">
                <a:solidFill>
                  <a:srgbClr val="2361A1"/>
                </a:solidFill>
              </a:rPr>
              <a:t>https://programs.theanalysisfactor.com/forums</a:t>
            </a:r>
            <a:r>
              <a:rPr lang="en-US" dirty="0" smtClean="0">
                <a:solidFill>
                  <a:srgbClr val="2361A1"/>
                </a:solidFill>
              </a:rPr>
              <a:t>/</a:t>
            </a:r>
            <a:endParaRPr lang="en-US" dirty="0">
              <a:solidFill>
                <a:srgbClr val="2361A1"/>
              </a:solidFill>
            </a:endParaRPr>
          </a:p>
        </p:txBody>
      </p:sp>
    </p:spTree>
    <p:extLst>
      <p:ext uri="{BB962C8B-B14F-4D97-AF65-F5344CB8AC3E}">
        <p14:creationId xmlns:p14="http://schemas.microsoft.com/office/powerpoint/2010/main" val="949116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a:t>The Mechanics of the Workshop: Q&amp;A sessions</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738E1914-0868-406C-89DC-2E5509C60B0A}" type="slidenum">
              <a:rPr lang="en-US" smtClean="0"/>
              <a:pPr/>
              <a:t>9</a:t>
            </a:fld>
            <a:endParaRPr lang="en-US" dirty="0"/>
          </a:p>
        </p:txBody>
      </p:sp>
      <p:sp>
        <p:nvSpPr>
          <p:cNvPr id="4" name="Text Placeholder 3"/>
          <p:cNvSpPr>
            <a:spLocks noGrp="1"/>
          </p:cNvSpPr>
          <p:nvPr>
            <p:ph type="body" sz="quarter" idx="13"/>
          </p:nvPr>
        </p:nvSpPr>
        <p:spPr/>
        <p:txBody>
          <a:bodyPr/>
          <a:lstStyle/>
          <a:p>
            <a:pPr marL="457200" indent="-457200">
              <a:spcAft>
                <a:spcPts val="1800"/>
              </a:spcAft>
              <a:buFont typeface="+mj-lt"/>
              <a:buAutoNum type="arabicParenR" startAt="14"/>
            </a:pPr>
            <a:r>
              <a:rPr lang="en-US" dirty="0"/>
              <a:t>There are eight one hour weekly Q&amp;A’s.</a:t>
            </a:r>
          </a:p>
          <a:p>
            <a:pPr marL="457200" indent="-457200">
              <a:spcAft>
                <a:spcPts val="1800"/>
              </a:spcAft>
              <a:buFont typeface="+mj-lt"/>
              <a:buAutoNum type="arabicParenR" startAt="14"/>
            </a:pPr>
            <a:r>
              <a:rPr lang="en-US" dirty="0"/>
              <a:t>If you are unable to attend the Q&amp;A live, you can send in your questions in advance and have them answered during the live Q&amp;A.</a:t>
            </a:r>
          </a:p>
          <a:p>
            <a:pPr marL="457200" indent="-457200">
              <a:spcAft>
                <a:spcPts val="1800"/>
              </a:spcAft>
              <a:buFont typeface="+mj-lt"/>
              <a:buAutoNum type="arabicParenR" startAt="14"/>
            </a:pPr>
            <a:r>
              <a:rPr lang="en-US" dirty="0"/>
              <a:t>We will answer any software specific questions for all four software packages.</a:t>
            </a:r>
          </a:p>
          <a:p>
            <a:pPr marL="457200" indent="-457200">
              <a:spcAft>
                <a:spcPts val="1800"/>
              </a:spcAft>
              <a:buFont typeface="+mj-lt"/>
              <a:buAutoNum type="arabicParenR" startAt="14"/>
            </a:pPr>
            <a:r>
              <a:rPr lang="en-US" dirty="0"/>
              <a:t>The Q&amp;A sessions are recorded and will be available for viewing within 24 hours.</a:t>
            </a:r>
          </a:p>
        </p:txBody>
      </p:sp>
      <p:sp>
        <p:nvSpPr>
          <p:cNvPr id="8" name="Footer Placeholder 6"/>
          <p:cNvSpPr>
            <a:spLocks noGrp="1"/>
          </p:cNvSpPr>
          <p:nvPr>
            <p:ph type="ftr" sz="quarter" idx="3"/>
          </p:nvPr>
        </p:nvSpPr>
        <p:spPr>
          <a:xfrm>
            <a:off x="2667000" y="6553200"/>
            <a:ext cx="4419600" cy="228600"/>
          </a:xfrm>
        </p:spPr>
        <p:txBody>
          <a:bodyPr/>
          <a:lstStyle/>
          <a:p>
            <a:pPr>
              <a:defRPr/>
            </a:pPr>
            <a:r>
              <a:rPr lang="nb-NO" altLang="en-US" sz="1000" dirty="0"/>
              <a:t>©2018  </a:t>
            </a:r>
            <a:r>
              <a:rPr lang="nb-NO" altLang="en-US" sz="1000" dirty="0" smtClean="0"/>
              <a:t>Steve Simon| </a:t>
            </a:r>
            <a:r>
              <a:rPr lang="nb-NO" altLang="en-US" sz="1000" dirty="0"/>
              <a:t>http://TheAnalysisFactor.com</a:t>
            </a:r>
            <a:endParaRPr lang="en-US" altLang="en-US" sz="1000" dirty="0"/>
          </a:p>
        </p:txBody>
      </p:sp>
    </p:spTree>
    <p:extLst>
      <p:ext uri="{BB962C8B-B14F-4D97-AF65-F5344CB8AC3E}">
        <p14:creationId xmlns:p14="http://schemas.microsoft.com/office/powerpoint/2010/main" val="1144432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719</TotalTime>
  <Words>891</Words>
  <Application>Microsoft Office PowerPoint</Application>
  <PresentationFormat>On-screen Show (4:3)</PresentationFormat>
  <Paragraphs>128</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PPT Template</vt:lpstr>
      <vt:lpstr>Survival Analysis: Models for Time to Event Data</vt:lpstr>
      <vt:lpstr>PowerPoint Presentation</vt:lpstr>
      <vt:lpstr>Workshop Schedule</vt:lpstr>
      <vt:lpstr>The Mechanics of the Workshop: The lectures </vt:lpstr>
      <vt:lpstr>The Mechanics of the Workshop: Live attendance </vt:lpstr>
      <vt:lpstr>The Mechanics of the Workshop: After the lecture </vt:lpstr>
      <vt:lpstr>The Mechanics of the Workshop: Exercises </vt:lpstr>
      <vt:lpstr>The Mechanics of the Workshop: Asking questions at any time </vt:lpstr>
      <vt:lpstr>The Mechanics of the Workshop: Q&amp;A sessions </vt:lpstr>
      <vt:lpstr>The Mechanics of the Workshop: Additional Resources </vt:lpstr>
      <vt:lpstr>The Instructor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Meyer</dc:creator>
  <cp:lastModifiedBy>MikeH</cp:lastModifiedBy>
  <cp:revision>57</cp:revision>
  <dcterms:created xsi:type="dcterms:W3CDTF">2018-01-09T20:21:18Z</dcterms:created>
  <dcterms:modified xsi:type="dcterms:W3CDTF">2018-09-10T15:31:23Z</dcterms:modified>
</cp:coreProperties>
</file>