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259" r:id="rId2"/>
    <p:sldId id="273" r:id="rId3"/>
    <p:sldId id="257" r:id="rId4"/>
    <p:sldId id="260" r:id="rId5"/>
    <p:sldId id="261" r:id="rId6"/>
    <p:sldId id="269" r:id="rId7"/>
    <p:sldId id="270" r:id="rId8"/>
    <p:sldId id="271" r:id="rId9"/>
    <p:sldId id="272" r:id="rId10"/>
    <p:sldId id="293" r:id="rId11"/>
    <p:sldId id="277" r:id="rId12"/>
    <p:sldId id="278" r:id="rId13"/>
    <p:sldId id="279" r:id="rId14"/>
    <p:sldId id="280" r:id="rId15"/>
    <p:sldId id="281" r:id="rId16"/>
    <p:sldId id="282" r:id="rId17"/>
    <p:sldId id="283" r:id="rId18"/>
    <p:sldId id="284" r:id="rId19"/>
    <p:sldId id="276" r:id="rId20"/>
    <p:sldId id="296" r:id="rId21"/>
    <p:sldId id="294" r:id="rId22"/>
    <p:sldId id="285" r:id="rId23"/>
    <p:sldId id="286" r:id="rId24"/>
    <p:sldId id="287" r:id="rId25"/>
    <p:sldId id="288" r:id="rId26"/>
    <p:sldId id="289" r:id="rId27"/>
    <p:sldId id="290" r:id="rId28"/>
    <p:sldId id="291" r:id="rId29"/>
    <p:sldId id="292" r:id="rId30"/>
    <p:sldId id="295" r:id="rId31"/>
    <p:sldId id="275" r:id="rId32"/>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427"/>
    <a:srgbClr val="2361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71" autoAdjust="0"/>
  </p:normalViewPr>
  <p:slideViewPr>
    <p:cSldViewPr>
      <p:cViewPr>
        <p:scale>
          <a:sx n="95" d="100"/>
          <a:sy n="95" d="100"/>
        </p:scale>
        <p:origin x="-240" y="-72"/>
      </p:cViewPr>
      <p:guideLst>
        <p:guide orient="horz" pos="1620"/>
        <p:guide pos="2880"/>
      </p:guideLst>
    </p:cSldViewPr>
  </p:slideViewPr>
  <p:notesTextViewPr>
    <p:cViewPr>
      <p:scale>
        <a:sx n="1" d="1"/>
        <a:sy n="1" d="1"/>
      </p:scale>
      <p:origin x="0" y="0"/>
    </p:cViewPr>
  </p:notesTextViewPr>
  <p:notesViewPr>
    <p:cSldViewPr>
      <p:cViewPr varScale="1">
        <p:scale>
          <a:sx n="114" d="100"/>
          <a:sy n="114" d="100"/>
        </p:scale>
        <p:origin x="-2406" y="-102"/>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5181600" y="0"/>
            <a:ext cx="3962400" cy="342900"/>
          </a:xfrm>
          <a:prstGeom prst="rect">
            <a:avLst/>
          </a:prstGeom>
        </p:spPr>
        <p:txBody>
          <a:bodyPr vert="horz" lIns="91440" tIns="45720" rIns="91440" bIns="45720" rtlCol="0" anchor="ctr"/>
          <a:lstStyle>
            <a:lvl1pPr algn="r">
              <a:defRPr sz="1200"/>
            </a:lvl1pPr>
          </a:lstStyle>
          <a:p>
            <a:fld id="{5433E47C-241B-4E11-AB19-57B40CAC15ED}" type="datetimeFigureOut">
              <a:rPr lang="en-US" smtClean="0"/>
              <a:pPr/>
              <a:t>9/25/2018</a:t>
            </a:fld>
            <a:endParaRPr lang="en-US" dirty="0"/>
          </a:p>
        </p:txBody>
      </p:sp>
      <p:sp>
        <p:nvSpPr>
          <p:cNvPr id="4" name="Footer Placeholder 3"/>
          <p:cNvSpPr>
            <a:spLocks noGrp="1"/>
          </p:cNvSpPr>
          <p:nvPr>
            <p:ph type="ftr" sz="quarter" idx="2"/>
          </p:nvPr>
        </p:nvSpPr>
        <p:spPr>
          <a:xfrm>
            <a:off x="2082800" y="6438900"/>
            <a:ext cx="4978400" cy="342900"/>
          </a:xfrm>
          <a:prstGeom prst="rect">
            <a:avLst/>
          </a:prstGeom>
        </p:spPr>
        <p:txBody>
          <a:bodyPr vert="horz" lIns="91440" tIns="45720" rIns="91440" bIns="45720" rtlCol="0" anchor="ctr"/>
          <a:lstStyle>
            <a:lvl1pPr algn="l">
              <a:defRPr sz="1200"/>
            </a:lvl1pPr>
          </a:lstStyle>
          <a:p>
            <a:pPr algn="ctr"/>
            <a:r>
              <a:rPr lang="en-US" dirty="0" smtClean="0"/>
              <a:t>©2018 Your Name | https://TheAnalysisFactor.com</a:t>
            </a:r>
            <a:endParaRPr lang="en-US" dirty="0"/>
          </a:p>
        </p:txBody>
      </p:sp>
      <p:sp>
        <p:nvSpPr>
          <p:cNvPr id="5" name="Slide Number Placeholder 4"/>
          <p:cNvSpPr>
            <a:spLocks noGrp="1"/>
          </p:cNvSpPr>
          <p:nvPr>
            <p:ph type="sldNum" sz="quarter" idx="3"/>
          </p:nvPr>
        </p:nvSpPr>
        <p:spPr>
          <a:xfrm>
            <a:off x="5179484" y="6438900"/>
            <a:ext cx="3962400" cy="342900"/>
          </a:xfrm>
          <a:prstGeom prst="rect">
            <a:avLst/>
          </a:prstGeom>
        </p:spPr>
        <p:txBody>
          <a:bodyPr vert="horz" lIns="91440" tIns="45720" rIns="91440" bIns="45720" rtlCol="0" anchor="ctr"/>
          <a:lstStyle>
            <a:lvl1pPr algn="r">
              <a:defRPr sz="1200"/>
            </a:lvl1pPr>
          </a:lstStyle>
          <a:p>
            <a:fld id="{F353F378-8247-43A4-BD9B-595771D46184}"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35" y="6384294"/>
            <a:ext cx="1524000" cy="478073"/>
          </a:xfrm>
          <a:prstGeom prst="rect">
            <a:avLst/>
          </a:prstGeom>
        </p:spPr>
      </p:pic>
    </p:spTree>
    <p:extLst>
      <p:ext uri="{BB962C8B-B14F-4D97-AF65-F5344CB8AC3E}">
        <p14:creationId xmlns:p14="http://schemas.microsoft.com/office/powerpoint/2010/main" val="1821796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093418D3-0359-4F30-9163-C2194203E287}" type="datetimeFigureOut">
              <a:rPr lang="en-US" smtClean="0"/>
              <a:t>9/25/2018</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08AFC2C6-1385-4E93-BAF5-89E0D30AF050}" type="slidenum">
              <a:rPr lang="en-US" smtClean="0"/>
              <a:t>‹#›</a:t>
            </a:fld>
            <a:endParaRPr lang="en-US"/>
          </a:p>
        </p:txBody>
      </p:sp>
    </p:spTree>
    <p:extLst>
      <p:ext uri="{BB962C8B-B14F-4D97-AF65-F5344CB8AC3E}">
        <p14:creationId xmlns:p14="http://schemas.microsoft.com/office/powerpoint/2010/main" val="2627665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00"/>
              </a:spcAft>
              <a:buFont typeface="+mj-lt"/>
              <a:buAutoNum type="arabicPeriod" startAt="4"/>
            </a:pPr>
            <a:r>
              <a:rPr lang="en-US" sz="1800" dirty="0" smtClean="0">
                <a:latin typeface="Calibri" panose="020F0502020204030204" pitchFamily="34" charset="0"/>
                <a:cs typeface="+mn-cs"/>
              </a:rPr>
              <a:t>If attending the lecture live:</a:t>
            </a:r>
          </a:p>
          <a:p>
            <a:pPr lvl="1" indent="-342900">
              <a:spcAft>
                <a:spcPts val="1800"/>
              </a:spcAft>
              <a:buFont typeface="+mj-lt"/>
              <a:buAutoNum type="alphaLcPeriod"/>
            </a:pPr>
            <a:r>
              <a:rPr lang="en-US" sz="1800" dirty="0" smtClean="0">
                <a:latin typeface="Calibri" panose="020F0502020204030204" pitchFamily="34" charset="0"/>
                <a:cs typeface="+mn-cs"/>
              </a:rPr>
              <a:t>Attendees muted to reduce background noise.</a:t>
            </a:r>
          </a:p>
          <a:p>
            <a:pPr lvl="1" indent="-342900">
              <a:spcBef>
                <a:spcPts val="0"/>
              </a:spcBef>
              <a:spcAft>
                <a:spcPts val="1800"/>
              </a:spcAft>
              <a:buFont typeface="+mj-lt"/>
              <a:buAutoNum type="alphaLcPeriod"/>
            </a:pPr>
            <a:r>
              <a:rPr lang="en-US" sz="1800" dirty="0" smtClean="0">
                <a:latin typeface="Calibri" panose="020F0502020204030204" pitchFamily="34" charset="0"/>
                <a:cs typeface="+mn-cs"/>
              </a:rPr>
              <a:t>Attendees can ask questions during the presentation by typing into the comment box.</a:t>
            </a:r>
          </a:p>
          <a:p>
            <a:pPr marL="1097280" lvl="2" indent="-400050">
              <a:spcBef>
                <a:spcPts val="0"/>
              </a:spcBef>
              <a:buFont typeface="+mj-lt"/>
              <a:buAutoNum type="romanLcPeriod"/>
            </a:pPr>
            <a:r>
              <a:rPr lang="en-US" sz="1800" dirty="0" smtClean="0">
                <a:latin typeface="Calibri" panose="020F0502020204030204" pitchFamily="34" charset="0"/>
                <a:cs typeface="+mn-cs"/>
              </a:rPr>
              <a:t>Only the instructor can see the questions.</a:t>
            </a:r>
          </a:p>
          <a:p>
            <a:pPr marL="1097280" lvl="2" indent="-400050">
              <a:spcBef>
                <a:spcPts val="0"/>
              </a:spcBef>
              <a:spcAft>
                <a:spcPts val="600"/>
              </a:spcAft>
              <a:buFont typeface="+mj-lt"/>
              <a:buAutoNum type="romanLcPeriod"/>
            </a:pPr>
            <a:r>
              <a:rPr lang="en-US" sz="1800" dirty="0" smtClean="0">
                <a:latin typeface="Calibri" panose="020F0502020204030204" pitchFamily="34" charset="0"/>
                <a:cs typeface="+mn-cs"/>
              </a:rPr>
              <a:t>The questions will be read out loud so those in attendance and those watching the recordings will know the question. The name of the person asking the question is not named.</a:t>
            </a:r>
          </a:p>
          <a:p>
            <a:pPr lvl="1" indent="-342900">
              <a:buFont typeface="+mj-lt"/>
              <a:buAutoNum type="alphaLcPeriod"/>
            </a:pPr>
            <a:r>
              <a:rPr lang="en-US" sz="1800" dirty="0" smtClean="0">
                <a:latin typeface="Calibri" panose="020F0502020204030204" pitchFamily="34" charset="0"/>
                <a:cs typeface="+mn-cs"/>
              </a:rPr>
              <a:t>Instructor will stop at the end of each section to answer the questions. At times, the questions will be answered when submitted.</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13</a:t>
            </a:fld>
            <a:endParaRPr lang="en-US"/>
          </a:p>
        </p:txBody>
      </p:sp>
    </p:spTree>
    <p:extLst>
      <p:ext uri="{BB962C8B-B14F-4D97-AF65-F5344CB8AC3E}">
        <p14:creationId xmlns:p14="http://schemas.microsoft.com/office/powerpoint/2010/main" val="651917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2286000" y="514350"/>
            <a:ext cx="4572000" cy="2571750"/>
          </a:xfrm>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2286000" y="514350"/>
            <a:ext cx="4572000" cy="2571750"/>
          </a:xfrm>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2286000" y="514350"/>
            <a:ext cx="4572000" cy="2571750"/>
          </a:xfrm>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2286000" y="514350"/>
            <a:ext cx="4572000" cy="2571750"/>
          </a:xfrm>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spcAft>
                <a:spcPts val="1800"/>
              </a:spcAft>
              <a:buFont typeface="+mj-lt"/>
              <a:buAutoNum type="arabicPeriod" startAt="5"/>
            </a:pPr>
            <a:r>
              <a:rPr lang="en-US" dirty="0" smtClean="0"/>
              <a:t>At the end of the lecture the syntax/code to repeat everything shown in the lecture will be available in R, Stata, SPSS and SAS.</a:t>
            </a:r>
          </a:p>
          <a:p>
            <a:pPr marL="457200" indent="-457200">
              <a:spcAft>
                <a:spcPts val="1800"/>
              </a:spcAft>
              <a:buFont typeface="+mj-lt"/>
              <a:buAutoNum type="arabicPeriod" startAt="5"/>
            </a:pPr>
            <a:r>
              <a:rPr lang="en-US" dirty="0" smtClean="0"/>
              <a:t>There will be videos explaining how to use the menu bars when discussing a new topic when appropriate (some software require more menu explanation than others). The videos will also explain how the syntax/codes are used and all special options used.</a:t>
            </a:r>
          </a:p>
          <a:p>
            <a:pPr marL="457200" indent="-457200">
              <a:spcAft>
                <a:spcPts val="1800"/>
              </a:spcAft>
              <a:buFont typeface="+mj-lt"/>
              <a:buAutoNum type="arabicPeriod" startAt="5"/>
            </a:pPr>
            <a:r>
              <a:rPr lang="en-US" dirty="0" smtClean="0"/>
              <a:t>Participants can download the syntax/code to all software packages.</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14</a:t>
            </a:fld>
            <a:endParaRPr lang="en-US"/>
          </a:p>
        </p:txBody>
      </p:sp>
    </p:spTree>
    <p:extLst>
      <p:ext uri="{BB962C8B-B14F-4D97-AF65-F5344CB8AC3E}">
        <p14:creationId xmlns:p14="http://schemas.microsoft.com/office/powerpoint/2010/main" val="3187130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spcAft>
                <a:spcPts val="1800"/>
              </a:spcAft>
              <a:buFont typeface="+mj-lt"/>
              <a:buAutoNum type="arabicPeriod" startAt="8"/>
            </a:pPr>
            <a:r>
              <a:rPr lang="en-US" dirty="0" smtClean="0"/>
              <a:t>Exercises will be available after the lecture to practice the concepts taught during the lecture.</a:t>
            </a:r>
          </a:p>
          <a:p>
            <a:pPr marL="457200" indent="-457200">
              <a:spcAft>
                <a:spcPts val="1800"/>
              </a:spcAft>
              <a:buFont typeface="+mj-lt"/>
              <a:buAutoNum type="arabicPeriod" startAt="8"/>
            </a:pPr>
            <a:r>
              <a:rPr lang="en-US" dirty="0" smtClean="0"/>
              <a:t>Answers and the syntax/code to answer the questions will be available at the same time.</a:t>
            </a:r>
          </a:p>
          <a:p>
            <a:pPr marL="457200" indent="-457200">
              <a:spcAft>
                <a:spcPts val="1800"/>
              </a:spcAft>
              <a:buFont typeface="+mj-lt"/>
              <a:buAutoNum type="arabicPeriod" startAt="8"/>
            </a:pPr>
            <a:r>
              <a:rPr lang="en-US" dirty="0" smtClean="0"/>
              <a:t>You can download the answers and syntax/code to all software packages if you want.</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15</a:t>
            </a:fld>
            <a:endParaRPr lang="en-US"/>
          </a:p>
        </p:txBody>
      </p:sp>
    </p:spTree>
    <p:extLst>
      <p:ext uri="{BB962C8B-B14F-4D97-AF65-F5344CB8AC3E}">
        <p14:creationId xmlns:p14="http://schemas.microsoft.com/office/powerpoint/2010/main" val="4016862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spcAft>
                <a:spcPts val="1800"/>
              </a:spcAft>
              <a:buFont typeface="+mj-lt"/>
              <a:buAutoNum type="arabicPeriod"/>
            </a:pPr>
            <a:r>
              <a:rPr lang="en-US" dirty="0" smtClean="0"/>
              <a:t>All participants (live and those watching the recordings) will be able to write in questions through a forum. The goal is to answer all questions within 24 hours.</a:t>
            </a:r>
          </a:p>
          <a:p>
            <a:pPr marL="457200" indent="-457200">
              <a:spcAft>
                <a:spcPts val="1800"/>
              </a:spcAft>
              <a:buFont typeface="+mj-lt"/>
              <a:buAutoNum type="arabicPeriod"/>
            </a:pPr>
            <a:r>
              <a:rPr lang="en-US" dirty="0" smtClean="0"/>
              <a:t>All participants will be able to read and learn from other participants’ questions.</a:t>
            </a:r>
          </a:p>
          <a:p>
            <a:pPr marL="457200" indent="-457200">
              <a:spcAft>
                <a:spcPts val="1800"/>
              </a:spcAft>
              <a:buFont typeface="+mj-lt"/>
              <a:buAutoNum type="arabicPeriod"/>
            </a:pPr>
            <a:r>
              <a:rPr lang="en-US" dirty="0" smtClean="0"/>
              <a:t>Everyone can ask questions on the forum for up to a year.</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16</a:t>
            </a:fld>
            <a:endParaRPr lang="en-US"/>
          </a:p>
        </p:txBody>
      </p:sp>
    </p:spTree>
    <p:extLst>
      <p:ext uri="{BB962C8B-B14F-4D97-AF65-F5344CB8AC3E}">
        <p14:creationId xmlns:p14="http://schemas.microsoft.com/office/powerpoint/2010/main" val="2927537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1800"/>
              </a:spcAft>
              <a:buNone/>
            </a:pPr>
            <a:r>
              <a:rPr lang="en-US" dirty="0" smtClean="0"/>
              <a:t>There are eight one hour weekly Q&amp;A’s.</a:t>
            </a:r>
          </a:p>
          <a:p>
            <a:pPr marL="0" indent="0">
              <a:spcAft>
                <a:spcPts val="1800"/>
              </a:spcAft>
              <a:buNone/>
            </a:pPr>
            <a:r>
              <a:rPr lang="en-US" dirty="0" smtClean="0"/>
              <a:t>If you are unable to attend the Q&amp;A live, you can send in your questions in advance and have them answered during the live Q&amp;A.</a:t>
            </a:r>
          </a:p>
          <a:p>
            <a:pPr marL="0" indent="0">
              <a:spcAft>
                <a:spcPts val="1800"/>
              </a:spcAft>
              <a:buNone/>
            </a:pPr>
            <a:r>
              <a:rPr lang="en-US" dirty="0" smtClean="0"/>
              <a:t>We will answer any software specific questions for all software packages covered in the workshop.</a:t>
            </a:r>
          </a:p>
          <a:p>
            <a:pPr marL="0" indent="0">
              <a:spcAft>
                <a:spcPts val="1800"/>
              </a:spcAft>
              <a:buNone/>
            </a:pPr>
            <a:r>
              <a:rPr lang="en-US" dirty="0" smtClean="0"/>
              <a:t>The Q&amp;A sessions are recorded and will be available for viewing within 24 hours.</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17</a:t>
            </a:fld>
            <a:endParaRPr lang="en-US"/>
          </a:p>
        </p:txBody>
      </p:sp>
    </p:spTree>
    <p:extLst>
      <p:ext uri="{BB962C8B-B14F-4D97-AF65-F5344CB8AC3E}">
        <p14:creationId xmlns:p14="http://schemas.microsoft.com/office/powerpoint/2010/main" val="12893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2286000" y="514350"/>
            <a:ext cx="4572000" cy="2571750"/>
          </a:xfrm>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2286000" y="514350"/>
            <a:ext cx="4572000" cy="2571750"/>
          </a:xfrm>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2286000" y="514350"/>
            <a:ext cx="4572000" cy="2571750"/>
          </a:xfrm>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2286000" y="514350"/>
            <a:ext cx="4572000" cy="2571750"/>
          </a:xfrm>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657350"/>
            <a:ext cx="7772400" cy="1102519"/>
          </a:xfrm>
        </p:spPr>
        <p:txBody>
          <a:bodyPr>
            <a:normAutofit/>
          </a:bodyPr>
          <a:lstStyle>
            <a:lvl1pPr>
              <a:defRPr sz="2800" b="1" baseline="0">
                <a:solidFill>
                  <a:srgbClr val="E87427"/>
                </a:solidFill>
                <a:latin typeface="+mn-lt"/>
              </a:defRPr>
            </a:lvl1pPr>
          </a:lstStyle>
          <a:p>
            <a:r>
              <a:rPr lang="en-US" dirty="0" smtClean="0"/>
              <a:t>Title of Presentation</a:t>
            </a:r>
            <a:endParaRPr lang="en-US" dirty="0"/>
          </a:p>
        </p:txBody>
      </p:sp>
      <p:sp>
        <p:nvSpPr>
          <p:cNvPr id="4" name="Date Placeholder 3"/>
          <p:cNvSpPr>
            <a:spLocks noGrp="1"/>
          </p:cNvSpPr>
          <p:nvPr>
            <p:ph type="dt" sz="half" idx="10"/>
          </p:nvPr>
        </p:nvSpPr>
        <p:spPr/>
        <p:txBody>
          <a:bodyPr/>
          <a:lstStyle/>
          <a:p>
            <a:fld id="{1D6FA0A8-116C-4E02-8294-48E383804C18}" type="datetime1">
              <a:rPr lang="en-US" smtClean="0"/>
              <a:t>9/25/2018</a:t>
            </a:fld>
            <a:endParaRPr lang="en-US"/>
          </a:p>
        </p:txBody>
      </p:sp>
      <p:sp>
        <p:nvSpPr>
          <p:cNvPr id="5" name="Footer Placeholder 4"/>
          <p:cNvSpPr>
            <a:spLocks noGrp="1"/>
          </p:cNvSpPr>
          <p:nvPr>
            <p:ph type="ftr" sz="quarter" idx="11"/>
          </p:nvPr>
        </p:nvSpPr>
        <p:spPr>
          <a:xfrm>
            <a:off x="2705100" y="4857750"/>
            <a:ext cx="3733800" cy="273844"/>
          </a:xfrm>
        </p:spPr>
        <p:txBody>
          <a:bodyPr/>
          <a:lstStyle/>
          <a:p>
            <a:r>
              <a:rPr lang="en-US" smtClean="0"/>
              <a:t>©2018 Steve Simon | https://TheAnalysisFactor.com</a:t>
            </a:r>
            <a:endParaRPr lang="en-US"/>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
        <p:nvSpPr>
          <p:cNvPr id="7" name="Subtitle 2"/>
          <p:cNvSpPr txBox="1">
            <a:spLocks/>
          </p:cNvSpPr>
          <p:nvPr userDrawn="1"/>
        </p:nvSpPr>
        <p:spPr>
          <a:xfrm>
            <a:off x="6629400" y="3943350"/>
            <a:ext cx="1828800" cy="4191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1800" dirty="0" smtClean="0">
                <a:solidFill>
                  <a:schemeClr val="tx1"/>
                </a:solidFill>
              </a:rPr>
              <a:t>Steve Simon, PhD</a:t>
            </a:r>
            <a:endParaRPr lang="en-US" sz="1800" dirty="0">
              <a:solidFill>
                <a:schemeClr val="tx1"/>
              </a:soli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3254" t="26072" r="71833" b="28687"/>
          <a:stretch/>
        </p:blipFill>
        <p:spPr>
          <a:xfrm>
            <a:off x="4200699" y="1200150"/>
            <a:ext cx="742603" cy="576349"/>
          </a:xfrm>
          <a:prstGeom prst="rect">
            <a:avLst/>
          </a:prstGeom>
        </p:spPr>
      </p:pic>
    </p:spTree>
    <p:extLst>
      <p:ext uri="{BB962C8B-B14F-4D97-AF65-F5344CB8AC3E}">
        <p14:creationId xmlns:p14="http://schemas.microsoft.com/office/powerpoint/2010/main" val="194695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D97653-F129-4183-AA17-21250B9BAA22}" type="datetime1">
              <a:rPr lang="en-US" smtClean="0"/>
              <a:t>9/25/2018</a:t>
            </a:fld>
            <a:endParaRPr lang="en-US"/>
          </a:p>
        </p:txBody>
      </p:sp>
      <p:sp>
        <p:nvSpPr>
          <p:cNvPr id="5" name="Footer Placeholder 4"/>
          <p:cNvSpPr>
            <a:spLocks noGrp="1"/>
          </p:cNvSpPr>
          <p:nvPr>
            <p:ph type="ftr" sz="quarter" idx="11"/>
          </p:nvPr>
        </p:nvSpPr>
        <p:spPr/>
        <p:txBody>
          <a:bodyPr/>
          <a:lstStyle/>
          <a:p>
            <a:r>
              <a:rPr lang="en-US" smtClean="0"/>
              <a:t>©2018 Steve Simon | https://TheAnalysisFactor.com</a:t>
            </a:r>
            <a:endParaRPr lang="en-US"/>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3201787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561608-AC2A-4272-B801-9D0810B9726E}" type="datetime1">
              <a:rPr lang="en-US" smtClean="0"/>
              <a:t>9/25/2018</a:t>
            </a:fld>
            <a:endParaRPr lang="en-US"/>
          </a:p>
        </p:txBody>
      </p:sp>
      <p:sp>
        <p:nvSpPr>
          <p:cNvPr id="5" name="Footer Placeholder 4"/>
          <p:cNvSpPr>
            <a:spLocks noGrp="1"/>
          </p:cNvSpPr>
          <p:nvPr>
            <p:ph type="ftr" sz="quarter" idx="11"/>
          </p:nvPr>
        </p:nvSpPr>
        <p:spPr/>
        <p:txBody>
          <a:bodyPr/>
          <a:lstStyle/>
          <a:p>
            <a:r>
              <a:rPr lang="en-US" smtClean="0"/>
              <a:t>©2018 Steve Simon | https://TheAnalysisFactor.com</a:t>
            </a:r>
            <a:endParaRPr lang="en-US"/>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107171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514350"/>
            <a:ext cx="8229600" cy="514350"/>
          </a:xfrm>
        </p:spPr>
        <p:txBody>
          <a:bodyPr>
            <a:normAutofit/>
          </a:bodyPr>
          <a:lstStyle>
            <a:lvl1pPr algn="l">
              <a:defRPr sz="2400" baseline="0">
                <a:latin typeface="+mn-lt"/>
              </a:defRPr>
            </a:lvl1pPr>
          </a:lstStyle>
          <a:p>
            <a:r>
              <a:rPr lang="en-US" dirty="0"/>
              <a:t>Insert Title of Slide</a:t>
            </a:r>
          </a:p>
        </p:txBody>
      </p:sp>
      <p:sp>
        <p:nvSpPr>
          <p:cNvPr id="6" name="Slide Number Placeholder 5"/>
          <p:cNvSpPr>
            <a:spLocks noGrp="1"/>
          </p:cNvSpPr>
          <p:nvPr>
            <p:ph type="sldNum" sz="quarter" idx="12"/>
          </p:nvPr>
        </p:nvSpPr>
        <p:spPr>
          <a:xfrm>
            <a:off x="6858000" y="4874714"/>
            <a:ext cx="2133600" cy="273844"/>
          </a:xfrm>
          <a:prstGeom prst="rect">
            <a:avLst/>
          </a:prstGeom>
        </p:spPr>
        <p:txBody>
          <a:bodyPr/>
          <a:lstStyle>
            <a:lvl1pPr algn="r">
              <a:defRPr>
                <a:solidFill>
                  <a:schemeClr val="bg1"/>
                </a:solidFill>
              </a:defRPr>
            </a:lvl1pPr>
          </a:lstStyle>
          <a:p>
            <a:fld id="{738E1914-0868-406C-89DC-2E5509C60B0A}" type="slidenum">
              <a:rPr lang="en-US" smtClean="0"/>
              <a:pPr/>
              <a:t>‹#›</a:t>
            </a:fld>
            <a:endParaRPr lang="en-US" dirty="0"/>
          </a:p>
        </p:txBody>
      </p:sp>
      <p:sp>
        <p:nvSpPr>
          <p:cNvPr id="5" name="Text Placeholder 4"/>
          <p:cNvSpPr>
            <a:spLocks noGrp="1"/>
          </p:cNvSpPr>
          <p:nvPr>
            <p:ph type="body" sz="quarter" idx="13" hasCustomPrompt="1"/>
          </p:nvPr>
        </p:nvSpPr>
        <p:spPr>
          <a:xfrm>
            <a:off x="457200" y="1143000"/>
            <a:ext cx="8153400" cy="3371850"/>
          </a:xfrm>
          <a:prstGeom prst="rect">
            <a:avLst/>
          </a:prstGeom>
        </p:spPr>
        <p:txBody>
          <a:bodyPr/>
          <a:lstStyle>
            <a:lvl1pPr>
              <a:defRPr sz="2000">
                <a:latin typeface="+mn-lt"/>
                <a:cs typeface="Arial" pitchFamily="34" charset="0"/>
              </a:defRPr>
            </a:lvl1pPr>
            <a:lvl2pPr marL="742950" indent="-285750">
              <a:buFont typeface="Courier New" pitchFamily="49" charset="0"/>
              <a:buChar char="o"/>
              <a:defRPr sz="2000">
                <a:latin typeface="+mn-lt"/>
                <a:cs typeface="Arial" pitchFamily="34" charset="0"/>
              </a:defRPr>
            </a:lvl2pPr>
            <a:lvl3pPr marL="1143000" indent="-228600">
              <a:buFont typeface="Calibri" pitchFamily="34" charset="0"/>
              <a:buChar char="-"/>
              <a:defRPr sz="2000">
                <a:latin typeface="+mn-lt"/>
                <a:cs typeface="Arial" pitchFamily="34" charset="0"/>
              </a:defRPr>
            </a:lvl3pPr>
            <a:lvl4pPr>
              <a:defRPr sz="1200">
                <a:latin typeface="Arial" pitchFamily="34" charset="0"/>
                <a:cs typeface="Arial" pitchFamily="34" charset="0"/>
              </a:defRPr>
            </a:lvl4pPr>
            <a:lvl5pPr>
              <a:defRPr sz="1200">
                <a:latin typeface="Arial" pitchFamily="34" charset="0"/>
                <a:cs typeface="Arial" pitchFamily="34" charset="0"/>
              </a:defRPr>
            </a:lvl5pPr>
          </a:lstStyle>
          <a:p>
            <a:pPr lvl="0"/>
            <a:r>
              <a:rPr lang="en-US" dirty="0"/>
              <a:t>Click to insert text</a:t>
            </a:r>
          </a:p>
          <a:p>
            <a:pPr lvl="1"/>
            <a:r>
              <a:rPr lang="en-US" dirty="0"/>
              <a:t>Second level</a:t>
            </a:r>
          </a:p>
          <a:p>
            <a:pPr lvl="2"/>
            <a:r>
              <a:rPr lang="en-US" dirty="0"/>
              <a:t>Third level</a:t>
            </a:r>
          </a:p>
        </p:txBody>
      </p:sp>
      <p:sp>
        <p:nvSpPr>
          <p:cNvPr id="8" name="Footer Placeholder 1"/>
          <p:cNvSpPr>
            <a:spLocks noGrp="1"/>
          </p:cNvSpPr>
          <p:nvPr>
            <p:ph type="ftr" sz="quarter" idx="3"/>
          </p:nvPr>
        </p:nvSpPr>
        <p:spPr>
          <a:xfrm>
            <a:off x="2667000" y="4914900"/>
            <a:ext cx="4419600" cy="171450"/>
          </a:xfrm>
          <a:prstGeom prst="rect">
            <a:avLst/>
          </a:prstGeom>
        </p:spPr>
        <p:txBody>
          <a:bodyPr/>
          <a:lstStyle>
            <a:lvl1pPr algn="ctr">
              <a:defRPr>
                <a:solidFill>
                  <a:schemeClr val="bg1"/>
                </a:solidFill>
              </a:defRPr>
            </a:lvl1pPr>
          </a:lstStyle>
          <a:p>
            <a:pPr>
              <a:defRPr/>
            </a:pPr>
            <a:r>
              <a:rPr lang="nb-NO" altLang="en-US" sz="1000" dirty="0"/>
              <a:t>©2017 [Instructor Name]  | http://TheAnalysisFactor.com</a:t>
            </a:r>
            <a:endParaRPr lang="en-US" altLang="en-US" sz="1000" dirty="0"/>
          </a:p>
        </p:txBody>
      </p:sp>
    </p:spTree>
    <p:extLst>
      <p:ext uri="{BB962C8B-B14F-4D97-AF65-F5344CB8AC3E}">
        <p14:creationId xmlns:p14="http://schemas.microsoft.com/office/powerpoint/2010/main" val="4294128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2400" b="1">
                <a:solidFill>
                  <a:srgbClr val="E87427"/>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047750"/>
            <a:ext cx="8534400" cy="3657600"/>
          </a:xfrm>
        </p:spPr>
        <p:txBody>
          <a:bodyPr>
            <a:normAutofit/>
          </a:bodyPr>
          <a:lstStyle>
            <a:lvl1pPr>
              <a:defRPr sz="2000" baseline="0"/>
            </a:lvl1pPr>
            <a:lvl2pPr>
              <a:defRPr sz="1800"/>
            </a:lvl2pPr>
          </a:lstStyle>
          <a:p>
            <a:pPr lvl="0"/>
            <a:r>
              <a:rPr lang="en-US" dirty="0" smtClean="0"/>
              <a:t>Click to edit Master text styles</a:t>
            </a:r>
          </a:p>
          <a:p>
            <a:pPr lvl="1"/>
            <a:r>
              <a:rPr lang="en-US" dirty="0" smtClean="0"/>
              <a:t>Text size</a:t>
            </a:r>
          </a:p>
          <a:p>
            <a:pPr lvl="0"/>
            <a:r>
              <a:rPr lang="en-US" dirty="0" smtClean="0"/>
              <a:t>Text size</a:t>
            </a:r>
          </a:p>
        </p:txBody>
      </p:sp>
      <p:sp>
        <p:nvSpPr>
          <p:cNvPr id="4" name="Date Placeholder 3"/>
          <p:cNvSpPr>
            <a:spLocks noGrp="1"/>
          </p:cNvSpPr>
          <p:nvPr>
            <p:ph type="dt" sz="half" idx="10"/>
          </p:nvPr>
        </p:nvSpPr>
        <p:spPr/>
        <p:txBody>
          <a:bodyPr/>
          <a:lstStyle/>
          <a:p>
            <a:fld id="{3508CC5A-EF78-4467-A3A1-4D875B81C890}" type="datetime1">
              <a:rPr lang="en-US" smtClean="0"/>
              <a:t>9/25/2018</a:t>
            </a:fld>
            <a:endParaRPr lang="en-US"/>
          </a:p>
        </p:txBody>
      </p:sp>
      <p:sp>
        <p:nvSpPr>
          <p:cNvPr id="5" name="Footer Placeholder 4"/>
          <p:cNvSpPr>
            <a:spLocks noGrp="1"/>
          </p:cNvSpPr>
          <p:nvPr>
            <p:ph type="ftr" sz="quarter" idx="11"/>
          </p:nvPr>
        </p:nvSpPr>
        <p:spPr>
          <a:xfrm>
            <a:off x="2743200" y="4857750"/>
            <a:ext cx="3657600" cy="273844"/>
          </a:xfrm>
        </p:spPr>
        <p:txBody>
          <a:bodyPr/>
          <a:lstStyle/>
          <a:p>
            <a:r>
              <a:rPr lang="en-US" smtClean="0"/>
              <a:t>©2018 Steve Simon | https://TheAnalysisFactor.com</a:t>
            </a:r>
            <a:endParaRPr lang="en-US"/>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2980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E968BF-DBA0-4F78-91BB-FE1C01182E41}" type="datetime1">
              <a:rPr lang="en-US" smtClean="0"/>
              <a:t>9/25/2018</a:t>
            </a:fld>
            <a:endParaRPr lang="en-US"/>
          </a:p>
        </p:txBody>
      </p:sp>
      <p:sp>
        <p:nvSpPr>
          <p:cNvPr id="5" name="Footer Placeholder 4"/>
          <p:cNvSpPr>
            <a:spLocks noGrp="1"/>
          </p:cNvSpPr>
          <p:nvPr>
            <p:ph type="ftr" sz="quarter" idx="11"/>
          </p:nvPr>
        </p:nvSpPr>
        <p:spPr/>
        <p:txBody>
          <a:bodyPr/>
          <a:lstStyle/>
          <a:p>
            <a:r>
              <a:rPr lang="en-US" smtClean="0"/>
              <a:t>©2018 Steve Simon | https://TheAnalysisFactor.com</a:t>
            </a:r>
            <a:endParaRPr lang="en-US"/>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1459511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9A0C8D-2ED7-4B2E-A8F0-98E8DA6F7E66}" type="datetime1">
              <a:rPr lang="en-US" smtClean="0"/>
              <a:t>9/25/2018</a:t>
            </a:fld>
            <a:endParaRPr lang="en-US"/>
          </a:p>
        </p:txBody>
      </p:sp>
      <p:sp>
        <p:nvSpPr>
          <p:cNvPr id="6" name="Footer Placeholder 5"/>
          <p:cNvSpPr>
            <a:spLocks noGrp="1"/>
          </p:cNvSpPr>
          <p:nvPr>
            <p:ph type="ftr" sz="quarter" idx="11"/>
          </p:nvPr>
        </p:nvSpPr>
        <p:spPr/>
        <p:txBody>
          <a:bodyPr/>
          <a:lstStyle/>
          <a:p>
            <a:r>
              <a:rPr lang="en-US" smtClean="0"/>
              <a:t>©2018 Steve Simon | https://TheAnalysisFactor.com</a:t>
            </a:r>
            <a:endParaRPr lang="en-US"/>
          </a:p>
        </p:txBody>
      </p:sp>
      <p:sp>
        <p:nvSpPr>
          <p:cNvPr id="7" name="Slide Number Placeholder 6"/>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904908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6C91CA-282F-4227-B339-571E03B8F97D}" type="datetime1">
              <a:rPr lang="en-US" smtClean="0"/>
              <a:t>9/25/2018</a:t>
            </a:fld>
            <a:endParaRPr lang="en-US"/>
          </a:p>
        </p:txBody>
      </p:sp>
      <p:sp>
        <p:nvSpPr>
          <p:cNvPr id="8" name="Footer Placeholder 7"/>
          <p:cNvSpPr>
            <a:spLocks noGrp="1"/>
          </p:cNvSpPr>
          <p:nvPr>
            <p:ph type="ftr" sz="quarter" idx="11"/>
          </p:nvPr>
        </p:nvSpPr>
        <p:spPr/>
        <p:txBody>
          <a:bodyPr/>
          <a:lstStyle/>
          <a:p>
            <a:r>
              <a:rPr lang="en-US" smtClean="0"/>
              <a:t>©2018 Steve Simon | https://TheAnalysisFactor.com</a:t>
            </a:r>
            <a:endParaRPr lang="en-US"/>
          </a:p>
        </p:txBody>
      </p:sp>
      <p:sp>
        <p:nvSpPr>
          <p:cNvPr id="9" name="Slide Number Placeholder 8"/>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706745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F6F12B-B40F-4034-B458-EF4995254B4E}" type="datetime1">
              <a:rPr lang="en-US" smtClean="0"/>
              <a:t>9/25/2018</a:t>
            </a:fld>
            <a:endParaRPr lang="en-US"/>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3261536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129854-D24B-4F30-AC4D-7B63BE50FA1F}" type="datetime1">
              <a:rPr lang="en-US" smtClean="0"/>
              <a:t>9/25/2018</a:t>
            </a:fld>
            <a:endParaRPr lang="en-US"/>
          </a:p>
        </p:txBody>
      </p:sp>
      <p:sp>
        <p:nvSpPr>
          <p:cNvPr id="3" name="Footer Placeholder 2"/>
          <p:cNvSpPr>
            <a:spLocks noGrp="1"/>
          </p:cNvSpPr>
          <p:nvPr>
            <p:ph type="ftr" sz="quarter" idx="11"/>
          </p:nvPr>
        </p:nvSpPr>
        <p:spPr/>
        <p:txBody>
          <a:bodyPr/>
          <a:lstStyle/>
          <a:p>
            <a:r>
              <a:rPr lang="en-US" smtClean="0"/>
              <a:t>©2018 Steve Simon | https://TheAnalysisFactor.com</a:t>
            </a:r>
            <a:endParaRPr lang="en-US"/>
          </a:p>
        </p:txBody>
      </p:sp>
      <p:sp>
        <p:nvSpPr>
          <p:cNvPr id="4" name="Slide Number Placeholder 3"/>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585673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38206B-33B1-4C91-B0D8-B4A62B348028}" type="datetime1">
              <a:rPr lang="en-US" smtClean="0"/>
              <a:t>9/25/2018</a:t>
            </a:fld>
            <a:endParaRPr lang="en-US"/>
          </a:p>
        </p:txBody>
      </p:sp>
      <p:sp>
        <p:nvSpPr>
          <p:cNvPr id="6" name="Footer Placeholder 5"/>
          <p:cNvSpPr>
            <a:spLocks noGrp="1"/>
          </p:cNvSpPr>
          <p:nvPr>
            <p:ph type="ftr" sz="quarter" idx="11"/>
          </p:nvPr>
        </p:nvSpPr>
        <p:spPr/>
        <p:txBody>
          <a:bodyPr/>
          <a:lstStyle/>
          <a:p>
            <a:r>
              <a:rPr lang="en-US" smtClean="0"/>
              <a:t>©2018 Steve Simon | https://TheAnalysisFactor.com</a:t>
            </a:r>
            <a:endParaRPr lang="en-US"/>
          </a:p>
        </p:txBody>
      </p:sp>
      <p:sp>
        <p:nvSpPr>
          <p:cNvPr id="7" name="Slide Number Placeholder 6"/>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947880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775A81-2FA6-45B1-AB2A-9FA114FB8690}" type="datetime1">
              <a:rPr lang="en-US" smtClean="0"/>
              <a:t>9/25/2018</a:t>
            </a:fld>
            <a:endParaRPr lang="en-US"/>
          </a:p>
        </p:txBody>
      </p:sp>
      <p:sp>
        <p:nvSpPr>
          <p:cNvPr id="6" name="Footer Placeholder 5"/>
          <p:cNvSpPr>
            <a:spLocks noGrp="1"/>
          </p:cNvSpPr>
          <p:nvPr>
            <p:ph type="ftr" sz="quarter" idx="11"/>
          </p:nvPr>
        </p:nvSpPr>
        <p:spPr/>
        <p:txBody>
          <a:bodyPr/>
          <a:lstStyle/>
          <a:p>
            <a:r>
              <a:rPr lang="en-US" smtClean="0"/>
              <a:t>©2018 Steve Simon | https://TheAnalysisFactor.com</a:t>
            </a:r>
            <a:endParaRPr lang="en-US"/>
          </a:p>
        </p:txBody>
      </p:sp>
      <p:sp>
        <p:nvSpPr>
          <p:cNvPr id="7" name="Slide Number Placeholder 6"/>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2372734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05979"/>
            <a:ext cx="85344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4800" y="1200151"/>
            <a:ext cx="85344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41DD869-E5B8-4148-89C5-CC2034A0ACEC}" type="datetime1">
              <a:rPr lang="en-US" smtClean="0"/>
              <a:t>9/25/2018</a:t>
            </a:fld>
            <a:endParaRPr lang="en-US"/>
          </a:p>
        </p:txBody>
      </p:sp>
      <p:sp>
        <p:nvSpPr>
          <p:cNvPr id="5" name="Footer Placeholder 4"/>
          <p:cNvSpPr>
            <a:spLocks noGrp="1"/>
          </p:cNvSpPr>
          <p:nvPr>
            <p:ph type="ftr" sz="quarter" idx="3"/>
          </p:nvPr>
        </p:nvSpPr>
        <p:spPr>
          <a:xfrm>
            <a:off x="3124200" y="4857750"/>
            <a:ext cx="2895600" cy="273844"/>
          </a:xfrm>
          <a:prstGeom prst="rect">
            <a:avLst/>
          </a:prstGeom>
        </p:spPr>
        <p:txBody>
          <a:bodyPr vert="horz" lIns="91440" tIns="45720" rIns="91440" bIns="45720" rtlCol="0" anchor="ctr"/>
          <a:lstStyle>
            <a:lvl1pPr algn="ctr">
              <a:defRPr sz="1050">
                <a:solidFill>
                  <a:schemeClr val="bg1"/>
                </a:solidFill>
              </a:defRPr>
            </a:lvl1pPr>
          </a:lstStyle>
          <a:p>
            <a:r>
              <a:rPr lang="en-US" smtClean="0"/>
              <a:t>©2018 Steve Simon | https://TheAnalysisFactor.com</a:t>
            </a:r>
            <a:endParaRPr lang="en-US"/>
          </a:p>
        </p:txBody>
      </p:sp>
      <p:sp>
        <p:nvSpPr>
          <p:cNvPr id="6" name="Slide Number Placeholder 5"/>
          <p:cNvSpPr>
            <a:spLocks noGrp="1"/>
          </p:cNvSpPr>
          <p:nvPr>
            <p:ph type="sldNum" sz="quarter" idx="4"/>
          </p:nvPr>
        </p:nvSpPr>
        <p:spPr>
          <a:xfrm>
            <a:off x="6781800" y="4869656"/>
            <a:ext cx="2133600" cy="273844"/>
          </a:xfrm>
          <a:prstGeom prst="rect">
            <a:avLst/>
          </a:prstGeom>
        </p:spPr>
        <p:txBody>
          <a:bodyPr vert="horz" lIns="91440" tIns="45720" rIns="91440" bIns="45720" rtlCol="0" anchor="ctr"/>
          <a:lstStyle>
            <a:lvl1pPr algn="r">
              <a:defRPr sz="1200">
                <a:solidFill>
                  <a:schemeClr val="bg1"/>
                </a:solidFill>
              </a:defRPr>
            </a:lvl1pPr>
          </a:lstStyle>
          <a:p>
            <a:fld id="{C2E4F4E2-DEA3-44FD-BEC9-57866B7FA44A}" type="slidenum">
              <a:rPr lang="en-US" smtClean="0"/>
              <a:pPr/>
              <a:t>‹#›</a:t>
            </a:fld>
            <a:endParaRPr lang="en-US"/>
          </a:p>
        </p:txBody>
      </p:sp>
    </p:spTree>
    <p:extLst>
      <p:ext uri="{BB962C8B-B14F-4D97-AF65-F5344CB8AC3E}">
        <p14:creationId xmlns:p14="http://schemas.microsoft.com/office/powerpoint/2010/main" val="3589204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57350"/>
            <a:ext cx="7772400" cy="1524000"/>
          </a:xfrm>
        </p:spPr>
        <p:txBody>
          <a:bodyPr>
            <a:normAutofit fontScale="90000"/>
          </a:bodyPr>
          <a:lstStyle/>
          <a:p>
            <a:r>
              <a:rPr lang="en-US" dirty="0" smtClean="0"/>
              <a:t/>
            </a:r>
            <a:br>
              <a:rPr lang="en-US" dirty="0" smtClean="0"/>
            </a:br>
            <a:r>
              <a:rPr lang="en-US" dirty="0" smtClean="0"/>
              <a:t>Introduction to Survival Analysis:</a:t>
            </a:r>
            <a:br>
              <a:rPr lang="en-US" dirty="0" smtClean="0"/>
            </a:br>
            <a:r>
              <a:rPr lang="en-US" dirty="0" smtClean="0"/>
              <a:t>Models for Time-to-Event Data</a:t>
            </a:r>
            <a:br>
              <a:rPr lang="en-US" dirty="0" smtClean="0"/>
            </a:br>
            <a:r>
              <a:rPr lang="en-US" sz="2000" dirty="0" smtClean="0">
                <a:solidFill>
                  <a:srgbClr val="2361A1"/>
                </a:solidFill>
              </a:rPr>
              <a:t/>
            </a:r>
            <a:br>
              <a:rPr lang="en-US" sz="2000" dirty="0" smtClean="0">
                <a:solidFill>
                  <a:srgbClr val="2361A1"/>
                </a:solidFill>
              </a:rPr>
            </a:br>
            <a:r>
              <a:rPr lang="en-US" sz="2000" dirty="0" smtClean="0">
                <a:solidFill>
                  <a:srgbClr val="2361A1"/>
                </a:solidFill>
              </a:rPr>
              <a:t>Informational Webinar</a:t>
            </a:r>
            <a:endParaRPr lang="en-US" sz="2000" dirty="0">
              <a:solidFill>
                <a:srgbClr val="2361A1"/>
              </a:solidFill>
            </a:endParaRPr>
          </a:p>
        </p:txBody>
      </p:sp>
    </p:spTree>
    <p:extLst>
      <p:ext uri="{BB962C8B-B14F-4D97-AF65-F5344CB8AC3E}">
        <p14:creationId xmlns:p14="http://schemas.microsoft.com/office/powerpoint/2010/main" val="1296843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Winning Workshop Set up</a:t>
            </a: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81150"/>
            <a:ext cx="8229600" cy="1776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2155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81012" y="285750"/>
            <a:ext cx="8434387"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Workshop </a:t>
            </a:r>
            <a:r>
              <a:rPr lang="en-US" altLang="en-US" b="1" dirty="0" smtClean="0">
                <a:solidFill>
                  <a:srgbClr val="E87427"/>
                </a:solidFill>
                <a:latin typeface="Calibri" pitchFamily="34" charset="0"/>
              </a:rPr>
              <a:t>Module Structure</a:t>
            </a:r>
            <a:endParaRPr lang="en-US" altLang="en-US" b="1" dirty="0">
              <a:latin typeface="Calibri" pitchFamily="34" charset="0"/>
            </a:endParaRPr>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8" name="Rectangle 7"/>
          <p:cNvSpPr/>
          <p:nvPr/>
        </p:nvSpPr>
        <p:spPr>
          <a:xfrm>
            <a:off x="122256" y="3918288"/>
            <a:ext cx="1981200" cy="369332"/>
          </a:xfrm>
          <a:prstGeom prst="rect">
            <a:avLst/>
          </a:prstGeom>
        </p:spPr>
        <p:txBody>
          <a:bodyPr wrap="square">
            <a:spAutoFit/>
          </a:bodyPr>
          <a:lstStyle/>
          <a:p>
            <a:pPr algn="ctr"/>
            <a:r>
              <a:rPr lang="en-US" b="1" dirty="0" smtClean="0">
                <a:solidFill>
                  <a:srgbClr val="E87427"/>
                </a:solidFill>
                <a:latin typeface="+mj-lt"/>
              </a:rPr>
              <a:t>Training Webinar</a:t>
            </a:r>
            <a:endParaRPr lang="en-US" b="1" dirty="0">
              <a:solidFill>
                <a:srgbClr val="E87427"/>
              </a:solidFill>
              <a:latin typeface="+mj-lt"/>
            </a:endParaRPr>
          </a:p>
        </p:txBody>
      </p:sp>
      <p:sp>
        <p:nvSpPr>
          <p:cNvPr id="9" name="Rectangle 8"/>
          <p:cNvSpPr/>
          <p:nvPr/>
        </p:nvSpPr>
        <p:spPr>
          <a:xfrm>
            <a:off x="2540560" y="3830419"/>
            <a:ext cx="1828800" cy="646331"/>
          </a:xfrm>
          <a:prstGeom prst="rect">
            <a:avLst/>
          </a:prstGeom>
        </p:spPr>
        <p:txBody>
          <a:bodyPr wrap="square">
            <a:spAutoFit/>
          </a:bodyPr>
          <a:lstStyle/>
          <a:p>
            <a:pPr algn="ctr"/>
            <a:r>
              <a:rPr lang="en-US" b="1" dirty="0" smtClean="0">
                <a:solidFill>
                  <a:srgbClr val="E87427"/>
                </a:solidFill>
                <a:latin typeface="+mj-lt"/>
              </a:rPr>
              <a:t>Step-by-Step Software Demos</a:t>
            </a:r>
            <a:endParaRPr lang="en-US" b="1" dirty="0">
              <a:solidFill>
                <a:srgbClr val="E87427"/>
              </a:solidFill>
              <a:latin typeface="+mj-lt"/>
            </a:endParaRPr>
          </a:p>
        </p:txBody>
      </p:sp>
      <p:sp>
        <p:nvSpPr>
          <p:cNvPr id="10" name="Rectangle 9"/>
          <p:cNvSpPr/>
          <p:nvPr/>
        </p:nvSpPr>
        <p:spPr>
          <a:xfrm>
            <a:off x="5025016" y="3903572"/>
            <a:ext cx="1585176" cy="369332"/>
          </a:xfrm>
          <a:prstGeom prst="rect">
            <a:avLst/>
          </a:prstGeom>
        </p:spPr>
        <p:txBody>
          <a:bodyPr wrap="square">
            <a:spAutoFit/>
          </a:bodyPr>
          <a:lstStyle/>
          <a:p>
            <a:pPr algn="ctr"/>
            <a:r>
              <a:rPr lang="en-US" b="1" dirty="0" smtClean="0">
                <a:solidFill>
                  <a:srgbClr val="E87427"/>
                </a:solidFill>
                <a:latin typeface="+mj-lt"/>
              </a:rPr>
              <a:t>Exercises</a:t>
            </a:r>
            <a:endParaRPr lang="en-US" b="1" dirty="0">
              <a:solidFill>
                <a:srgbClr val="E87427"/>
              </a:solidFill>
              <a:latin typeface="+mj-lt"/>
            </a:endParaRPr>
          </a:p>
        </p:txBody>
      </p:sp>
      <p:sp>
        <p:nvSpPr>
          <p:cNvPr id="11" name="Rectangle 10"/>
          <p:cNvSpPr/>
          <p:nvPr/>
        </p:nvSpPr>
        <p:spPr>
          <a:xfrm>
            <a:off x="7363717" y="3918288"/>
            <a:ext cx="1585176" cy="369332"/>
          </a:xfrm>
          <a:prstGeom prst="rect">
            <a:avLst/>
          </a:prstGeom>
        </p:spPr>
        <p:txBody>
          <a:bodyPr wrap="square">
            <a:spAutoFit/>
          </a:bodyPr>
          <a:lstStyle/>
          <a:p>
            <a:pPr algn="ctr"/>
            <a:r>
              <a:rPr lang="en-US" b="1" dirty="0" smtClean="0">
                <a:solidFill>
                  <a:srgbClr val="E87427"/>
                </a:solidFill>
                <a:latin typeface="+mj-lt"/>
              </a:rPr>
              <a:t>Ask Questions</a:t>
            </a:r>
            <a:endParaRPr lang="en-US" b="1" dirty="0">
              <a:solidFill>
                <a:srgbClr val="E87427"/>
              </a:solidFill>
              <a:latin typeface="+mj-lt"/>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3" y="1352550"/>
            <a:ext cx="8313942"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0999" y="359229"/>
            <a:ext cx="1081805" cy="8440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8063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b="1" dirty="0">
                <a:solidFill>
                  <a:srgbClr val="E87427"/>
                </a:solidFill>
                <a:latin typeface="Calibri" pitchFamily="34" charset="0"/>
              </a:rPr>
              <a:t>The Mechanics of the Workshop</a:t>
            </a:r>
            <a:r>
              <a:rPr lang="en-US" b="1" dirty="0" smtClean="0">
                <a:solidFill>
                  <a:srgbClr val="E87427"/>
                </a:solidFill>
                <a:latin typeface="Calibri" pitchFamily="34" charset="0"/>
              </a:rPr>
              <a:t>:</a:t>
            </a:r>
            <a:endParaRPr lang="en-US" b="1" dirty="0">
              <a:solidFill>
                <a:srgbClr val="E87427"/>
              </a:solidFill>
              <a:latin typeface="Calibri" pitchFamily="34" charset="0"/>
            </a:endParaRPr>
          </a:p>
        </p:txBody>
      </p:sp>
      <p:sp>
        <p:nvSpPr>
          <p:cNvPr id="3" name="Slide Number Placeholder 2"/>
          <p:cNvSpPr>
            <a:spLocks noGrp="1"/>
          </p:cNvSpPr>
          <p:nvPr>
            <p:ph type="sldNum" sz="quarter" idx="12"/>
          </p:nvPr>
        </p:nvSpPr>
        <p:spPr/>
        <p:txBody>
          <a:bodyPr/>
          <a:lstStyle/>
          <a:p>
            <a:fld id="{738E1914-0868-406C-89DC-2E5509C60B0A}" type="slidenum">
              <a:rPr lang="en-US" smtClean="0"/>
              <a:pPr/>
              <a:t>12</a:t>
            </a:fld>
            <a:endParaRPr lang="en-US" dirty="0"/>
          </a:p>
        </p:txBody>
      </p:sp>
      <p:sp>
        <p:nvSpPr>
          <p:cNvPr id="4" name="Text Placeholder 3"/>
          <p:cNvSpPr>
            <a:spLocks noGrp="1"/>
          </p:cNvSpPr>
          <p:nvPr>
            <p:ph type="body" sz="quarter" idx="13"/>
          </p:nvPr>
        </p:nvSpPr>
        <p:spPr>
          <a:xfrm>
            <a:off x="3276600" y="1600200"/>
            <a:ext cx="5334000" cy="1962150"/>
          </a:xfrm>
        </p:spPr>
        <p:txBody>
          <a:bodyPr>
            <a:noAutofit/>
          </a:bodyPr>
          <a:lstStyle/>
          <a:p>
            <a:pPr marL="457200" indent="-457200">
              <a:spcAft>
                <a:spcPts val="1800"/>
              </a:spcAft>
              <a:buFont typeface="+mj-lt"/>
              <a:buAutoNum type="arabicPeriod"/>
            </a:pPr>
            <a:r>
              <a:rPr lang="en-US" dirty="0">
                <a:latin typeface="Calibri" panose="020F0502020204030204" pitchFamily="34" charset="0"/>
                <a:cs typeface="+mn-cs"/>
              </a:rPr>
              <a:t>Eight </a:t>
            </a:r>
            <a:r>
              <a:rPr lang="en-US" dirty="0" smtClean="0">
                <a:latin typeface="Calibri" panose="020F0502020204030204" pitchFamily="34" charset="0"/>
                <a:cs typeface="+mn-cs"/>
              </a:rPr>
              <a:t>webinars each on one main topic </a:t>
            </a:r>
          </a:p>
          <a:p>
            <a:pPr marL="457200" indent="-457200">
              <a:spcAft>
                <a:spcPts val="1800"/>
              </a:spcAft>
              <a:buFont typeface="+mj-lt"/>
              <a:buAutoNum type="arabicPeriod"/>
            </a:pPr>
            <a:r>
              <a:rPr lang="en-US" dirty="0" smtClean="0">
                <a:latin typeface="Calibri" panose="020F0502020204030204" pitchFamily="34" charset="0"/>
                <a:cs typeface="+mn-cs"/>
              </a:rPr>
              <a:t>Attend </a:t>
            </a:r>
            <a:r>
              <a:rPr lang="en-US" dirty="0">
                <a:latin typeface="Calibri" panose="020F0502020204030204" pitchFamily="34" charset="0"/>
                <a:cs typeface="+mn-cs"/>
              </a:rPr>
              <a:t>live lectures and/or watch </a:t>
            </a:r>
            <a:r>
              <a:rPr lang="en-US" dirty="0" smtClean="0">
                <a:latin typeface="Calibri" panose="020F0502020204030204" pitchFamily="34" charset="0"/>
                <a:cs typeface="+mn-cs"/>
              </a:rPr>
              <a:t>recordings </a:t>
            </a:r>
          </a:p>
          <a:p>
            <a:pPr marL="457200" indent="-457200">
              <a:spcAft>
                <a:spcPts val="1800"/>
              </a:spcAft>
              <a:buFont typeface="+mj-lt"/>
              <a:buAutoNum type="arabicPeriod"/>
            </a:pPr>
            <a:r>
              <a:rPr lang="en-US" dirty="0" smtClean="0">
                <a:latin typeface="Calibri" panose="020F0502020204030204" pitchFamily="34" charset="0"/>
                <a:cs typeface="+mn-cs"/>
              </a:rPr>
              <a:t>Download </a:t>
            </a:r>
            <a:r>
              <a:rPr lang="en-US" dirty="0">
                <a:latin typeface="Calibri" panose="020F0502020204030204" pitchFamily="34" charset="0"/>
                <a:cs typeface="+mn-cs"/>
              </a:rPr>
              <a:t>a pdf copy of the </a:t>
            </a:r>
            <a:r>
              <a:rPr lang="en-US" dirty="0" smtClean="0">
                <a:latin typeface="Calibri" panose="020F0502020204030204" pitchFamily="34" charset="0"/>
                <a:cs typeface="+mn-cs"/>
              </a:rPr>
              <a:t>slides</a:t>
            </a:r>
            <a:endParaRPr lang="en-US" dirty="0">
              <a:latin typeface="Calibri" panose="020F0502020204030204" pitchFamily="34" charset="0"/>
              <a:cs typeface="+mn-cs"/>
            </a:endParaRPr>
          </a:p>
        </p:txBody>
      </p:sp>
      <p:sp>
        <p:nvSpPr>
          <p:cNvPr id="7" name="Footer Placeholder 5">
            <a:extLst>
              <a:ext uri="{FF2B5EF4-FFF2-40B4-BE49-F238E27FC236}">
                <a16:creationId xmlns:a16="http://schemas.microsoft.com/office/drawing/2014/main" xmlns="" id="{B547EA31-C05B-42D4-9B17-C546E260EF92}"/>
              </a:ext>
            </a:extLst>
          </p:cNvPr>
          <p:cNvSpPr>
            <a:spLocks noGrp="1"/>
          </p:cNvSpPr>
          <p:nvPr>
            <p:ph type="ftr" sz="quarter" idx="3"/>
          </p:nvPr>
        </p:nvSpPr>
        <p:spPr>
          <a:xfrm>
            <a:off x="2667000" y="4914900"/>
            <a:ext cx="4419600" cy="171450"/>
          </a:xfrm>
        </p:spPr>
        <p:txBody>
          <a:bodyPr/>
          <a:lstStyle/>
          <a:p>
            <a:pPr>
              <a:defRPr/>
            </a:pPr>
            <a:r>
              <a:rPr lang="nb-NO" altLang="en-US" sz="1000" dirty="0"/>
              <a:t>©2018  Jeff Meyer | http://TheAnalysisFactor.com</a:t>
            </a:r>
            <a:endParaRPr lang="en-US" altLang="en-US" sz="1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32" y="1200150"/>
            <a:ext cx="1381125"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82544" y="3649645"/>
            <a:ext cx="2219390" cy="369332"/>
          </a:xfrm>
          <a:prstGeom prst="rect">
            <a:avLst/>
          </a:prstGeom>
        </p:spPr>
        <p:txBody>
          <a:bodyPr wrap="none">
            <a:spAutoFit/>
          </a:bodyPr>
          <a:lstStyle/>
          <a:p>
            <a:r>
              <a:rPr lang="en-US" b="1" dirty="0">
                <a:solidFill>
                  <a:srgbClr val="E87427"/>
                </a:solidFill>
                <a:latin typeface="Calibri" pitchFamily="34" charset="0"/>
              </a:rPr>
              <a:t>The Training Webinar</a:t>
            </a:r>
            <a:endParaRPr lang="en-US" dirty="0"/>
          </a:p>
        </p:txBody>
      </p:sp>
    </p:spTree>
    <p:extLst>
      <p:ext uri="{BB962C8B-B14F-4D97-AF65-F5344CB8AC3E}">
        <p14:creationId xmlns:p14="http://schemas.microsoft.com/office/powerpoint/2010/main" val="12944834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b="1" dirty="0">
                <a:solidFill>
                  <a:srgbClr val="E87427"/>
                </a:solidFill>
                <a:latin typeface="Calibri" pitchFamily="34" charset="0"/>
              </a:rPr>
              <a:t>The Mechanics of the Workshop</a:t>
            </a:r>
            <a:r>
              <a:rPr lang="en-US" b="1" dirty="0" smtClean="0">
                <a:solidFill>
                  <a:srgbClr val="E87427"/>
                </a:solidFill>
                <a:latin typeface="Calibri" pitchFamily="34" charset="0"/>
              </a:rPr>
              <a:t>:</a:t>
            </a:r>
            <a:endParaRPr lang="en-US" b="1" dirty="0">
              <a:solidFill>
                <a:srgbClr val="E87427"/>
              </a:solidFill>
              <a:latin typeface="Calibri" pitchFamily="34" charset="0"/>
            </a:endParaRPr>
          </a:p>
        </p:txBody>
      </p:sp>
      <p:sp>
        <p:nvSpPr>
          <p:cNvPr id="3" name="Slide Number Placeholder 2"/>
          <p:cNvSpPr>
            <a:spLocks noGrp="1"/>
          </p:cNvSpPr>
          <p:nvPr>
            <p:ph type="sldNum" sz="quarter" idx="12"/>
          </p:nvPr>
        </p:nvSpPr>
        <p:spPr/>
        <p:txBody>
          <a:bodyPr/>
          <a:lstStyle/>
          <a:p>
            <a:fld id="{738E1914-0868-406C-89DC-2E5509C60B0A}" type="slidenum">
              <a:rPr lang="en-US" smtClean="0"/>
              <a:pPr/>
              <a:t>13</a:t>
            </a:fld>
            <a:endParaRPr lang="en-US" dirty="0"/>
          </a:p>
        </p:txBody>
      </p:sp>
      <p:sp>
        <p:nvSpPr>
          <p:cNvPr id="4" name="Text Placeholder 3"/>
          <p:cNvSpPr>
            <a:spLocks noGrp="1"/>
          </p:cNvSpPr>
          <p:nvPr>
            <p:ph type="body" sz="quarter" idx="13"/>
          </p:nvPr>
        </p:nvSpPr>
        <p:spPr>
          <a:xfrm>
            <a:off x="3581400" y="1390650"/>
            <a:ext cx="5029200" cy="1714500"/>
          </a:xfrm>
        </p:spPr>
        <p:txBody>
          <a:bodyPr>
            <a:noAutofit/>
          </a:bodyPr>
          <a:lstStyle/>
          <a:p>
            <a:pPr marL="0" indent="0">
              <a:spcAft>
                <a:spcPts val="1200"/>
              </a:spcAft>
              <a:buNone/>
            </a:pPr>
            <a:r>
              <a:rPr lang="en-US" sz="1800" dirty="0" smtClean="0">
                <a:latin typeface="Calibri" panose="020F0502020204030204" pitchFamily="34" charset="0"/>
                <a:cs typeface="+mn-cs"/>
              </a:rPr>
              <a:t>When you attend live</a:t>
            </a:r>
            <a:r>
              <a:rPr lang="en-US" sz="1800" dirty="0">
                <a:latin typeface="Calibri" panose="020F0502020204030204" pitchFamily="34" charset="0"/>
                <a:cs typeface="+mn-cs"/>
              </a:rPr>
              <a:t>:</a:t>
            </a:r>
          </a:p>
          <a:p>
            <a:pPr marL="400050" lvl="1" indent="0">
              <a:spcBef>
                <a:spcPts val="0"/>
              </a:spcBef>
              <a:spcAft>
                <a:spcPts val="1800"/>
              </a:spcAft>
              <a:buNone/>
            </a:pPr>
            <a:r>
              <a:rPr lang="en-US" sz="1800" dirty="0" smtClean="0">
                <a:latin typeface="Calibri" panose="020F0502020204030204" pitchFamily="34" charset="0"/>
                <a:cs typeface="+mn-cs"/>
              </a:rPr>
              <a:t>Ask questions anonymously </a:t>
            </a:r>
          </a:p>
          <a:p>
            <a:pPr marL="400050" lvl="1" indent="0">
              <a:spcBef>
                <a:spcPts val="0"/>
              </a:spcBef>
              <a:spcAft>
                <a:spcPts val="1800"/>
              </a:spcAft>
              <a:buNone/>
            </a:pPr>
            <a:r>
              <a:rPr lang="en-US" sz="1800" dirty="0" smtClean="0">
                <a:latin typeface="Calibri" panose="020F0502020204030204" pitchFamily="34" charset="0"/>
                <a:cs typeface="+mn-cs"/>
              </a:rPr>
              <a:t>During and at the end</a:t>
            </a:r>
          </a:p>
        </p:txBody>
      </p:sp>
      <p:sp>
        <p:nvSpPr>
          <p:cNvPr id="6" name="Footer Placeholder 5">
            <a:extLst>
              <a:ext uri="{FF2B5EF4-FFF2-40B4-BE49-F238E27FC236}">
                <a16:creationId xmlns:a16="http://schemas.microsoft.com/office/drawing/2014/main" xmlns="" id="{9E30F2E4-3F6D-4931-B656-80CB196F6421}"/>
              </a:ext>
            </a:extLst>
          </p:cNvPr>
          <p:cNvSpPr>
            <a:spLocks noGrp="1"/>
          </p:cNvSpPr>
          <p:nvPr>
            <p:ph type="ftr" sz="quarter" idx="3"/>
          </p:nvPr>
        </p:nvSpPr>
        <p:spPr>
          <a:xfrm>
            <a:off x="2667000" y="4914900"/>
            <a:ext cx="4419600" cy="171450"/>
          </a:xfrm>
        </p:spPr>
        <p:txBody>
          <a:bodyPr/>
          <a:lstStyle/>
          <a:p>
            <a:pPr>
              <a:defRPr/>
            </a:pPr>
            <a:r>
              <a:rPr lang="nb-NO" altLang="en-US" sz="1000" dirty="0"/>
              <a:t>©2018  Jeff Meyer | http://TheAnalysisFactor.com</a:t>
            </a:r>
            <a:endParaRPr lang="en-US" altLang="en-US" sz="1000"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32" y="1200150"/>
            <a:ext cx="1381125"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182544" y="3649645"/>
            <a:ext cx="2219390" cy="369332"/>
          </a:xfrm>
          <a:prstGeom prst="rect">
            <a:avLst/>
          </a:prstGeom>
        </p:spPr>
        <p:txBody>
          <a:bodyPr wrap="none">
            <a:spAutoFit/>
          </a:bodyPr>
          <a:lstStyle/>
          <a:p>
            <a:r>
              <a:rPr lang="en-US" b="1" dirty="0">
                <a:solidFill>
                  <a:srgbClr val="E87427"/>
                </a:solidFill>
                <a:latin typeface="Calibri" pitchFamily="34" charset="0"/>
              </a:rPr>
              <a:t>The Training Webinar</a:t>
            </a:r>
            <a:endParaRPr lang="en-US" dirty="0"/>
          </a:p>
        </p:txBody>
      </p:sp>
    </p:spTree>
    <p:extLst>
      <p:ext uri="{BB962C8B-B14F-4D97-AF65-F5344CB8AC3E}">
        <p14:creationId xmlns:p14="http://schemas.microsoft.com/office/powerpoint/2010/main" val="2535047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b="1" dirty="0">
                <a:solidFill>
                  <a:srgbClr val="E87427"/>
                </a:solidFill>
                <a:latin typeface="Calibri" pitchFamily="34" charset="0"/>
              </a:rPr>
              <a:t>The Mechanics of the Workshop</a:t>
            </a:r>
            <a:r>
              <a:rPr lang="en-US" b="1" dirty="0" smtClean="0">
                <a:solidFill>
                  <a:srgbClr val="E87427"/>
                </a:solidFill>
                <a:latin typeface="Calibri" pitchFamily="34" charset="0"/>
              </a:rPr>
              <a:t>:</a:t>
            </a:r>
            <a:endParaRPr lang="en-US" b="1" dirty="0">
              <a:solidFill>
                <a:srgbClr val="E87427"/>
              </a:solidFill>
              <a:latin typeface="Calibri" pitchFamily="34" charset="0"/>
            </a:endParaRPr>
          </a:p>
        </p:txBody>
      </p:sp>
      <p:sp>
        <p:nvSpPr>
          <p:cNvPr id="3" name="Slide Number Placeholder 2"/>
          <p:cNvSpPr>
            <a:spLocks noGrp="1"/>
          </p:cNvSpPr>
          <p:nvPr>
            <p:ph type="sldNum" sz="quarter" idx="12"/>
          </p:nvPr>
        </p:nvSpPr>
        <p:spPr/>
        <p:txBody>
          <a:bodyPr/>
          <a:lstStyle/>
          <a:p>
            <a:fld id="{738E1914-0868-406C-89DC-2E5509C60B0A}" type="slidenum">
              <a:rPr lang="en-US" smtClean="0"/>
              <a:pPr/>
              <a:t>14</a:t>
            </a:fld>
            <a:endParaRPr lang="en-US" dirty="0"/>
          </a:p>
        </p:txBody>
      </p:sp>
      <p:sp>
        <p:nvSpPr>
          <p:cNvPr id="6" name="Footer Placeholder 5">
            <a:extLst>
              <a:ext uri="{FF2B5EF4-FFF2-40B4-BE49-F238E27FC236}">
                <a16:creationId xmlns:a16="http://schemas.microsoft.com/office/drawing/2014/main" xmlns="" id="{1AE5E762-F485-4E46-8238-204F26DD9082}"/>
              </a:ext>
            </a:extLst>
          </p:cNvPr>
          <p:cNvSpPr>
            <a:spLocks noGrp="1"/>
          </p:cNvSpPr>
          <p:nvPr>
            <p:ph type="ftr" sz="quarter" idx="3"/>
          </p:nvPr>
        </p:nvSpPr>
        <p:spPr>
          <a:xfrm>
            <a:off x="2667000" y="4914900"/>
            <a:ext cx="4419600" cy="171450"/>
          </a:xfrm>
        </p:spPr>
        <p:txBody>
          <a:bodyPr/>
          <a:lstStyle/>
          <a:p>
            <a:pPr>
              <a:defRPr/>
            </a:pPr>
            <a:r>
              <a:rPr lang="nb-NO" altLang="en-US" sz="1000" dirty="0"/>
              <a:t>©2018  Jeff Meyer | http://TheAnalysisFactor.com</a:t>
            </a:r>
            <a:endParaRPr lang="en-US" altLang="en-US" sz="1000" dirty="0"/>
          </a:p>
        </p:txBody>
      </p:sp>
      <p:sp>
        <p:nvSpPr>
          <p:cNvPr id="5" name="Rectangle 4"/>
          <p:cNvSpPr/>
          <p:nvPr/>
        </p:nvSpPr>
        <p:spPr>
          <a:xfrm>
            <a:off x="3657600" y="1428750"/>
            <a:ext cx="4724400" cy="2215991"/>
          </a:xfrm>
          <a:prstGeom prst="rect">
            <a:avLst/>
          </a:prstGeom>
        </p:spPr>
        <p:txBody>
          <a:bodyPr wrap="square">
            <a:spAutoFit/>
          </a:bodyPr>
          <a:lstStyle/>
          <a:p>
            <a:pPr marL="342900" indent="-342900">
              <a:spcAft>
                <a:spcPts val="1800"/>
              </a:spcAft>
              <a:buFont typeface="+mj-lt"/>
              <a:buAutoNum type="arabicPeriod"/>
            </a:pPr>
            <a:r>
              <a:rPr lang="en-US" dirty="0" smtClean="0"/>
              <a:t>Syntax to </a:t>
            </a:r>
            <a:r>
              <a:rPr lang="en-US" dirty="0"/>
              <a:t>repeat </a:t>
            </a:r>
            <a:r>
              <a:rPr lang="en-US" dirty="0" smtClean="0"/>
              <a:t>all training examples in </a:t>
            </a:r>
            <a:r>
              <a:rPr lang="en-US" dirty="0"/>
              <a:t>R, Stata, SPSS and SAS.</a:t>
            </a:r>
          </a:p>
          <a:p>
            <a:pPr marL="457200" indent="-457200">
              <a:spcAft>
                <a:spcPts val="1800"/>
              </a:spcAft>
              <a:buFont typeface="+mj-lt"/>
              <a:buAutoNum type="arabicPeriod"/>
            </a:pPr>
            <a:r>
              <a:rPr lang="en-US" dirty="0" smtClean="0"/>
              <a:t>Video demonstrations of menus and a walk through of the syntax</a:t>
            </a:r>
            <a:endParaRPr lang="en-US" dirty="0"/>
          </a:p>
          <a:p>
            <a:pPr marL="457200" indent="-457200">
              <a:spcAft>
                <a:spcPts val="1800"/>
              </a:spcAft>
              <a:buFont typeface="+mj-lt"/>
              <a:buAutoNum type="arabicPeriod"/>
            </a:pPr>
            <a:r>
              <a:rPr lang="en-US" dirty="0"/>
              <a:t>Participants can download the </a:t>
            </a:r>
            <a:r>
              <a:rPr lang="en-US" dirty="0" smtClean="0"/>
              <a:t>data and syntax to </a:t>
            </a:r>
            <a:r>
              <a:rPr lang="en-US" dirty="0"/>
              <a:t>all software </a:t>
            </a:r>
            <a:r>
              <a:rPr lang="en-US" dirty="0" smtClean="0"/>
              <a:t>packages</a:t>
            </a:r>
            <a:endParaRPr lang="en-US" dirty="0"/>
          </a:p>
        </p:txBody>
      </p:sp>
      <p:sp>
        <p:nvSpPr>
          <p:cNvPr id="7" name="Rectangle 6"/>
          <p:cNvSpPr/>
          <p:nvPr/>
        </p:nvSpPr>
        <p:spPr>
          <a:xfrm>
            <a:off x="402776" y="3562350"/>
            <a:ext cx="1828800" cy="646331"/>
          </a:xfrm>
          <a:prstGeom prst="rect">
            <a:avLst/>
          </a:prstGeom>
        </p:spPr>
        <p:txBody>
          <a:bodyPr wrap="square">
            <a:spAutoFit/>
          </a:bodyPr>
          <a:lstStyle/>
          <a:p>
            <a:pPr algn="ctr"/>
            <a:r>
              <a:rPr lang="en-US" b="1" dirty="0" smtClean="0">
                <a:solidFill>
                  <a:srgbClr val="E87427"/>
                </a:solidFill>
                <a:latin typeface="+mj-lt"/>
              </a:rPr>
              <a:t>Step-by-Step Software Demos</a:t>
            </a:r>
            <a:endParaRPr lang="en-US" b="1" dirty="0">
              <a:solidFill>
                <a:srgbClr val="E87427"/>
              </a:solidFill>
              <a:latin typeface="+mj-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76350"/>
            <a:ext cx="1019175"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1407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b="1" dirty="0">
                <a:solidFill>
                  <a:srgbClr val="E87427"/>
                </a:solidFill>
                <a:latin typeface="Calibri" pitchFamily="34" charset="0"/>
              </a:rPr>
              <a:t>The Mechanics of the Workshop</a:t>
            </a:r>
            <a:r>
              <a:rPr lang="en-US" b="1" dirty="0" smtClean="0">
                <a:solidFill>
                  <a:srgbClr val="E87427"/>
                </a:solidFill>
                <a:latin typeface="Calibri" pitchFamily="34" charset="0"/>
              </a:rPr>
              <a:t>:</a:t>
            </a:r>
            <a:endParaRPr lang="en-US" b="1" dirty="0">
              <a:solidFill>
                <a:srgbClr val="E87427"/>
              </a:solidFill>
              <a:latin typeface="Calibri" pitchFamily="34" charset="0"/>
            </a:endParaRPr>
          </a:p>
        </p:txBody>
      </p:sp>
      <p:sp>
        <p:nvSpPr>
          <p:cNvPr id="3" name="Slide Number Placeholder 2"/>
          <p:cNvSpPr>
            <a:spLocks noGrp="1"/>
          </p:cNvSpPr>
          <p:nvPr>
            <p:ph type="sldNum" sz="quarter" idx="12"/>
          </p:nvPr>
        </p:nvSpPr>
        <p:spPr/>
        <p:txBody>
          <a:bodyPr/>
          <a:lstStyle/>
          <a:p>
            <a:fld id="{738E1914-0868-406C-89DC-2E5509C60B0A}" type="slidenum">
              <a:rPr lang="en-US" smtClean="0"/>
              <a:pPr/>
              <a:t>15</a:t>
            </a:fld>
            <a:endParaRPr lang="en-US" dirty="0"/>
          </a:p>
        </p:txBody>
      </p:sp>
      <p:sp>
        <p:nvSpPr>
          <p:cNvPr id="4" name="Text Placeholder 3"/>
          <p:cNvSpPr>
            <a:spLocks noGrp="1"/>
          </p:cNvSpPr>
          <p:nvPr>
            <p:ph type="body" sz="quarter" idx="13"/>
          </p:nvPr>
        </p:nvSpPr>
        <p:spPr>
          <a:xfrm>
            <a:off x="3657600" y="1371600"/>
            <a:ext cx="4953000" cy="2266950"/>
          </a:xfrm>
        </p:spPr>
        <p:txBody>
          <a:bodyPr>
            <a:noAutofit/>
          </a:bodyPr>
          <a:lstStyle/>
          <a:p>
            <a:pPr marL="457200" indent="-457200">
              <a:spcAft>
                <a:spcPts val="1800"/>
              </a:spcAft>
              <a:buAutoNum type="arabicPeriod"/>
            </a:pPr>
            <a:r>
              <a:rPr lang="en-US" dirty="0" smtClean="0"/>
              <a:t>Exercises to practice what you learned</a:t>
            </a:r>
          </a:p>
          <a:p>
            <a:pPr marL="457200" indent="-457200">
              <a:spcAft>
                <a:spcPts val="1800"/>
              </a:spcAft>
              <a:buAutoNum type="arabicPeriod"/>
            </a:pPr>
            <a:r>
              <a:rPr lang="en-US" dirty="0" smtClean="0"/>
              <a:t>Downloadable syntax to do the exercises in R, SAS, Stata, SPSS </a:t>
            </a:r>
          </a:p>
          <a:p>
            <a:pPr marL="457200" indent="-457200">
              <a:spcAft>
                <a:spcPts val="1800"/>
              </a:spcAft>
              <a:buAutoNum type="arabicPeriod"/>
            </a:pPr>
            <a:r>
              <a:rPr lang="en-US" dirty="0" smtClean="0"/>
              <a:t>Answers sheets so you check your work</a:t>
            </a:r>
            <a:endParaRPr lang="en-US" dirty="0"/>
          </a:p>
        </p:txBody>
      </p:sp>
      <p:sp>
        <p:nvSpPr>
          <p:cNvPr id="6" name="Footer Placeholder 5">
            <a:extLst>
              <a:ext uri="{FF2B5EF4-FFF2-40B4-BE49-F238E27FC236}">
                <a16:creationId xmlns:a16="http://schemas.microsoft.com/office/drawing/2014/main" xmlns="" id="{8112589D-B93A-4D97-B730-3DF282E8EBD6}"/>
              </a:ext>
            </a:extLst>
          </p:cNvPr>
          <p:cNvSpPr>
            <a:spLocks noGrp="1"/>
          </p:cNvSpPr>
          <p:nvPr>
            <p:ph type="ftr" sz="quarter" idx="3"/>
          </p:nvPr>
        </p:nvSpPr>
        <p:spPr>
          <a:xfrm>
            <a:off x="2667000" y="4914900"/>
            <a:ext cx="4419600" cy="171450"/>
          </a:xfrm>
        </p:spPr>
        <p:txBody>
          <a:bodyPr/>
          <a:lstStyle/>
          <a:p>
            <a:pPr>
              <a:defRPr/>
            </a:pPr>
            <a:r>
              <a:rPr lang="nb-NO" altLang="en-US" sz="1000" dirty="0"/>
              <a:t>©2018  Jeff Meyer | http://TheAnalysisFactor.com</a:t>
            </a:r>
            <a:endParaRPr lang="en-US" altLang="en-US" sz="1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76350"/>
            <a:ext cx="1028700"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794659" y="3619500"/>
            <a:ext cx="1041504" cy="369332"/>
          </a:xfrm>
          <a:prstGeom prst="rect">
            <a:avLst/>
          </a:prstGeom>
        </p:spPr>
        <p:txBody>
          <a:bodyPr wrap="none">
            <a:spAutoFit/>
          </a:bodyPr>
          <a:lstStyle/>
          <a:p>
            <a:r>
              <a:rPr lang="en-US" b="1" dirty="0">
                <a:solidFill>
                  <a:srgbClr val="E87427"/>
                </a:solidFill>
                <a:latin typeface="Calibri" pitchFamily="34" charset="0"/>
              </a:rPr>
              <a:t>Exercises</a:t>
            </a:r>
            <a:endParaRPr lang="en-US" b="1" dirty="0"/>
          </a:p>
        </p:txBody>
      </p:sp>
    </p:spTree>
    <p:extLst>
      <p:ext uri="{BB962C8B-B14F-4D97-AF65-F5344CB8AC3E}">
        <p14:creationId xmlns:p14="http://schemas.microsoft.com/office/powerpoint/2010/main" val="32377425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b="1" dirty="0">
                <a:solidFill>
                  <a:srgbClr val="E87427"/>
                </a:solidFill>
                <a:latin typeface="Calibri" pitchFamily="34" charset="0"/>
              </a:rPr>
              <a:t>The Mechanics of the Workshop</a:t>
            </a:r>
            <a:r>
              <a:rPr lang="en-US" b="1" dirty="0" smtClean="0">
                <a:solidFill>
                  <a:srgbClr val="E87427"/>
                </a:solidFill>
                <a:latin typeface="Calibri" pitchFamily="34" charset="0"/>
              </a:rPr>
              <a:t>:</a:t>
            </a:r>
            <a:endParaRPr lang="en-US" b="1" dirty="0">
              <a:solidFill>
                <a:srgbClr val="E87427"/>
              </a:solidFill>
              <a:latin typeface="Calibri" pitchFamily="34" charset="0"/>
            </a:endParaRPr>
          </a:p>
        </p:txBody>
      </p:sp>
      <p:sp>
        <p:nvSpPr>
          <p:cNvPr id="3" name="Slide Number Placeholder 2"/>
          <p:cNvSpPr>
            <a:spLocks noGrp="1"/>
          </p:cNvSpPr>
          <p:nvPr>
            <p:ph type="sldNum" sz="quarter" idx="12"/>
          </p:nvPr>
        </p:nvSpPr>
        <p:spPr/>
        <p:txBody>
          <a:bodyPr/>
          <a:lstStyle/>
          <a:p>
            <a:fld id="{738E1914-0868-406C-89DC-2E5509C60B0A}" type="slidenum">
              <a:rPr lang="en-US" smtClean="0"/>
              <a:pPr/>
              <a:t>16</a:t>
            </a:fld>
            <a:endParaRPr lang="en-US" dirty="0"/>
          </a:p>
        </p:txBody>
      </p:sp>
      <p:sp>
        <p:nvSpPr>
          <p:cNvPr id="4" name="Text Placeholder 3"/>
          <p:cNvSpPr>
            <a:spLocks noGrp="1"/>
          </p:cNvSpPr>
          <p:nvPr>
            <p:ph type="body" sz="quarter" idx="13"/>
          </p:nvPr>
        </p:nvSpPr>
        <p:spPr>
          <a:xfrm>
            <a:off x="3657600" y="1123950"/>
            <a:ext cx="4953000" cy="2876550"/>
          </a:xfrm>
        </p:spPr>
        <p:txBody>
          <a:bodyPr>
            <a:noAutofit/>
          </a:bodyPr>
          <a:lstStyle/>
          <a:p>
            <a:pPr marL="0" indent="0">
              <a:spcAft>
                <a:spcPts val="1800"/>
              </a:spcAft>
              <a:buNone/>
            </a:pPr>
            <a:r>
              <a:rPr lang="en-US" b="1" dirty="0" smtClean="0">
                <a:latin typeface="Calibri" pitchFamily="34" charset="0"/>
              </a:rPr>
              <a:t>Forum</a:t>
            </a:r>
          </a:p>
          <a:p>
            <a:pPr marL="457200" indent="-457200">
              <a:spcAft>
                <a:spcPts val="1800"/>
              </a:spcAft>
              <a:buFont typeface="+mj-lt"/>
              <a:buAutoNum type="arabicPeriod"/>
            </a:pPr>
            <a:r>
              <a:rPr lang="en-US" dirty="0"/>
              <a:t>W</a:t>
            </a:r>
            <a:r>
              <a:rPr lang="en-US" dirty="0" smtClean="0"/>
              <a:t>rite in questions on our private forum. The goal is to answer all questions within 24 hours</a:t>
            </a:r>
          </a:p>
          <a:p>
            <a:pPr marL="457200" indent="-457200">
              <a:spcAft>
                <a:spcPts val="1800"/>
              </a:spcAft>
              <a:buFont typeface="+mj-lt"/>
              <a:buAutoNum type="arabicPeriod"/>
            </a:pPr>
            <a:r>
              <a:rPr lang="en-US" dirty="0" smtClean="0"/>
              <a:t>Read and learn from others’ questions</a:t>
            </a:r>
          </a:p>
          <a:p>
            <a:pPr marL="457200" indent="-457200">
              <a:spcAft>
                <a:spcPts val="1800"/>
              </a:spcAft>
              <a:buFont typeface="+mj-lt"/>
              <a:buAutoNum type="arabicPeriod"/>
            </a:pPr>
            <a:r>
              <a:rPr lang="en-US" dirty="0" smtClean="0"/>
              <a:t>Access forum for up to a year</a:t>
            </a:r>
            <a:endParaRPr lang="en-US" dirty="0"/>
          </a:p>
        </p:txBody>
      </p:sp>
      <p:sp>
        <p:nvSpPr>
          <p:cNvPr id="6" name="Footer Placeholder 5">
            <a:extLst>
              <a:ext uri="{FF2B5EF4-FFF2-40B4-BE49-F238E27FC236}">
                <a16:creationId xmlns:a16="http://schemas.microsoft.com/office/drawing/2014/main" xmlns="" id="{148AFA39-566D-4BC7-98C1-46B627BEBA0D}"/>
              </a:ext>
            </a:extLst>
          </p:cNvPr>
          <p:cNvSpPr>
            <a:spLocks noGrp="1"/>
          </p:cNvSpPr>
          <p:nvPr>
            <p:ph type="ftr" sz="quarter" idx="3"/>
          </p:nvPr>
        </p:nvSpPr>
        <p:spPr>
          <a:xfrm>
            <a:off x="2667000" y="4914900"/>
            <a:ext cx="4419600" cy="171450"/>
          </a:xfrm>
        </p:spPr>
        <p:txBody>
          <a:bodyPr/>
          <a:lstStyle/>
          <a:p>
            <a:pPr>
              <a:defRPr/>
            </a:pPr>
            <a:r>
              <a:rPr lang="nb-NO" altLang="en-US" sz="1000" dirty="0"/>
              <a:t>©2018  Jeff Meyer | http://TheAnalysisFactor.com</a:t>
            </a:r>
            <a:endParaRPr lang="en-US" altLang="en-US" sz="1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76350"/>
            <a:ext cx="981075"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495957" y="3733053"/>
            <a:ext cx="1585176" cy="369332"/>
          </a:xfrm>
          <a:prstGeom prst="rect">
            <a:avLst/>
          </a:prstGeom>
        </p:spPr>
        <p:txBody>
          <a:bodyPr wrap="square">
            <a:spAutoFit/>
          </a:bodyPr>
          <a:lstStyle/>
          <a:p>
            <a:pPr algn="ctr"/>
            <a:r>
              <a:rPr lang="en-US" b="1" dirty="0" smtClean="0">
                <a:solidFill>
                  <a:srgbClr val="E87427"/>
                </a:solidFill>
                <a:latin typeface="+mj-lt"/>
              </a:rPr>
              <a:t>Ask Questions</a:t>
            </a:r>
            <a:endParaRPr lang="en-US" b="1" dirty="0">
              <a:solidFill>
                <a:srgbClr val="E87427"/>
              </a:solidFill>
              <a:latin typeface="+mj-lt"/>
            </a:endParaRPr>
          </a:p>
        </p:txBody>
      </p:sp>
    </p:spTree>
    <p:extLst>
      <p:ext uri="{BB962C8B-B14F-4D97-AF65-F5344CB8AC3E}">
        <p14:creationId xmlns:p14="http://schemas.microsoft.com/office/powerpoint/2010/main" val="7411937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b="1" dirty="0">
                <a:solidFill>
                  <a:srgbClr val="E87427"/>
                </a:solidFill>
                <a:latin typeface="Calibri" pitchFamily="34" charset="0"/>
              </a:rPr>
              <a:t>The Mechanics of the Workshop</a:t>
            </a:r>
            <a:r>
              <a:rPr lang="en-US" b="1" dirty="0" smtClean="0">
                <a:solidFill>
                  <a:srgbClr val="E87427"/>
                </a:solidFill>
                <a:latin typeface="Calibri" pitchFamily="34" charset="0"/>
              </a:rPr>
              <a:t>:</a:t>
            </a:r>
            <a:endParaRPr lang="en-US" b="1" dirty="0">
              <a:solidFill>
                <a:srgbClr val="E87427"/>
              </a:solidFill>
              <a:latin typeface="Calibri" pitchFamily="34" charset="0"/>
            </a:endParaRPr>
          </a:p>
        </p:txBody>
      </p:sp>
      <p:sp>
        <p:nvSpPr>
          <p:cNvPr id="3" name="Slide Number Placeholder 2"/>
          <p:cNvSpPr>
            <a:spLocks noGrp="1"/>
          </p:cNvSpPr>
          <p:nvPr>
            <p:ph type="sldNum" sz="quarter" idx="12"/>
          </p:nvPr>
        </p:nvSpPr>
        <p:spPr/>
        <p:txBody>
          <a:bodyPr/>
          <a:lstStyle/>
          <a:p>
            <a:fld id="{738E1914-0868-406C-89DC-2E5509C60B0A}" type="slidenum">
              <a:rPr lang="en-US" smtClean="0"/>
              <a:pPr/>
              <a:t>17</a:t>
            </a:fld>
            <a:endParaRPr lang="en-US" dirty="0"/>
          </a:p>
        </p:txBody>
      </p:sp>
      <p:sp>
        <p:nvSpPr>
          <p:cNvPr id="4" name="Text Placeholder 3"/>
          <p:cNvSpPr>
            <a:spLocks noGrp="1"/>
          </p:cNvSpPr>
          <p:nvPr>
            <p:ph type="body" sz="quarter" idx="13"/>
          </p:nvPr>
        </p:nvSpPr>
        <p:spPr>
          <a:xfrm>
            <a:off x="3657600" y="1143000"/>
            <a:ext cx="5257800" cy="3371850"/>
          </a:xfrm>
        </p:spPr>
        <p:txBody>
          <a:bodyPr>
            <a:normAutofit fontScale="92500" lnSpcReduction="20000"/>
          </a:bodyPr>
          <a:lstStyle/>
          <a:p>
            <a:pPr marL="0" indent="0">
              <a:spcAft>
                <a:spcPts val="1800"/>
              </a:spcAft>
              <a:buNone/>
            </a:pPr>
            <a:r>
              <a:rPr lang="en-US" b="1" dirty="0">
                <a:latin typeface="Calibri" pitchFamily="34" charset="0"/>
              </a:rPr>
              <a:t>Q&amp;A sessions</a:t>
            </a:r>
            <a:endParaRPr lang="en-US" dirty="0" smtClean="0"/>
          </a:p>
          <a:p>
            <a:pPr marL="457200" indent="-457200">
              <a:spcAft>
                <a:spcPts val="1800"/>
              </a:spcAft>
              <a:buFont typeface="+mj-lt"/>
              <a:buAutoNum type="arabicPeriod"/>
            </a:pPr>
            <a:r>
              <a:rPr lang="en-US" dirty="0" smtClean="0"/>
              <a:t>Eight </a:t>
            </a:r>
            <a:r>
              <a:rPr lang="en-US" dirty="0"/>
              <a:t>one hour weekly </a:t>
            </a:r>
            <a:r>
              <a:rPr lang="en-US" dirty="0" smtClean="0"/>
              <a:t>live Q&amp;As</a:t>
            </a:r>
            <a:r>
              <a:rPr lang="en-US" dirty="0"/>
              <a:t>.</a:t>
            </a:r>
          </a:p>
          <a:p>
            <a:pPr marL="457200" indent="-457200">
              <a:spcAft>
                <a:spcPts val="1800"/>
              </a:spcAft>
              <a:buFont typeface="+mj-lt"/>
              <a:buAutoNum type="arabicPeriod"/>
            </a:pPr>
            <a:r>
              <a:rPr lang="en-US" dirty="0" smtClean="0"/>
              <a:t>Can’t attend </a:t>
            </a:r>
            <a:r>
              <a:rPr lang="en-US" dirty="0"/>
              <a:t>the Q&amp;A </a:t>
            </a:r>
            <a:r>
              <a:rPr lang="en-US" dirty="0" smtClean="0"/>
              <a:t>live? Send </a:t>
            </a:r>
            <a:r>
              <a:rPr lang="en-US" dirty="0"/>
              <a:t>in your questions </a:t>
            </a:r>
            <a:r>
              <a:rPr lang="en-US" dirty="0" smtClean="0"/>
              <a:t>and </a:t>
            </a:r>
            <a:r>
              <a:rPr lang="en-US" dirty="0"/>
              <a:t>have them answered during the live Q&amp;A.</a:t>
            </a:r>
          </a:p>
          <a:p>
            <a:pPr marL="457200" indent="-457200">
              <a:spcAft>
                <a:spcPts val="1800"/>
              </a:spcAft>
              <a:buFont typeface="+mj-lt"/>
              <a:buAutoNum type="arabicPeriod"/>
            </a:pPr>
            <a:r>
              <a:rPr lang="en-US" dirty="0" smtClean="0"/>
              <a:t>Any software </a:t>
            </a:r>
            <a:r>
              <a:rPr lang="en-US" dirty="0"/>
              <a:t>specific questions for all </a:t>
            </a:r>
            <a:r>
              <a:rPr lang="en-US" dirty="0" smtClean="0"/>
              <a:t>software packages covered in the workshop.</a:t>
            </a:r>
            <a:endParaRPr lang="en-US" dirty="0"/>
          </a:p>
          <a:p>
            <a:pPr marL="457200" indent="-457200">
              <a:spcAft>
                <a:spcPts val="1800"/>
              </a:spcAft>
              <a:buFont typeface="+mj-lt"/>
              <a:buAutoNum type="arabicPeriod"/>
            </a:pPr>
            <a:r>
              <a:rPr lang="en-US" dirty="0"/>
              <a:t>The Q&amp;A sessions are recorded and will be available for viewing within 24 hours.</a:t>
            </a:r>
          </a:p>
        </p:txBody>
      </p:sp>
      <p:sp>
        <p:nvSpPr>
          <p:cNvPr id="6" name="Footer Placeholder 5">
            <a:extLst>
              <a:ext uri="{FF2B5EF4-FFF2-40B4-BE49-F238E27FC236}">
                <a16:creationId xmlns:a16="http://schemas.microsoft.com/office/drawing/2014/main" xmlns="" id="{36651C9E-9C83-4C3C-AFE8-EF7F22FD07A8}"/>
              </a:ext>
            </a:extLst>
          </p:cNvPr>
          <p:cNvSpPr txBox="1">
            <a:spLocks/>
          </p:cNvSpPr>
          <p:nvPr/>
        </p:nvSpPr>
        <p:spPr>
          <a:xfrm>
            <a:off x="2667000" y="4914900"/>
            <a:ext cx="4419600" cy="171450"/>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nb-NO" altLang="en-US" sz="1000"/>
              <a:t>©2018  Jeff Meyer | http://TheAnalysisFactor.com</a:t>
            </a:r>
            <a:endParaRPr lang="en-US" altLang="en-US" sz="1000"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76350"/>
            <a:ext cx="981075"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506005" y="3733053"/>
            <a:ext cx="1585176" cy="369332"/>
          </a:xfrm>
          <a:prstGeom prst="rect">
            <a:avLst/>
          </a:prstGeom>
        </p:spPr>
        <p:txBody>
          <a:bodyPr wrap="square">
            <a:spAutoFit/>
          </a:bodyPr>
          <a:lstStyle/>
          <a:p>
            <a:pPr algn="ctr"/>
            <a:r>
              <a:rPr lang="en-US" b="1" dirty="0" smtClean="0">
                <a:solidFill>
                  <a:srgbClr val="E87427"/>
                </a:solidFill>
                <a:latin typeface="+mj-lt"/>
              </a:rPr>
              <a:t>Ask Questions</a:t>
            </a:r>
            <a:endParaRPr lang="en-US" b="1" dirty="0">
              <a:solidFill>
                <a:srgbClr val="E87427"/>
              </a:solidFill>
              <a:latin typeface="+mj-lt"/>
            </a:endParaRPr>
          </a:p>
        </p:txBody>
      </p:sp>
    </p:spTree>
    <p:extLst>
      <p:ext uri="{BB962C8B-B14F-4D97-AF65-F5344CB8AC3E}">
        <p14:creationId xmlns:p14="http://schemas.microsoft.com/office/powerpoint/2010/main" val="15913816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b="1" dirty="0">
                <a:solidFill>
                  <a:srgbClr val="E87427"/>
                </a:solidFill>
                <a:latin typeface="Calibri" pitchFamily="34" charset="0"/>
              </a:rPr>
              <a:t>Workshop Resources</a:t>
            </a:r>
          </a:p>
        </p:txBody>
      </p:sp>
      <p:sp>
        <p:nvSpPr>
          <p:cNvPr id="3" name="Slide Number Placeholder 2"/>
          <p:cNvSpPr>
            <a:spLocks noGrp="1"/>
          </p:cNvSpPr>
          <p:nvPr>
            <p:ph type="sldNum" sz="quarter" idx="12"/>
          </p:nvPr>
        </p:nvSpPr>
        <p:spPr/>
        <p:txBody>
          <a:bodyPr/>
          <a:lstStyle/>
          <a:p>
            <a:fld id="{738E1914-0868-406C-89DC-2E5509C60B0A}" type="slidenum">
              <a:rPr lang="en-US" smtClean="0"/>
              <a:pPr/>
              <a:t>18</a:t>
            </a:fld>
            <a:endParaRPr lang="en-US" dirty="0"/>
          </a:p>
        </p:txBody>
      </p:sp>
      <p:sp>
        <p:nvSpPr>
          <p:cNvPr id="4" name="Text Placeholder 3"/>
          <p:cNvSpPr>
            <a:spLocks noGrp="1"/>
          </p:cNvSpPr>
          <p:nvPr>
            <p:ph type="body" sz="quarter" idx="13"/>
          </p:nvPr>
        </p:nvSpPr>
        <p:spPr>
          <a:xfrm>
            <a:off x="457200" y="1428750"/>
            <a:ext cx="8153400" cy="3276600"/>
          </a:xfrm>
        </p:spPr>
        <p:txBody>
          <a:bodyPr>
            <a:noAutofit/>
          </a:bodyPr>
          <a:lstStyle/>
          <a:p>
            <a:pPr marL="0" indent="0">
              <a:spcAft>
                <a:spcPts val="600"/>
              </a:spcAft>
              <a:buNone/>
            </a:pPr>
            <a:r>
              <a:rPr lang="en-US" b="1" dirty="0" smtClean="0">
                <a:solidFill>
                  <a:srgbClr val="E87427"/>
                </a:solidFill>
              </a:rPr>
              <a:t>Bonus Videos</a:t>
            </a:r>
          </a:p>
          <a:p>
            <a:pPr lvl="1" indent="-342900">
              <a:spcAft>
                <a:spcPts val="600"/>
              </a:spcAft>
            </a:pPr>
            <a:r>
              <a:rPr lang="en-US" dirty="0" smtClean="0"/>
              <a:t>Probability </a:t>
            </a:r>
            <a:r>
              <a:rPr lang="en-US" dirty="0"/>
              <a:t>Rules and Applications (1:34:32</a:t>
            </a:r>
            <a:r>
              <a:rPr lang="en-US" dirty="0" smtClean="0"/>
              <a:t>)</a:t>
            </a:r>
          </a:p>
          <a:p>
            <a:pPr lvl="1" indent="-342900">
              <a:spcAft>
                <a:spcPts val="600"/>
              </a:spcAft>
            </a:pPr>
            <a:r>
              <a:rPr lang="en-US" dirty="0" smtClean="0"/>
              <a:t>13 </a:t>
            </a:r>
            <a:r>
              <a:rPr lang="en-US" dirty="0"/>
              <a:t>Steps to Running any Statistical Model (58:06)</a:t>
            </a:r>
          </a:p>
          <a:p>
            <a:pPr lvl="1" indent="-342900">
              <a:spcAft>
                <a:spcPts val="600"/>
              </a:spcAft>
            </a:pPr>
            <a:r>
              <a:rPr lang="en-US" dirty="0"/>
              <a:t>Discrete Time Event History Analysis (01:26:54</a:t>
            </a:r>
            <a:r>
              <a:rPr lang="en-US" dirty="0" smtClean="0"/>
              <a:t>)</a:t>
            </a:r>
          </a:p>
          <a:p>
            <a:pPr lvl="1" indent="-342900">
              <a:spcAft>
                <a:spcPts val="600"/>
              </a:spcAft>
            </a:pPr>
            <a:r>
              <a:rPr lang="en-US" dirty="0"/>
              <a:t>A Primer on Exponents &amp; Logarithms for the Data Analyst (01:43:46)</a:t>
            </a:r>
          </a:p>
        </p:txBody>
      </p:sp>
      <p:sp>
        <p:nvSpPr>
          <p:cNvPr id="6" name="Footer Placeholder 5">
            <a:extLst>
              <a:ext uri="{FF2B5EF4-FFF2-40B4-BE49-F238E27FC236}">
                <a16:creationId xmlns:a16="http://schemas.microsoft.com/office/drawing/2014/main" xmlns="" id="{080D70E1-6DA7-465C-99FC-6392E8A7E181}"/>
              </a:ext>
            </a:extLst>
          </p:cNvPr>
          <p:cNvSpPr>
            <a:spLocks noGrp="1"/>
          </p:cNvSpPr>
          <p:nvPr>
            <p:ph type="ftr" sz="quarter" idx="3"/>
          </p:nvPr>
        </p:nvSpPr>
        <p:spPr>
          <a:xfrm>
            <a:off x="2667000" y="4914900"/>
            <a:ext cx="4419600" cy="171450"/>
          </a:xfrm>
        </p:spPr>
        <p:txBody>
          <a:bodyPr/>
          <a:lstStyle/>
          <a:p>
            <a:pPr>
              <a:defRPr/>
            </a:pPr>
            <a:r>
              <a:rPr lang="nb-NO" altLang="en-US" sz="1000" dirty="0"/>
              <a:t>©2018  Jeff Meyer | http://TheAnalysisFactor.com</a:t>
            </a:r>
            <a:endParaRPr lang="en-US" altLang="en-US" sz="10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85750"/>
            <a:ext cx="1390650"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21072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8534400" cy="857250"/>
          </a:xfrm>
        </p:spPr>
        <p:txBody>
          <a:bodyPr/>
          <a:lstStyle/>
          <a:p>
            <a:pPr fontAlgn="base">
              <a:lnSpc>
                <a:spcPct val="150000"/>
              </a:lnSpc>
              <a:spcAft>
                <a:spcPct val="0"/>
              </a:spcAft>
            </a:pPr>
            <a:r>
              <a:rPr lang="en-US" altLang="en-US" dirty="0">
                <a:latin typeface="Calibri" pitchFamily="34" charset="0"/>
              </a:rPr>
              <a:t>Workshop </a:t>
            </a:r>
            <a:r>
              <a:rPr lang="en-US" altLang="en-US" dirty="0" smtClean="0">
                <a:latin typeface="Calibri" pitchFamily="34" charset="0"/>
              </a:rPr>
              <a:t>Resources</a:t>
            </a:r>
            <a:endParaRPr lang="en-US" altLang="en-US" dirty="0">
              <a:latin typeface="Calibri" pitchFamily="34" charset="0"/>
            </a:endParaRPr>
          </a:p>
        </p:txBody>
      </p:sp>
      <p:sp>
        <p:nvSpPr>
          <p:cNvPr id="3" name="Content Placeholder 2"/>
          <p:cNvSpPr>
            <a:spLocks noGrp="1"/>
          </p:cNvSpPr>
          <p:nvPr>
            <p:ph idx="1"/>
          </p:nvPr>
        </p:nvSpPr>
        <p:spPr>
          <a:xfrm>
            <a:off x="304800" y="1123950"/>
            <a:ext cx="8534400" cy="3657600"/>
          </a:xfrm>
        </p:spPr>
        <p:txBody>
          <a:bodyPr>
            <a:normAutofit/>
          </a:bodyPr>
          <a:lstStyle/>
          <a:p>
            <a:pPr marL="609600" indent="-609600">
              <a:lnSpc>
                <a:spcPct val="80000"/>
              </a:lnSpc>
              <a:buNone/>
            </a:pPr>
            <a:r>
              <a:rPr lang="en-US" altLang="en-US" dirty="0">
                <a:latin typeface="Calibri" pitchFamily="34" charset="0"/>
              </a:rPr>
              <a:t>Program Center Website</a:t>
            </a:r>
          </a:p>
          <a:p>
            <a:pPr marL="609600" indent="-609600">
              <a:lnSpc>
                <a:spcPct val="80000"/>
              </a:lnSpc>
              <a:buNone/>
            </a:pPr>
            <a:endParaRPr lang="en-US" altLang="zh-CN" dirty="0">
              <a:solidFill>
                <a:srgbClr val="A2B525"/>
              </a:solidFill>
              <a:latin typeface="Calibri" pitchFamily="34" charset="0"/>
              <a:ea typeface="宋体" pitchFamily="2" charset="-122"/>
            </a:endParaRPr>
          </a:p>
          <a:p>
            <a:pPr marL="609600" indent="-609600">
              <a:lnSpc>
                <a:spcPct val="80000"/>
              </a:lnSpc>
              <a:buNone/>
            </a:pPr>
            <a:r>
              <a:rPr lang="en-US" altLang="zh-CN" dirty="0">
                <a:latin typeface="Calibri" pitchFamily="34" charset="0"/>
                <a:ea typeface="宋体" pitchFamily="2" charset="-122"/>
              </a:rPr>
              <a:t>Calendar</a:t>
            </a:r>
          </a:p>
          <a:p>
            <a:pPr marL="609600" indent="-609600">
              <a:lnSpc>
                <a:spcPct val="80000"/>
              </a:lnSpc>
              <a:buNone/>
            </a:pPr>
            <a:r>
              <a:rPr lang="en-US" altLang="zh-CN" dirty="0">
                <a:latin typeface="Calibri" pitchFamily="34" charset="0"/>
                <a:ea typeface="宋体" pitchFamily="2" charset="-122"/>
              </a:rPr>
              <a:t>Bonus Videos</a:t>
            </a:r>
          </a:p>
          <a:p>
            <a:pPr marL="609600" indent="-609600">
              <a:lnSpc>
                <a:spcPct val="80000"/>
              </a:lnSpc>
              <a:buNone/>
            </a:pPr>
            <a:r>
              <a:rPr lang="en-US" altLang="zh-CN" dirty="0">
                <a:latin typeface="Calibri" pitchFamily="34" charset="0"/>
                <a:ea typeface="宋体" pitchFamily="2" charset="-122"/>
              </a:rPr>
              <a:t>Data Files and Descriptions</a:t>
            </a:r>
          </a:p>
          <a:p>
            <a:pPr marL="609600" indent="-609600">
              <a:lnSpc>
                <a:spcPct val="80000"/>
              </a:lnSpc>
              <a:buNone/>
            </a:pPr>
            <a:r>
              <a:rPr lang="en-US" altLang="zh-CN" dirty="0">
                <a:latin typeface="Calibri" pitchFamily="34" charset="0"/>
                <a:ea typeface="宋体" pitchFamily="2" charset="-122"/>
              </a:rPr>
              <a:t>Q&amp;A Recordings</a:t>
            </a:r>
          </a:p>
          <a:p>
            <a:pPr marL="609600" indent="-609600">
              <a:lnSpc>
                <a:spcPct val="80000"/>
              </a:lnSpc>
              <a:buNone/>
            </a:pPr>
            <a:r>
              <a:rPr lang="en-US" altLang="zh-CN" dirty="0">
                <a:latin typeface="Calibri" pitchFamily="34" charset="0"/>
                <a:ea typeface="宋体" pitchFamily="2" charset="-122"/>
              </a:rPr>
              <a:t>Extra Reading</a:t>
            </a:r>
          </a:p>
          <a:p>
            <a:pPr marL="609600" indent="-609600">
              <a:lnSpc>
                <a:spcPct val="80000"/>
              </a:lnSpc>
              <a:buNone/>
            </a:pPr>
            <a:r>
              <a:rPr lang="en-US" altLang="zh-CN" dirty="0">
                <a:latin typeface="Calibri" pitchFamily="34" charset="0"/>
                <a:ea typeface="宋体" pitchFamily="2" charset="-122"/>
              </a:rPr>
              <a:t>Support form</a:t>
            </a:r>
          </a:p>
          <a:p>
            <a:pPr marL="609600" indent="-609600">
              <a:lnSpc>
                <a:spcPct val="80000"/>
              </a:lnSpc>
              <a:buNone/>
            </a:pPr>
            <a:r>
              <a:rPr lang="en-US" altLang="zh-CN" dirty="0">
                <a:latin typeface="Calibri" pitchFamily="34" charset="0"/>
                <a:ea typeface="宋体" pitchFamily="2" charset="-122"/>
              </a:rPr>
              <a:t>FAQ</a:t>
            </a:r>
          </a:p>
          <a:p>
            <a:pPr marL="609600" indent="-609600">
              <a:lnSpc>
                <a:spcPct val="80000"/>
              </a:lnSpc>
              <a:buNone/>
            </a:pPr>
            <a:endParaRPr lang="en-US" altLang="zh-CN" dirty="0">
              <a:latin typeface="Calibri" pitchFamily="34" charset="0"/>
              <a:ea typeface="宋体" pitchFamily="2" charset="-122"/>
            </a:endParaRPr>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Rectangle 4"/>
          <p:cNvSpPr/>
          <p:nvPr/>
        </p:nvSpPr>
        <p:spPr>
          <a:xfrm>
            <a:off x="4343400" y="1691773"/>
            <a:ext cx="3962400" cy="1926681"/>
          </a:xfrm>
          <a:prstGeom prst="rect">
            <a:avLst/>
          </a:prstGeom>
        </p:spPr>
        <p:txBody>
          <a:bodyPr wrap="square">
            <a:spAutoFit/>
          </a:bodyPr>
          <a:lstStyle/>
          <a:p>
            <a:pPr marL="609600" indent="-609600">
              <a:lnSpc>
                <a:spcPct val="80000"/>
              </a:lnSpc>
            </a:pPr>
            <a:r>
              <a:rPr lang="en-US" altLang="zh-CN" sz="2400" dirty="0">
                <a:latin typeface="Calibri" pitchFamily="34" charset="0"/>
                <a:ea typeface="宋体" pitchFamily="2" charset="-122"/>
              </a:rPr>
              <a:t>Each Module:</a:t>
            </a:r>
          </a:p>
          <a:p>
            <a:pPr marL="342900" indent="-342900">
              <a:buFont typeface="Arial" panose="020B0604020202020204" pitchFamily="34" charset="0"/>
              <a:buChar char="•"/>
            </a:pPr>
            <a:r>
              <a:rPr lang="en-US" altLang="zh-CN" sz="2000" dirty="0">
                <a:latin typeface="Calibri" pitchFamily="34" charset="0"/>
                <a:ea typeface="宋体" pitchFamily="2" charset="-122"/>
              </a:rPr>
              <a:t>Handouts</a:t>
            </a:r>
          </a:p>
          <a:p>
            <a:pPr marL="342900" indent="-342900">
              <a:buFont typeface="Arial" panose="020B0604020202020204" pitchFamily="34" charset="0"/>
              <a:buChar char="•"/>
            </a:pPr>
            <a:r>
              <a:rPr lang="en-US" altLang="zh-CN" sz="2000" dirty="0">
                <a:latin typeface="Calibri" pitchFamily="34" charset="0"/>
                <a:ea typeface="宋体" pitchFamily="2" charset="-122"/>
              </a:rPr>
              <a:t>Recordings</a:t>
            </a:r>
          </a:p>
          <a:p>
            <a:pPr marL="342900" indent="-342900">
              <a:buFont typeface="Arial" panose="020B0604020202020204" pitchFamily="34" charset="0"/>
              <a:buChar char="•"/>
            </a:pPr>
            <a:r>
              <a:rPr lang="en-US" altLang="zh-CN" sz="2000" dirty="0" smtClean="0">
                <a:latin typeface="Calibri" pitchFamily="34" charset="0"/>
                <a:ea typeface="宋体" pitchFamily="2" charset="-122"/>
              </a:rPr>
              <a:t>Syntax </a:t>
            </a:r>
            <a:r>
              <a:rPr lang="en-US" altLang="zh-CN" sz="2000" dirty="0">
                <a:latin typeface="Calibri" pitchFamily="34" charset="0"/>
                <a:ea typeface="宋体" pitchFamily="2" charset="-122"/>
              </a:rPr>
              <a:t>Files</a:t>
            </a:r>
          </a:p>
          <a:p>
            <a:pPr marL="342900" indent="-342900">
              <a:buFont typeface="Arial" panose="020B0604020202020204" pitchFamily="34" charset="0"/>
              <a:buChar char="•"/>
            </a:pPr>
            <a:r>
              <a:rPr lang="en-US" altLang="zh-CN" sz="2000" dirty="0" smtClean="0">
                <a:latin typeface="Calibri" pitchFamily="34" charset="0"/>
                <a:ea typeface="宋体" pitchFamily="2" charset="-122"/>
              </a:rPr>
              <a:t>Software </a:t>
            </a:r>
            <a:r>
              <a:rPr lang="en-US" altLang="zh-CN" sz="2000" dirty="0">
                <a:latin typeface="Calibri" pitchFamily="34" charset="0"/>
                <a:ea typeface="宋体" pitchFamily="2" charset="-122"/>
              </a:rPr>
              <a:t>Demo Videos</a:t>
            </a:r>
          </a:p>
          <a:p>
            <a:pPr marL="342900" indent="-342900">
              <a:buFont typeface="Arial" panose="020B0604020202020204" pitchFamily="34" charset="0"/>
              <a:buChar char="•"/>
            </a:pPr>
            <a:r>
              <a:rPr lang="en-US" altLang="zh-CN" sz="2000" dirty="0">
                <a:latin typeface="Calibri" pitchFamily="34" charset="0"/>
                <a:ea typeface="宋体" pitchFamily="2" charset="-122"/>
              </a:rPr>
              <a:t>Exercises and </a:t>
            </a:r>
            <a:r>
              <a:rPr lang="en-US" altLang="zh-CN" sz="2000" dirty="0" smtClean="0">
                <a:latin typeface="Calibri" pitchFamily="34" charset="0"/>
                <a:ea typeface="宋体" pitchFamily="2" charset="-122"/>
              </a:rPr>
              <a:t>Answers</a:t>
            </a:r>
            <a:endParaRPr lang="en-US" altLang="zh-CN" sz="2000" dirty="0">
              <a:latin typeface="Calibri" pitchFamily="34" charset="0"/>
              <a:ea typeface="宋体" pitchFamily="2"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85750"/>
            <a:ext cx="1390650"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7099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7" name="Text Placeholder 3"/>
          <p:cNvSpPr>
            <a:spLocks noGrp="1"/>
          </p:cNvSpPr>
          <p:nvPr>
            <p:ph idx="1"/>
          </p:nvPr>
        </p:nvSpPr>
        <p:spPr/>
        <p:txBody>
          <a:bodyPr/>
          <a:lstStyle/>
          <a:p>
            <a:pPr marL="0" indent="0" algn="l">
              <a:lnSpc>
                <a:spcPct val="200000"/>
              </a:lnSpc>
              <a:buNone/>
            </a:pPr>
            <a:r>
              <a:rPr lang="en-US" dirty="0"/>
              <a:t>B</a:t>
            </a:r>
            <a:r>
              <a:rPr lang="en-US" b="0" dirty="0" smtClean="0">
                <a:solidFill>
                  <a:schemeClr val="tx1"/>
                </a:solidFill>
              </a:rPr>
              <a:t>y </a:t>
            </a:r>
            <a:r>
              <a:rPr lang="en-US" b="0" dirty="0">
                <a:solidFill>
                  <a:schemeClr val="tx1"/>
                </a:solidFill>
              </a:rPr>
              <a:t>the end of the workshop, you can </a:t>
            </a:r>
            <a:r>
              <a:rPr lang="en-US" b="0" dirty="0" smtClean="0">
                <a:solidFill>
                  <a:schemeClr val="tx1"/>
                </a:solidFill>
              </a:rPr>
              <a:t>run a survival analysis that </a:t>
            </a:r>
            <a:r>
              <a:rPr lang="en-US" b="0" dirty="0">
                <a:solidFill>
                  <a:schemeClr val="tx1"/>
                </a:solidFill>
              </a:rPr>
              <a:t>extracts the most information possible from your data and the confidence to read, comprehend and explain the results. You will also understand how well your model fits the data and answers your research </a:t>
            </a:r>
            <a:r>
              <a:rPr lang="en-US" b="0" dirty="0" smtClean="0">
                <a:solidFill>
                  <a:schemeClr val="tx1"/>
                </a:solidFill>
              </a:rPr>
              <a:t>question.</a:t>
            </a:r>
            <a:endParaRPr lang="en-US" b="0" dirty="0">
              <a:solidFill>
                <a:schemeClr val="tx1"/>
              </a:solidFill>
            </a:endParaRPr>
          </a:p>
        </p:txBody>
      </p:sp>
      <p:sp>
        <p:nvSpPr>
          <p:cNvPr id="5" name="Title 1"/>
          <p:cNvSpPr txBox="1">
            <a:spLocks/>
          </p:cNvSpPr>
          <p:nvPr/>
        </p:nvSpPr>
        <p:spPr>
          <a:xfrm>
            <a:off x="304800" y="285750"/>
            <a:ext cx="85344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Overall Goal of the Workshop</a:t>
            </a:r>
            <a:endParaRPr lang="en-US" altLang="en-US" b="1" dirty="0">
              <a:latin typeface="Calibri" pitchFamily="34" charset="0"/>
            </a:endParaRPr>
          </a:p>
        </p:txBody>
      </p:sp>
    </p:spTree>
    <p:extLst>
      <p:ext uri="{BB962C8B-B14F-4D97-AF65-F5344CB8AC3E}">
        <p14:creationId xmlns:p14="http://schemas.microsoft.com/office/powerpoint/2010/main" val="144320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 vs. Workshop</a:t>
            </a: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8600" y="1123950"/>
            <a:ext cx="4863565"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5517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Schedule</a:t>
            </a: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9481" y="285750"/>
            <a:ext cx="914400" cy="735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62205"/>
          <a:stretch/>
        </p:blipFill>
        <p:spPr bwMode="auto">
          <a:xfrm>
            <a:off x="76200" y="1781175"/>
            <a:ext cx="4362450" cy="1115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675" y="3305175"/>
            <a:ext cx="3619500"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8250" y="3305175"/>
            <a:ext cx="363855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8250" y="1857375"/>
            <a:ext cx="356235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49104" y="1335643"/>
            <a:ext cx="5178918" cy="369332"/>
          </a:xfrm>
          <a:prstGeom prst="rect">
            <a:avLst/>
          </a:prstGeom>
        </p:spPr>
        <p:txBody>
          <a:bodyPr wrap="none">
            <a:spAutoFit/>
          </a:bodyPr>
          <a:lstStyle/>
          <a:p>
            <a:r>
              <a:rPr lang="en-US" dirty="0" smtClean="0"/>
              <a:t>Training webinars: Tuesdays</a:t>
            </a:r>
            <a:r>
              <a:rPr lang="en-US" dirty="0"/>
              <a:t>, from 12 – 2pm (Eastern)</a:t>
            </a:r>
          </a:p>
        </p:txBody>
      </p:sp>
      <p:sp>
        <p:nvSpPr>
          <p:cNvPr id="6" name="Rectangle 5"/>
          <p:cNvSpPr/>
          <p:nvPr/>
        </p:nvSpPr>
        <p:spPr>
          <a:xfrm>
            <a:off x="685800" y="2963644"/>
            <a:ext cx="4253793" cy="646331"/>
          </a:xfrm>
          <a:prstGeom prst="rect">
            <a:avLst/>
          </a:prstGeom>
        </p:spPr>
        <p:txBody>
          <a:bodyPr wrap="none">
            <a:spAutoFit/>
          </a:bodyPr>
          <a:lstStyle/>
          <a:p>
            <a:r>
              <a:rPr lang="en-US" dirty="0"/>
              <a:t>Q&amp;A </a:t>
            </a:r>
            <a:r>
              <a:rPr lang="en-US" dirty="0" smtClean="0"/>
              <a:t>sessions: Mondays 12 </a:t>
            </a:r>
            <a:r>
              <a:rPr lang="en-US" dirty="0"/>
              <a:t>– </a:t>
            </a:r>
            <a:r>
              <a:rPr lang="en-US" dirty="0" smtClean="0"/>
              <a:t>1pm </a:t>
            </a:r>
            <a:r>
              <a:rPr lang="en-US" dirty="0"/>
              <a:t>(Eastern)</a:t>
            </a:r>
          </a:p>
          <a:p>
            <a:endParaRPr lang="en-US" dirty="0"/>
          </a:p>
        </p:txBody>
      </p:sp>
    </p:spTree>
    <p:extLst>
      <p:ext uri="{BB962C8B-B14F-4D97-AF65-F5344CB8AC3E}">
        <p14:creationId xmlns:p14="http://schemas.microsoft.com/office/powerpoint/2010/main" val="3923540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2"/>
          </p:nvPr>
        </p:nvSpPr>
        <p:spPr/>
        <p:txBody>
          <a:bodyPr/>
          <a:lstStyle>
            <a:lvl1pPr eaLnBrk="0" hangingPunct="0">
              <a:spcBef>
                <a:spcPct val="20000"/>
              </a:spcBef>
              <a:defRPr sz="2800">
                <a:solidFill>
                  <a:srgbClr val="A2B525"/>
                </a:solidFill>
                <a:latin typeface="Arial" charset="0"/>
                <a:cs typeface="Arial" charset="0"/>
              </a:defRPr>
            </a:lvl1pPr>
            <a:lvl2pPr marL="742950" indent="-285750" eaLnBrk="0" hangingPunct="0">
              <a:spcBef>
                <a:spcPct val="20000"/>
              </a:spcBef>
              <a:defRPr sz="2800">
                <a:solidFill>
                  <a:srgbClr val="2361A1"/>
                </a:solidFill>
                <a:latin typeface="Arial" charset="0"/>
                <a:cs typeface="Arial" charset="0"/>
              </a:defRPr>
            </a:lvl2pPr>
            <a:lvl3pPr marL="1143000" indent="-228600" eaLnBrk="0" hangingPunct="0">
              <a:spcBef>
                <a:spcPct val="20000"/>
              </a:spcBef>
              <a:defRPr sz="2400">
                <a:solidFill>
                  <a:srgbClr val="2361A1"/>
                </a:solidFill>
                <a:latin typeface="Arial" charset="0"/>
                <a:cs typeface="Arial" charset="0"/>
              </a:defRPr>
            </a:lvl3pPr>
            <a:lvl4pPr marL="1600200" indent="-228600" eaLnBrk="0" hangingPunct="0">
              <a:spcBef>
                <a:spcPct val="20000"/>
              </a:spcBef>
              <a:defRPr sz="2000">
                <a:solidFill>
                  <a:srgbClr val="2361A1"/>
                </a:solidFill>
                <a:latin typeface="Arial" charset="0"/>
                <a:cs typeface="Arial" charset="0"/>
              </a:defRPr>
            </a:lvl4pPr>
            <a:lvl5pPr marL="2057400" indent="-228600" eaLnBrk="0" hangingPunct="0">
              <a:spcBef>
                <a:spcPct val="20000"/>
              </a:spcBef>
              <a:defRPr sz="2000">
                <a:solidFill>
                  <a:srgbClr val="2361A1"/>
                </a:solidFill>
                <a:latin typeface="Arial" charset="0"/>
                <a:cs typeface="Arial" charset="0"/>
              </a:defRPr>
            </a:lvl5pPr>
            <a:lvl6pPr marL="2514600" indent="-228600" eaLnBrk="0" fontAlgn="base" hangingPunct="0">
              <a:spcBef>
                <a:spcPct val="20000"/>
              </a:spcBef>
              <a:spcAft>
                <a:spcPct val="0"/>
              </a:spcAft>
              <a:defRPr sz="2000">
                <a:solidFill>
                  <a:srgbClr val="2361A1"/>
                </a:solidFill>
                <a:latin typeface="Arial" charset="0"/>
                <a:cs typeface="Arial" charset="0"/>
              </a:defRPr>
            </a:lvl6pPr>
            <a:lvl7pPr marL="2971800" indent="-228600" eaLnBrk="0" fontAlgn="base" hangingPunct="0">
              <a:spcBef>
                <a:spcPct val="20000"/>
              </a:spcBef>
              <a:spcAft>
                <a:spcPct val="0"/>
              </a:spcAft>
              <a:defRPr sz="2000">
                <a:solidFill>
                  <a:srgbClr val="2361A1"/>
                </a:solidFill>
                <a:latin typeface="Arial" charset="0"/>
                <a:cs typeface="Arial" charset="0"/>
              </a:defRPr>
            </a:lvl7pPr>
            <a:lvl8pPr marL="3429000" indent="-228600" eaLnBrk="0" fontAlgn="base" hangingPunct="0">
              <a:spcBef>
                <a:spcPct val="20000"/>
              </a:spcBef>
              <a:spcAft>
                <a:spcPct val="0"/>
              </a:spcAft>
              <a:defRPr sz="2000">
                <a:solidFill>
                  <a:srgbClr val="2361A1"/>
                </a:solidFill>
                <a:latin typeface="Arial" charset="0"/>
                <a:cs typeface="Arial" charset="0"/>
              </a:defRPr>
            </a:lvl8pPr>
            <a:lvl9pPr marL="3886200" indent="-228600" eaLnBrk="0" fontAlgn="base" hangingPunct="0">
              <a:spcBef>
                <a:spcPct val="20000"/>
              </a:spcBef>
              <a:spcAft>
                <a:spcPct val="0"/>
              </a:spcAft>
              <a:defRPr sz="2000">
                <a:solidFill>
                  <a:srgbClr val="2361A1"/>
                </a:solidFill>
                <a:latin typeface="Arial" charset="0"/>
                <a:cs typeface="Arial" charset="0"/>
              </a:defRPr>
            </a:lvl9pPr>
          </a:lstStyle>
          <a:p>
            <a:endParaRPr lang="en-US" altLang="en-US" smtClean="0"/>
          </a:p>
          <a:p>
            <a:fld id="{D19CD00D-8488-4216-BE51-F534C728F092}" type="slidenum">
              <a:rPr lang="en-US" altLang="en-US" smtClean="0"/>
              <a:pPr/>
              <a:t>22</a:t>
            </a:fld>
            <a:endParaRPr lang="en-US" altLang="en-US"/>
          </a:p>
        </p:txBody>
      </p:sp>
      <p:sp>
        <p:nvSpPr>
          <p:cNvPr id="4" name="Text Placeholder 3"/>
          <p:cNvSpPr>
            <a:spLocks noGrp="1"/>
          </p:cNvSpPr>
          <p:nvPr>
            <p:ph type="body" sz="quarter" idx="13"/>
          </p:nvPr>
        </p:nvSpPr>
        <p:spPr>
          <a:xfrm>
            <a:off x="457200" y="1143000"/>
            <a:ext cx="8153400" cy="3600450"/>
          </a:xfrm>
        </p:spPr>
        <p:txBody>
          <a:bodyPr>
            <a:normAutofit/>
          </a:bodyPr>
          <a:lstStyle/>
          <a:p>
            <a:pPr marL="0" indent="0">
              <a:lnSpc>
                <a:spcPct val="150000"/>
              </a:lnSpc>
              <a:spcBef>
                <a:spcPct val="0"/>
              </a:spcBef>
              <a:buNone/>
            </a:pPr>
            <a:r>
              <a:rPr lang="en-US" altLang="en-US" b="1" dirty="0">
                <a:latin typeface="Calibri" panose="020F0502020204030204" pitchFamily="34" charset="0"/>
                <a:cs typeface="Calibri" panose="020F0502020204030204" pitchFamily="34" charset="0"/>
              </a:rPr>
              <a:t>Module 1: The Kaplan-Meier </a:t>
            </a:r>
            <a:r>
              <a:rPr lang="en-US" altLang="en-US" b="1" dirty="0" smtClean="0">
                <a:latin typeface="Calibri" panose="020F0502020204030204" pitchFamily="34" charset="0"/>
                <a:cs typeface="Calibri" panose="020F0502020204030204" pitchFamily="34" charset="0"/>
              </a:rPr>
              <a:t>Curve</a:t>
            </a:r>
          </a:p>
          <a:p>
            <a:pPr>
              <a:lnSpc>
                <a:spcPct val="150000"/>
              </a:lnSpc>
              <a:spcBef>
                <a:spcPct val="0"/>
              </a:spcBef>
            </a:pPr>
            <a:r>
              <a:rPr lang="en-US" sz="1800" dirty="0"/>
              <a:t>Constructing a Kaplan-Meier </a:t>
            </a:r>
            <a:r>
              <a:rPr lang="en-US" sz="1800" dirty="0" smtClean="0"/>
              <a:t>Curve</a:t>
            </a:r>
          </a:p>
          <a:p>
            <a:pPr>
              <a:lnSpc>
                <a:spcPct val="150000"/>
              </a:lnSpc>
              <a:spcBef>
                <a:spcPct val="0"/>
              </a:spcBef>
            </a:pPr>
            <a:r>
              <a:rPr lang="en-US" sz="1800" dirty="0" smtClean="0"/>
              <a:t>Censoring </a:t>
            </a:r>
            <a:r>
              <a:rPr lang="en-US" sz="1800" dirty="0"/>
              <a:t>and Its </a:t>
            </a:r>
            <a:r>
              <a:rPr lang="en-US" sz="1800" dirty="0" smtClean="0"/>
              <a:t>Assumptions</a:t>
            </a:r>
          </a:p>
          <a:p>
            <a:pPr>
              <a:lnSpc>
                <a:spcPct val="150000"/>
              </a:lnSpc>
              <a:spcBef>
                <a:spcPct val="0"/>
              </a:spcBef>
            </a:pPr>
            <a:r>
              <a:rPr lang="en-US" sz="1800" dirty="0" smtClean="0"/>
              <a:t>Log </a:t>
            </a:r>
            <a:r>
              <a:rPr lang="en-US" sz="1800" dirty="0"/>
              <a:t>Rank Test for Subgroup Comparisons</a:t>
            </a:r>
            <a:br>
              <a:rPr lang="en-US" sz="1800" dirty="0"/>
            </a:br>
            <a:endParaRPr lang="en-US" sz="1800" dirty="0">
              <a:latin typeface="Calibri" panose="020F0502020204030204" pitchFamily="34" charset="0"/>
              <a:cs typeface="Calibri" panose="020F0502020204030204" pitchFamily="34" charset="0"/>
            </a:endParaRPr>
          </a:p>
        </p:txBody>
      </p:sp>
      <p:sp>
        <p:nvSpPr>
          <p:cNvPr id="5" name="Title 1"/>
          <p:cNvSpPr txBox="1">
            <a:spLocks/>
          </p:cNvSpPr>
          <p:nvPr/>
        </p:nvSpPr>
        <p:spPr>
          <a:xfrm>
            <a:off x="304800" y="285750"/>
            <a:ext cx="85344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Workshop Outline</a:t>
            </a:r>
            <a:endParaRPr lang="en-US" altLang="en-US" b="1" dirty="0">
              <a:latin typeface="Calibri" pitchFamily="34" charset="0"/>
            </a:endParaRPr>
          </a:p>
        </p:txBody>
      </p:sp>
    </p:spTree>
    <p:extLst>
      <p:ext uri="{BB962C8B-B14F-4D97-AF65-F5344CB8AC3E}">
        <p14:creationId xmlns:p14="http://schemas.microsoft.com/office/powerpoint/2010/main" val="22104187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2"/>
          </p:nvPr>
        </p:nvSpPr>
        <p:spPr/>
        <p:txBody>
          <a:bodyPr/>
          <a:lstStyle>
            <a:lvl1pPr eaLnBrk="0" hangingPunct="0">
              <a:spcBef>
                <a:spcPct val="20000"/>
              </a:spcBef>
              <a:defRPr sz="2800">
                <a:solidFill>
                  <a:srgbClr val="A2B525"/>
                </a:solidFill>
                <a:latin typeface="Arial" charset="0"/>
                <a:cs typeface="Arial" charset="0"/>
              </a:defRPr>
            </a:lvl1pPr>
            <a:lvl2pPr marL="742950" indent="-285750" eaLnBrk="0" hangingPunct="0">
              <a:spcBef>
                <a:spcPct val="20000"/>
              </a:spcBef>
              <a:defRPr sz="2800">
                <a:solidFill>
                  <a:srgbClr val="2361A1"/>
                </a:solidFill>
                <a:latin typeface="Arial" charset="0"/>
                <a:cs typeface="Arial" charset="0"/>
              </a:defRPr>
            </a:lvl2pPr>
            <a:lvl3pPr marL="1143000" indent="-228600" eaLnBrk="0" hangingPunct="0">
              <a:spcBef>
                <a:spcPct val="20000"/>
              </a:spcBef>
              <a:defRPr sz="2400">
                <a:solidFill>
                  <a:srgbClr val="2361A1"/>
                </a:solidFill>
                <a:latin typeface="Arial" charset="0"/>
                <a:cs typeface="Arial" charset="0"/>
              </a:defRPr>
            </a:lvl3pPr>
            <a:lvl4pPr marL="1600200" indent="-228600" eaLnBrk="0" hangingPunct="0">
              <a:spcBef>
                <a:spcPct val="20000"/>
              </a:spcBef>
              <a:defRPr sz="2000">
                <a:solidFill>
                  <a:srgbClr val="2361A1"/>
                </a:solidFill>
                <a:latin typeface="Arial" charset="0"/>
                <a:cs typeface="Arial" charset="0"/>
              </a:defRPr>
            </a:lvl4pPr>
            <a:lvl5pPr marL="2057400" indent="-228600" eaLnBrk="0" hangingPunct="0">
              <a:spcBef>
                <a:spcPct val="20000"/>
              </a:spcBef>
              <a:defRPr sz="2000">
                <a:solidFill>
                  <a:srgbClr val="2361A1"/>
                </a:solidFill>
                <a:latin typeface="Arial" charset="0"/>
                <a:cs typeface="Arial" charset="0"/>
              </a:defRPr>
            </a:lvl5pPr>
            <a:lvl6pPr marL="2514600" indent="-228600" eaLnBrk="0" fontAlgn="base" hangingPunct="0">
              <a:spcBef>
                <a:spcPct val="20000"/>
              </a:spcBef>
              <a:spcAft>
                <a:spcPct val="0"/>
              </a:spcAft>
              <a:defRPr sz="2000">
                <a:solidFill>
                  <a:srgbClr val="2361A1"/>
                </a:solidFill>
                <a:latin typeface="Arial" charset="0"/>
                <a:cs typeface="Arial" charset="0"/>
              </a:defRPr>
            </a:lvl6pPr>
            <a:lvl7pPr marL="2971800" indent="-228600" eaLnBrk="0" fontAlgn="base" hangingPunct="0">
              <a:spcBef>
                <a:spcPct val="20000"/>
              </a:spcBef>
              <a:spcAft>
                <a:spcPct val="0"/>
              </a:spcAft>
              <a:defRPr sz="2000">
                <a:solidFill>
                  <a:srgbClr val="2361A1"/>
                </a:solidFill>
                <a:latin typeface="Arial" charset="0"/>
                <a:cs typeface="Arial" charset="0"/>
              </a:defRPr>
            </a:lvl7pPr>
            <a:lvl8pPr marL="3429000" indent="-228600" eaLnBrk="0" fontAlgn="base" hangingPunct="0">
              <a:spcBef>
                <a:spcPct val="20000"/>
              </a:spcBef>
              <a:spcAft>
                <a:spcPct val="0"/>
              </a:spcAft>
              <a:defRPr sz="2000">
                <a:solidFill>
                  <a:srgbClr val="2361A1"/>
                </a:solidFill>
                <a:latin typeface="Arial" charset="0"/>
                <a:cs typeface="Arial" charset="0"/>
              </a:defRPr>
            </a:lvl8pPr>
            <a:lvl9pPr marL="3886200" indent="-228600" eaLnBrk="0" fontAlgn="base" hangingPunct="0">
              <a:spcBef>
                <a:spcPct val="20000"/>
              </a:spcBef>
              <a:spcAft>
                <a:spcPct val="0"/>
              </a:spcAft>
              <a:defRPr sz="2000">
                <a:solidFill>
                  <a:srgbClr val="2361A1"/>
                </a:solidFill>
                <a:latin typeface="Arial" charset="0"/>
                <a:cs typeface="Arial" charset="0"/>
              </a:defRPr>
            </a:lvl9pPr>
          </a:lstStyle>
          <a:p>
            <a:endParaRPr lang="en-US" altLang="en-US" smtClean="0"/>
          </a:p>
          <a:p>
            <a:fld id="{D19CD00D-8488-4216-BE51-F534C728F092}" type="slidenum">
              <a:rPr lang="en-US" altLang="en-US" smtClean="0"/>
              <a:pPr/>
              <a:t>23</a:t>
            </a:fld>
            <a:endParaRPr lang="en-US" altLang="en-US"/>
          </a:p>
        </p:txBody>
      </p:sp>
      <p:sp>
        <p:nvSpPr>
          <p:cNvPr id="4" name="Text Placeholder 3"/>
          <p:cNvSpPr>
            <a:spLocks noGrp="1"/>
          </p:cNvSpPr>
          <p:nvPr>
            <p:ph type="body" sz="quarter" idx="13"/>
          </p:nvPr>
        </p:nvSpPr>
        <p:spPr>
          <a:xfrm>
            <a:off x="457200" y="1143000"/>
            <a:ext cx="8153400" cy="3600450"/>
          </a:xfrm>
        </p:spPr>
        <p:txBody>
          <a:bodyPr>
            <a:normAutofit/>
          </a:bodyPr>
          <a:lstStyle/>
          <a:p>
            <a:pPr marL="0" indent="0">
              <a:lnSpc>
                <a:spcPct val="150000"/>
              </a:lnSpc>
              <a:spcBef>
                <a:spcPct val="0"/>
              </a:spcBef>
              <a:buNone/>
            </a:pPr>
            <a:r>
              <a:rPr lang="en-US" altLang="en-US" b="1" dirty="0">
                <a:latin typeface="Calibri" panose="020F0502020204030204" pitchFamily="34" charset="0"/>
                <a:cs typeface="Calibri" panose="020F0502020204030204" pitchFamily="34" charset="0"/>
              </a:rPr>
              <a:t>Module </a:t>
            </a:r>
            <a:r>
              <a:rPr lang="en-US" altLang="en-US" b="1" dirty="0" smtClean="0">
                <a:latin typeface="Calibri" panose="020F0502020204030204" pitchFamily="34" charset="0"/>
                <a:cs typeface="Calibri" panose="020F0502020204030204" pitchFamily="34" charset="0"/>
              </a:rPr>
              <a:t>2</a:t>
            </a:r>
            <a:r>
              <a:rPr lang="en-US" altLang="en-US" b="1" dirty="0">
                <a:latin typeface="Calibri" panose="020F0502020204030204" pitchFamily="34" charset="0"/>
                <a:cs typeface="Calibri" panose="020F0502020204030204" pitchFamily="34" charset="0"/>
              </a:rPr>
              <a:t>: The Hazard Function and the Cox Proportional Hazards Model</a:t>
            </a:r>
            <a:endParaRPr lang="en-US" altLang="en-US" b="1" dirty="0" smtClean="0">
              <a:latin typeface="Calibri" panose="020F0502020204030204" pitchFamily="34" charset="0"/>
              <a:cs typeface="Calibri" panose="020F0502020204030204" pitchFamily="34" charset="0"/>
            </a:endParaRPr>
          </a:p>
          <a:p>
            <a:pPr>
              <a:lnSpc>
                <a:spcPct val="150000"/>
              </a:lnSpc>
              <a:spcBef>
                <a:spcPct val="0"/>
              </a:spcBef>
            </a:pPr>
            <a:r>
              <a:rPr lang="en-US" sz="1800" dirty="0" smtClean="0"/>
              <a:t>Definition </a:t>
            </a:r>
            <a:r>
              <a:rPr lang="en-US" sz="1800" dirty="0"/>
              <a:t>of a Hazard </a:t>
            </a:r>
            <a:r>
              <a:rPr lang="en-US" sz="1800" dirty="0" smtClean="0"/>
              <a:t>Function</a:t>
            </a:r>
          </a:p>
          <a:p>
            <a:pPr>
              <a:lnSpc>
                <a:spcPct val="150000"/>
              </a:lnSpc>
              <a:spcBef>
                <a:spcPct val="0"/>
              </a:spcBef>
            </a:pPr>
            <a:r>
              <a:rPr lang="en-US" sz="1800" dirty="0" smtClean="0"/>
              <a:t>Constant </a:t>
            </a:r>
            <a:r>
              <a:rPr lang="en-US" sz="1800" dirty="0"/>
              <a:t>Hazard vs Increasing or Decreasing </a:t>
            </a:r>
            <a:r>
              <a:rPr lang="en-US" sz="1800" dirty="0" smtClean="0"/>
              <a:t>Hazard</a:t>
            </a:r>
          </a:p>
          <a:p>
            <a:pPr>
              <a:lnSpc>
                <a:spcPct val="150000"/>
              </a:lnSpc>
              <a:spcBef>
                <a:spcPct val="0"/>
              </a:spcBef>
            </a:pPr>
            <a:r>
              <a:rPr lang="en-US" sz="1800" dirty="0" smtClean="0"/>
              <a:t>Steps </a:t>
            </a:r>
            <a:r>
              <a:rPr lang="en-US" sz="1800" dirty="0"/>
              <a:t>to Run Cox Regression Models and Interpret Model Coefficients</a:t>
            </a:r>
            <a:endParaRPr lang="en-US" sz="1800" dirty="0">
              <a:latin typeface="Calibri" panose="020F0502020204030204" pitchFamily="34" charset="0"/>
              <a:cs typeface="Calibri" panose="020F0502020204030204" pitchFamily="34" charset="0"/>
            </a:endParaRPr>
          </a:p>
        </p:txBody>
      </p:sp>
      <p:sp>
        <p:nvSpPr>
          <p:cNvPr id="5" name="Title 1"/>
          <p:cNvSpPr txBox="1">
            <a:spLocks/>
          </p:cNvSpPr>
          <p:nvPr/>
        </p:nvSpPr>
        <p:spPr>
          <a:xfrm>
            <a:off x="304800" y="285750"/>
            <a:ext cx="85344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Workshop Outline</a:t>
            </a:r>
            <a:endParaRPr lang="en-US" altLang="en-US" b="1" dirty="0">
              <a:latin typeface="Calibri" pitchFamily="34" charset="0"/>
            </a:endParaRPr>
          </a:p>
        </p:txBody>
      </p:sp>
    </p:spTree>
    <p:extLst>
      <p:ext uri="{BB962C8B-B14F-4D97-AF65-F5344CB8AC3E}">
        <p14:creationId xmlns:p14="http://schemas.microsoft.com/office/powerpoint/2010/main" val="6938159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2"/>
          </p:nvPr>
        </p:nvSpPr>
        <p:spPr/>
        <p:txBody>
          <a:bodyPr/>
          <a:lstStyle>
            <a:lvl1pPr eaLnBrk="0" hangingPunct="0">
              <a:spcBef>
                <a:spcPct val="20000"/>
              </a:spcBef>
              <a:defRPr sz="2800">
                <a:solidFill>
                  <a:srgbClr val="A2B525"/>
                </a:solidFill>
                <a:latin typeface="Arial" charset="0"/>
                <a:cs typeface="Arial" charset="0"/>
              </a:defRPr>
            </a:lvl1pPr>
            <a:lvl2pPr marL="742950" indent="-285750" eaLnBrk="0" hangingPunct="0">
              <a:spcBef>
                <a:spcPct val="20000"/>
              </a:spcBef>
              <a:defRPr sz="2800">
                <a:solidFill>
                  <a:srgbClr val="2361A1"/>
                </a:solidFill>
                <a:latin typeface="Arial" charset="0"/>
                <a:cs typeface="Arial" charset="0"/>
              </a:defRPr>
            </a:lvl2pPr>
            <a:lvl3pPr marL="1143000" indent="-228600" eaLnBrk="0" hangingPunct="0">
              <a:spcBef>
                <a:spcPct val="20000"/>
              </a:spcBef>
              <a:defRPr sz="2400">
                <a:solidFill>
                  <a:srgbClr val="2361A1"/>
                </a:solidFill>
                <a:latin typeface="Arial" charset="0"/>
                <a:cs typeface="Arial" charset="0"/>
              </a:defRPr>
            </a:lvl3pPr>
            <a:lvl4pPr marL="1600200" indent="-228600" eaLnBrk="0" hangingPunct="0">
              <a:spcBef>
                <a:spcPct val="20000"/>
              </a:spcBef>
              <a:defRPr sz="2000">
                <a:solidFill>
                  <a:srgbClr val="2361A1"/>
                </a:solidFill>
                <a:latin typeface="Arial" charset="0"/>
                <a:cs typeface="Arial" charset="0"/>
              </a:defRPr>
            </a:lvl4pPr>
            <a:lvl5pPr marL="2057400" indent="-228600" eaLnBrk="0" hangingPunct="0">
              <a:spcBef>
                <a:spcPct val="20000"/>
              </a:spcBef>
              <a:defRPr sz="2000">
                <a:solidFill>
                  <a:srgbClr val="2361A1"/>
                </a:solidFill>
                <a:latin typeface="Arial" charset="0"/>
                <a:cs typeface="Arial" charset="0"/>
              </a:defRPr>
            </a:lvl5pPr>
            <a:lvl6pPr marL="2514600" indent="-228600" eaLnBrk="0" fontAlgn="base" hangingPunct="0">
              <a:spcBef>
                <a:spcPct val="20000"/>
              </a:spcBef>
              <a:spcAft>
                <a:spcPct val="0"/>
              </a:spcAft>
              <a:defRPr sz="2000">
                <a:solidFill>
                  <a:srgbClr val="2361A1"/>
                </a:solidFill>
                <a:latin typeface="Arial" charset="0"/>
                <a:cs typeface="Arial" charset="0"/>
              </a:defRPr>
            </a:lvl6pPr>
            <a:lvl7pPr marL="2971800" indent="-228600" eaLnBrk="0" fontAlgn="base" hangingPunct="0">
              <a:spcBef>
                <a:spcPct val="20000"/>
              </a:spcBef>
              <a:spcAft>
                <a:spcPct val="0"/>
              </a:spcAft>
              <a:defRPr sz="2000">
                <a:solidFill>
                  <a:srgbClr val="2361A1"/>
                </a:solidFill>
                <a:latin typeface="Arial" charset="0"/>
                <a:cs typeface="Arial" charset="0"/>
              </a:defRPr>
            </a:lvl7pPr>
            <a:lvl8pPr marL="3429000" indent="-228600" eaLnBrk="0" fontAlgn="base" hangingPunct="0">
              <a:spcBef>
                <a:spcPct val="20000"/>
              </a:spcBef>
              <a:spcAft>
                <a:spcPct val="0"/>
              </a:spcAft>
              <a:defRPr sz="2000">
                <a:solidFill>
                  <a:srgbClr val="2361A1"/>
                </a:solidFill>
                <a:latin typeface="Arial" charset="0"/>
                <a:cs typeface="Arial" charset="0"/>
              </a:defRPr>
            </a:lvl8pPr>
            <a:lvl9pPr marL="3886200" indent="-228600" eaLnBrk="0" fontAlgn="base" hangingPunct="0">
              <a:spcBef>
                <a:spcPct val="20000"/>
              </a:spcBef>
              <a:spcAft>
                <a:spcPct val="0"/>
              </a:spcAft>
              <a:defRPr sz="2000">
                <a:solidFill>
                  <a:srgbClr val="2361A1"/>
                </a:solidFill>
                <a:latin typeface="Arial" charset="0"/>
                <a:cs typeface="Arial" charset="0"/>
              </a:defRPr>
            </a:lvl9pPr>
          </a:lstStyle>
          <a:p>
            <a:endParaRPr lang="en-US" altLang="en-US" smtClean="0"/>
          </a:p>
          <a:p>
            <a:fld id="{D19CD00D-8488-4216-BE51-F534C728F092}" type="slidenum">
              <a:rPr lang="en-US" altLang="en-US" smtClean="0"/>
              <a:pPr/>
              <a:t>24</a:t>
            </a:fld>
            <a:endParaRPr lang="en-US" altLang="en-US"/>
          </a:p>
        </p:txBody>
      </p:sp>
      <p:sp>
        <p:nvSpPr>
          <p:cNvPr id="4" name="Text Placeholder 3"/>
          <p:cNvSpPr>
            <a:spLocks noGrp="1"/>
          </p:cNvSpPr>
          <p:nvPr>
            <p:ph type="body" sz="quarter" idx="13"/>
          </p:nvPr>
        </p:nvSpPr>
        <p:spPr>
          <a:xfrm>
            <a:off x="457200" y="1143000"/>
            <a:ext cx="8153400" cy="3600450"/>
          </a:xfrm>
        </p:spPr>
        <p:txBody>
          <a:bodyPr>
            <a:normAutofit/>
          </a:bodyPr>
          <a:lstStyle/>
          <a:p>
            <a:pPr marL="0" indent="0">
              <a:lnSpc>
                <a:spcPct val="150000"/>
              </a:lnSpc>
              <a:spcBef>
                <a:spcPct val="0"/>
              </a:spcBef>
              <a:buNone/>
            </a:pPr>
            <a:r>
              <a:rPr lang="en-US" altLang="en-US" b="1" dirty="0">
                <a:latin typeface="Calibri" panose="020F0502020204030204" pitchFamily="34" charset="0"/>
                <a:cs typeface="Calibri" panose="020F0502020204030204" pitchFamily="34" charset="0"/>
              </a:rPr>
              <a:t>Module </a:t>
            </a:r>
            <a:r>
              <a:rPr lang="en-US" altLang="en-US" b="1" dirty="0" smtClean="0">
                <a:latin typeface="Calibri" panose="020F0502020204030204" pitchFamily="34" charset="0"/>
                <a:cs typeface="Calibri" panose="020F0502020204030204" pitchFamily="34" charset="0"/>
              </a:rPr>
              <a:t>3: </a:t>
            </a:r>
            <a:r>
              <a:rPr lang="en-US" b="1" dirty="0"/>
              <a:t>Planning and Data Management Issues</a:t>
            </a:r>
            <a:endParaRPr lang="en-US" altLang="en-US" b="1" dirty="0" smtClean="0">
              <a:latin typeface="Calibri" panose="020F0502020204030204" pitchFamily="34" charset="0"/>
              <a:cs typeface="Calibri" panose="020F0502020204030204" pitchFamily="34" charset="0"/>
            </a:endParaRPr>
          </a:p>
          <a:p>
            <a:pPr>
              <a:lnSpc>
                <a:spcPct val="150000"/>
              </a:lnSpc>
              <a:spcBef>
                <a:spcPct val="0"/>
              </a:spcBef>
            </a:pPr>
            <a:r>
              <a:rPr lang="en-US" sz="1800" dirty="0" smtClean="0"/>
              <a:t>Data </a:t>
            </a:r>
            <a:r>
              <a:rPr lang="en-US" sz="1800" dirty="0"/>
              <a:t>Set Up for Survival </a:t>
            </a:r>
            <a:r>
              <a:rPr lang="en-US" sz="1800" dirty="0" smtClean="0"/>
              <a:t>Analysis</a:t>
            </a:r>
          </a:p>
          <a:p>
            <a:pPr>
              <a:lnSpc>
                <a:spcPct val="150000"/>
              </a:lnSpc>
              <a:spcBef>
                <a:spcPct val="0"/>
              </a:spcBef>
            </a:pPr>
            <a:r>
              <a:rPr lang="en-US" sz="1800" dirty="0" smtClean="0"/>
              <a:t>Compute </a:t>
            </a:r>
            <a:r>
              <a:rPr lang="en-US" sz="1800" dirty="0"/>
              <a:t>and Compare Power </a:t>
            </a:r>
            <a:endParaRPr lang="en-US" sz="1800" dirty="0" smtClean="0"/>
          </a:p>
          <a:p>
            <a:pPr>
              <a:lnSpc>
                <a:spcPct val="150000"/>
              </a:lnSpc>
              <a:spcBef>
                <a:spcPct val="0"/>
              </a:spcBef>
            </a:pPr>
            <a:r>
              <a:rPr lang="en-US" sz="1800" dirty="0" smtClean="0"/>
              <a:t>Problems </a:t>
            </a:r>
            <a:r>
              <a:rPr lang="en-US" sz="1800" dirty="0"/>
              <a:t>with Date Variables</a:t>
            </a:r>
            <a:br>
              <a:rPr lang="en-US" sz="1800" dirty="0"/>
            </a:br>
            <a:endParaRPr lang="en-US" sz="1800" dirty="0">
              <a:latin typeface="Calibri" panose="020F0502020204030204" pitchFamily="34" charset="0"/>
              <a:cs typeface="Calibri" panose="020F0502020204030204" pitchFamily="34" charset="0"/>
            </a:endParaRPr>
          </a:p>
        </p:txBody>
      </p:sp>
      <p:sp>
        <p:nvSpPr>
          <p:cNvPr id="5" name="Title 1"/>
          <p:cNvSpPr txBox="1">
            <a:spLocks/>
          </p:cNvSpPr>
          <p:nvPr/>
        </p:nvSpPr>
        <p:spPr>
          <a:xfrm>
            <a:off x="304800" y="285750"/>
            <a:ext cx="85344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Workshop Outline</a:t>
            </a:r>
            <a:endParaRPr lang="en-US" altLang="en-US" b="1" dirty="0">
              <a:latin typeface="Calibri" pitchFamily="34" charset="0"/>
            </a:endParaRPr>
          </a:p>
        </p:txBody>
      </p:sp>
    </p:spTree>
    <p:extLst>
      <p:ext uri="{BB962C8B-B14F-4D97-AF65-F5344CB8AC3E}">
        <p14:creationId xmlns:p14="http://schemas.microsoft.com/office/powerpoint/2010/main" val="40053375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2"/>
          </p:nvPr>
        </p:nvSpPr>
        <p:spPr/>
        <p:txBody>
          <a:bodyPr/>
          <a:lstStyle>
            <a:lvl1pPr eaLnBrk="0" hangingPunct="0">
              <a:spcBef>
                <a:spcPct val="20000"/>
              </a:spcBef>
              <a:defRPr sz="2800">
                <a:solidFill>
                  <a:srgbClr val="A2B525"/>
                </a:solidFill>
                <a:latin typeface="Arial" charset="0"/>
                <a:cs typeface="Arial" charset="0"/>
              </a:defRPr>
            </a:lvl1pPr>
            <a:lvl2pPr marL="742950" indent="-285750" eaLnBrk="0" hangingPunct="0">
              <a:spcBef>
                <a:spcPct val="20000"/>
              </a:spcBef>
              <a:defRPr sz="2800">
                <a:solidFill>
                  <a:srgbClr val="2361A1"/>
                </a:solidFill>
                <a:latin typeface="Arial" charset="0"/>
                <a:cs typeface="Arial" charset="0"/>
              </a:defRPr>
            </a:lvl2pPr>
            <a:lvl3pPr marL="1143000" indent="-228600" eaLnBrk="0" hangingPunct="0">
              <a:spcBef>
                <a:spcPct val="20000"/>
              </a:spcBef>
              <a:defRPr sz="2400">
                <a:solidFill>
                  <a:srgbClr val="2361A1"/>
                </a:solidFill>
                <a:latin typeface="Arial" charset="0"/>
                <a:cs typeface="Arial" charset="0"/>
              </a:defRPr>
            </a:lvl3pPr>
            <a:lvl4pPr marL="1600200" indent="-228600" eaLnBrk="0" hangingPunct="0">
              <a:spcBef>
                <a:spcPct val="20000"/>
              </a:spcBef>
              <a:defRPr sz="2000">
                <a:solidFill>
                  <a:srgbClr val="2361A1"/>
                </a:solidFill>
                <a:latin typeface="Arial" charset="0"/>
                <a:cs typeface="Arial" charset="0"/>
              </a:defRPr>
            </a:lvl4pPr>
            <a:lvl5pPr marL="2057400" indent="-228600" eaLnBrk="0" hangingPunct="0">
              <a:spcBef>
                <a:spcPct val="20000"/>
              </a:spcBef>
              <a:defRPr sz="2000">
                <a:solidFill>
                  <a:srgbClr val="2361A1"/>
                </a:solidFill>
                <a:latin typeface="Arial" charset="0"/>
                <a:cs typeface="Arial" charset="0"/>
              </a:defRPr>
            </a:lvl5pPr>
            <a:lvl6pPr marL="2514600" indent="-228600" eaLnBrk="0" fontAlgn="base" hangingPunct="0">
              <a:spcBef>
                <a:spcPct val="20000"/>
              </a:spcBef>
              <a:spcAft>
                <a:spcPct val="0"/>
              </a:spcAft>
              <a:defRPr sz="2000">
                <a:solidFill>
                  <a:srgbClr val="2361A1"/>
                </a:solidFill>
                <a:latin typeface="Arial" charset="0"/>
                <a:cs typeface="Arial" charset="0"/>
              </a:defRPr>
            </a:lvl6pPr>
            <a:lvl7pPr marL="2971800" indent="-228600" eaLnBrk="0" fontAlgn="base" hangingPunct="0">
              <a:spcBef>
                <a:spcPct val="20000"/>
              </a:spcBef>
              <a:spcAft>
                <a:spcPct val="0"/>
              </a:spcAft>
              <a:defRPr sz="2000">
                <a:solidFill>
                  <a:srgbClr val="2361A1"/>
                </a:solidFill>
                <a:latin typeface="Arial" charset="0"/>
                <a:cs typeface="Arial" charset="0"/>
              </a:defRPr>
            </a:lvl7pPr>
            <a:lvl8pPr marL="3429000" indent="-228600" eaLnBrk="0" fontAlgn="base" hangingPunct="0">
              <a:spcBef>
                <a:spcPct val="20000"/>
              </a:spcBef>
              <a:spcAft>
                <a:spcPct val="0"/>
              </a:spcAft>
              <a:defRPr sz="2000">
                <a:solidFill>
                  <a:srgbClr val="2361A1"/>
                </a:solidFill>
                <a:latin typeface="Arial" charset="0"/>
                <a:cs typeface="Arial" charset="0"/>
              </a:defRPr>
            </a:lvl8pPr>
            <a:lvl9pPr marL="3886200" indent="-228600" eaLnBrk="0" fontAlgn="base" hangingPunct="0">
              <a:spcBef>
                <a:spcPct val="20000"/>
              </a:spcBef>
              <a:spcAft>
                <a:spcPct val="0"/>
              </a:spcAft>
              <a:defRPr sz="2000">
                <a:solidFill>
                  <a:srgbClr val="2361A1"/>
                </a:solidFill>
                <a:latin typeface="Arial" charset="0"/>
                <a:cs typeface="Arial" charset="0"/>
              </a:defRPr>
            </a:lvl9pPr>
          </a:lstStyle>
          <a:p>
            <a:endParaRPr lang="en-US" altLang="en-US" smtClean="0"/>
          </a:p>
          <a:p>
            <a:fld id="{D19CD00D-8488-4216-BE51-F534C728F092}" type="slidenum">
              <a:rPr lang="en-US" altLang="en-US" smtClean="0"/>
              <a:pPr/>
              <a:t>25</a:t>
            </a:fld>
            <a:endParaRPr lang="en-US" altLang="en-US"/>
          </a:p>
        </p:txBody>
      </p:sp>
      <p:sp>
        <p:nvSpPr>
          <p:cNvPr id="4" name="Text Placeholder 3"/>
          <p:cNvSpPr>
            <a:spLocks noGrp="1"/>
          </p:cNvSpPr>
          <p:nvPr>
            <p:ph type="body" sz="quarter" idx="13"/>
          </p:nvPr>
        </p:nvSpPr>
        <p:spPr>
          <a:xfrm>
            <a:off x="457200" y="1143000"/>
            <a:ext cx="8153400" cy="3600450"/>
          </a:xfrm>
        </p:spPr>
        <p:txBody>
          <a:bodyPr>
            <a:normAutofit/>
          </a:bodyPr>
          <a:lstStyle/>
          <a:p>
            <a:pPr marL="0" indent="0">
              <a:lnSpc>
                <a:spcPct val="150000"/>
              </a:lnSpc>
              <a:spcBef>
                <a:spcPct val="0"/>
              </a:spcBef>
              <a:buNone/>
            </a:pPr>
            <a:r>
              <a:rPr lang="en-US" altLang="en-US" b="1" dirty="0">
                <a:latin typeface="Calibri" panose="020F0502020204030204" pitchFamily="34" charset="0"/>
                <a:cs typeface="Calibri" panose="020F0502020204030204" pitchFamily="34" charset="0"/>
              </a:rPr>
              <a:t>Module </a:t>
            </a:r>
            <a:r>
              <a:rPr lang="en-US" altLang="en-US" b="1" dirty="0" smtClean="0">
                <a:latin typeface="Calibri" panose="020F0502020204030204" pitchFamily="34" charset="0"/>
                <a:cs typeface="Calibri" panose="020F0502020204030204" pitchFamily="34" charset="0"/>
              </a:rPr>
              <a:t>4: </a:t>
            </a:r>
            <a:r>
              <a:rPr lang="en-US" b="1" dirty="0"/>
              <a:t>Cox Model: Model Fitting and Diagnostics for the Cox </a:t>
            </a:r>
            <a:r>
              <a:rPr lang="en-US" b="1" dirty="0" smtClean="0"/>
              <a:t>Model</a:t>
            </a:r>
          </a:p>
          <a:p>
            <a:pPr>
              <a:lnSpc>
                <a:spcPct val="150000"/>
              </a:lnSpc>
              <a:spcBef>
                <a:spcPct val="0"/>
              </a:spcBef>
            </a:pPr>
            <a:r>
              <a:rPr lang="en-US" sz="1800" dirty="0" smtClean="0"/>
              <a:t>Multiple </a:t>
            </a:r>
            <a:r>
              <a:rPr lang="en-US" sz="1800" dirty="0"/>
              <a:t>Predictor </a:t>
            </a:r>
            <a:r>
              <a:rPr lang="en-US" sz="1800" dirty="0" smtClean="0"/>
              <a:t>Variables</a:t>
            </a:r>
          </a:p>
          <a:p>
            <a:pPr>
              <a:lnSpc>
                <a:spcPct val="150000"/>
              </a:lnSpc>
              <a:spcBef>
                <a:spcPct val="0"/>
              </a:spcBef>
            </a:pPr>
            <a:r>
              <a:rPr lang="en-US" sz="1800" dirty="0" smtClean="0"/>
              <a:t>Risk Adjustment</a:t>
            </a:r>
          </a:p>
          <a:p>
            <a:pPr>
              <a:lnSpc>
                <a:spcPct val="150000"/>
              </a:lnSpc>
              <a:spcBef>
                <a:spcPct val="0"/>
              </a:spcBef>
            </a:pPr>
            <a:r>
              <a:rPr lang="en-US" sz="1800" dirty="0" smtClean="0"/>
              <a:t>Proportional </a:t>
            </a:r>
            <a:r>
              <a:rPr lang="en-US" sz="1800" dirty="0"/>
              <a:t>Hazards</a:t>
            </a:r>
            <a:br>
              <a:rPr lang="en-US" sz="1800" dirty="0"/>
            </a:br>
            <a:endParaRPr lang="en-US" sz="1800" dirty="0">
              <a:latin typeface="Calibri" panose="020F0502020204030204" pitchFamily="34" charset="0"/>
              <a:cs typeface="Calibri" panose="020F0502020204030204" pitchFamily="34" charset="0"/>
            </a:endParaRPr>
          </a:p>
        </p:txBody>
      </p:sp>
      <p:sp>
        <p:nvSpPr>
          <p:cNvPr id="5" name="Title 1"/>
          <p:cNvSpPr txBox="1">
            <a:spLocks/>
          </p:cNvSpPr>
          <p:nvPr/>
        </p:nvSpPr>
        <p:spPr>
          <a:xfrm>
            <a:off x="304800" y="285750"/>
            <a:ext cx="85344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Workshop Outline</a:t>
            </a:r>
            <a:endParaRPr lang="en-US" altLang="en-US" b="1" dirty="0">
              <a:latin typeface="Calibri" pitchFamily="34" charset="0"/>
            </a:endParaRPr>
          </a:p>
        </p:txBody>
      </p:sp>
    </p:spTree>
    <p:extLst>
      <p:ext uri="{BB962C8B-B14F-4D97-AF65-F5344CB8AC3E}">
        <p14:creationId xmlns:p14="http://schemas.microsoft.com/office/powerpoint/2010/main" val="39591095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2"/>
          </p:nvPr>
        </p:nvSpPr>
        <p:spPr/>
        <p:txBody>
          <a:bodyPr/>
          <a:lstStyle>
            <a:lvl1pPr eaLnBrk="0" hangingPunct="0">
              <a:spcBef>
                <a:spcPct val="20000"/>
              </a:spcBef>
              <a:defRPr sz="2800">
                <a:solidFill>
                  <a:srgbClr val="A2B525"/>
                </a:solidFill>
                <a:latin typeface="Arial" charset="0"/>
                <a:cs typeface="Arial" charset="0"/>
              </a:defRPr>
            </a:lvl1pPr>
            <a:lvl2pPr marL="742950" indent="-285750" eaLnBrk="0" hangingPunct="0">
              <a:spcBef>
                <a:spcPct val="20000"/>
              </a:spcBef>
              <a:defRPr sz="2800">
                <a:solidFill>
                  <a:srgbClr val="2361A1"/>
                </a:solidFill>
                <a:latin typeface="Arial" charset="0"/>
                <a:cs typeface="Arial" charset="0"/>
              </a:defRPr>
            </a:lvl2pPr>
            <a:lvl3pPr marL="1143000" indent="-228600" eaLnBrk="0" hangingPunct="0">
              <a:spcBef>
                <a:spcPct val="20000"/>
              </a:spcBef>
              <a:defRPr sz="2400">
                <a:solidFill>
                  <a:srgbClr val="2361A1"/>
                </a:solidFill>
                <a:latin typeface="Arial" charset="0"/>
                <a:cs typeface="Arial" charset="0"/>
              </a:defRPr>
            </a:lvl3pPr>
            <a:lvl4pPr marL="1600200" indent="-228600" eaLnBrk="0" hangingPunct="0">
              <a:spcBef>
                <a:spcPct val="20000"/>
              </a:spcBef>
              <a:defRPr sz="2000">
                <a:solidFill>
                  <a:srgbClr val="2361A1"/>
                </a:solidFill>
                <a:latin typeface="Arial" charset="0"/>
                <a:cs typeface="Arial" charset="0"/>
              </a:defRPr>
            </a:lvl4pPr>
            <a:lvl5pPr marL="2057400" indent="-228600" eaLnBrk="0" hangingPunct="0">
              <a:spcBef>
                <a:spcPct val="20000"/>
              </a:spcBef>
              <a:defRPr sz="2000">
                <a:solidFill>
                  <a:srgbClr val="2361A1"/>
                </a:solidFill>
                <a:latin typeface="Arial" charset="0"/>
                <a:cs typeface="Arial" charset="0"/>
              </a:defRPr>
            </a:lvl5pPr>
            <a:lvl6pPr marL="2514600" indent="-228600" eaLnBrk="0" fontAlgn="base" hangingPunct="0">
              <a:spcBef>
                <a:spcPct val="20000"/>
              </a:spcBef>
              <a:spcAft>
                <a:spcPct val="0"/>
              </a:spcAft>
              <a:defRPr sz="2000">
                <a:solidFill>
                  <a:srgbClr val="2361A1"/>
                </a:solidFill>
                <a:latin typeface="Arial" charset="0"/>
                <a:cs typeface="Arial" charset="0"/>
              </a:defRPr>
            </a:lvl6pPr>
            <a:lvl7pPr marL="2971800" indent="-228600" eaLnBrk="0" fontAlgn="base" hangingPunct="0">
              <a:spcBef>
                <a:spcPct val="20000"/>
              </a:spcBef>
              <a:spcAft>
                <a:spcPct val="0"/>
              </a:spcAft>
              <a:defRPr sz="2000">
                <a:solidFill>
                  <a:srgbClr val="2361A1"/>
                </a:solidFill>
                <a:latin typeface="Arial" charset="0"/>
                <a:cs typeface="Arial" charset="0"/>
              </a:defRPr>
            </a:lvl7pPr>
            <a:lvl8pPr marL="3429000" indent="-228600" eaLnBrk="0" fontAlgn="base" hangingPunct="0">
              <a:spcBef>
                <a:spcPct val="20000"/>
              </a:spcBef>
              <a:spcAft>
                <a:spcPct val="0"/>
              </a:spcAft>
              <a:defRPr sz="2000">
                <a:solidFill>
                  <a:srgbClr val="2361A1"/>
                </a:solidFill>
                <a:latin typeface="Arial" charset="0"/>
                <a:cs typeface="Arial" charset="0"/>
              </a:defRPr>
            </a:lvl8pPr>
            <a:lvl9pPr marL="3886200" indent="-228600" eaLnBrk="0" fontAlgn="base" hangingPunct="0">
              <a:spcBef>
                <a:spcPct val="20000"/>
              </a:spcBef>
              <a:spcAft>
                <a:spcPct val="0"/>
              </a:spcAft>
              <a:defRPr sz="2000">
                <a:solidFill>
                  <a:srgbClr val="2361A1"/>
                </a:solidFill>
                <a:latin typeface="Arial" charset="0"/>
                <a:cs typeface="Arial" charset="0"/>
              </a:defRPr>
            </a:lvl9pPr>
          </a:lstStyle>
          <a:p>
            <a:endParaRPr lang="en-US" altLang="en-US" smtClean="0"/>
          </a:p>
          <a:p>
            <a:fld id="{D19CD00D-8488-4216-BE51-F534C728F092}" type="slidenum">
              <a:rPr lang="en-US" altLang="en-US" smtClean="0"/>
              <a:pPr/>
              <a:t>26</a:t>
            </a:fld>
            <a:endParaRPr lang="en-US" altLang="en-US"/>
          </a:p>
        </p:txBody>
      </p:sp>
      <p:sp>
        <p:nvSpPr>
          <p:cNvPr id="4" name="Text Placeholder 3"/>
          <p:cNvSpPr>
            <a:spLocks noGrp="1"/>
          </p:cNvSpPr>
          <p:nvPr>
            <p:ph type="body" sz="quarter" idx="13"/>
          </p:nvPr>
        </p:nvSpPr>
        <p:spPr>
          <a:xfrm>
            <a:off x="457200" y="1143000"/>
            <a:ext cx="8153400" cy="3600450"/>
          </a:xfrm>
        </p:spPr>
        <p:txBody>
          <a:bodyPr>
            <a:normAutofit/>
          </a:bodyPr>
          <a:lstStyle/>
          <a:p>
            <a:pPr marL="0" indent="0">
              <a:lnSpc>
                <a:spcPct val="150000"/>
              </a:lnSpc>
              <a:spcBef>
                <a:spcPct val="0"/>
              </a:spcBef>
              <a:buNone/>
            </a:pPr>
            <a:r>
              <a:rPr lang="en-US" altLang="en-US" b="1" dirty="0">
                <a:latin typeface="Calibri" panose="020F0502020204030204" pitchFamily="34" charset="0"/>
                <a:cs typeface="Calibri" panose="020F0502020204030204" pitchFamily="34" charset="0"/>
              </a:rPr>
              <a:t>Module </a:t>
            </a:r>
            <a:r>
              <a:rPr lang="en-US" altLang="en-US" b="1" dirty="0" smtClean="0">
                <a:latin typeface="Calibri" panose="020F0502020204030204" pitchFamily="34" charset="0"/>
                <a:cs typeface="Calibri" panose="020F0502020204030204" pitchFamily="34" charset="0"/>
              </a:rPr>
              <a:t>5: </a:t>
            </a:r>
            <a:r>
              <a:rPr lang="en-US" b="1" dirty="0"/>
              <a:t>Parametric Models</a:t>
            </a:r>
            <a:endParaRPr lang="en-US" b="1" dirty="0" smtClean="0"/>
          </a:p>
          <a:p>
            <a:pPr>
              <a:lnSpc>
                <a:spcPct val="150000"/>
              </a:lnSpc>
              <a:spcBef>
                <a:spcPct val="0"/>
              </a:spcBef>
            </a:pPr>
            <a:r>
              <a:rPr lang="en-US" sz="1800" dirty="0" smtClean="0"/>
              <a:t>Comparing </a:t>
            </a:r>
            <a:r>
              <a:rPr lang="en-US" sz="1800" dirty="0"/>
              <a:t>Hazard Functions for Popular </a:t>
            </a:r>
            <a:r>
              <a:rPr lang="en-US" sz="1800" dirty="0" smtClean="0"/>
              <a:t>Distributions</a:t>
            </a:r>
          </a:p>
          <a:p>
            <a:pPr>
              <a:lnSpc>
                <a:spcPct val="150000"/>
              </a:lnSpc>
              <a:spcBef>
                <a:spcPct val="0"/>
              </a:spcBef>
            </a:pPr>
            <a:r>
              <a:rPr lang="en-US" sz="1800" dirty="0" smtClean="0"/>
              <a:t>Interpreting Coefficients</a:t>
            </a:r>
          </a:p>
          <a:p>
            <a:pPr>
              <a:lnSpc>
                <a:spcPct val="150000"/>
              </a:lnSpc>
              <a:spcBef>
                <a:spcPct val="0"/>
              </a:spcBef>
            </a:pPr>
            <a:r>
              <a:rPr lang="en-US" sz="1800" dirty="0" smtClean="0"/>
              <a:t>Understanding </a:t>
            </a:r>
            <a:r>
              <a:rPr lang="en-US" sz="1800" dirty="0"/>
              <a:t>Advantages and </a:t>
            </a:r>
            <a:r>
              <a:rPr lang="en-US" sz="1800" dirty="0" smtClean="0"/>
              <a:t>Disadvantages</a:t>
            </a:r>
            <a:endParaRPr lang="en-US" sz="1800" dirty="0">
              <a:latin typeface="Calibri" panose="020F0502020204030204" pitchFamily="34" charset="0"/>
              <a:cs typeface="Calibri" panose="020F0502020204030204" pitchFamily="34" charset="0"/>
            </a:endParaRPr>
          </a:p>
        </p:txBody>
      </p:sp>
      <p:sp>
        <p:nvSpPr>
          <p:cNvPr id="5" name="Title 1"/>
          <p:cNvSpPr txBox="1">
            <a:spLocks/>
          </p:cNvSpPr>
          <p:nvPr/>
        </p:nvSpPr>
        <p:spPr>
          <a:xfrm>
            <a:off x="304800" y="285750"/>
            <a:ext cx="85344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Workshop Outline</a:t>
            </a:r>
            <a:endParaRPr lang="en-US" altLang="en-US" b="1" dirty="0">
              <a:latin typeface="Calibri" pitchFamily="34" charset="0"/>
            </a:endParaRPr>
          </a:p>
        </p:txBody>
      </p:sp>
    </p:spTree>
    <p:extLst>
      <p:ext uri="{BB962C8B-B14F-4D97-AF65-F5344CB8AC3E}">
        <p14:creationId xmlns:p14="http://schemas.microsoft.com/office/powerpoint/2010/main" val="32010741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2"/>
          </p:nvPr>
        </p:nvSpPr>
        <p:spPr/>
        <p:txBody>
          <a:bodyPr/>
          <a:lstStyle>
            <a:lvl1pPr eaLnBrk="0" hangingPunct="0">
              <a:spcBef>
                <a:spcPct val="20000"/>
              </a:spcBef>
              <a:defRPr sz="2800">
                <a:solidFill>
                  <a:srgbClr val="A2B525"/>
                </a:solidFill>
                <a:latin typeface="Arial" charset="0"/>
                <a:cs typeface="Arial" charset="0"/>
              </a:defRPr>
            </a:lvl1pPr>
            <a:lvl2pPr marL="742950" indent="-285750" eaLnBrk="0" hangingPunct="0">
              <a:spcBef>
                <a:spcPct val="20000"/>
              </a:spcBef>
              <a:defRPr sz="2800">
                <a:solidFill>
                  <a:srgbClr val="2361A1"/>
                </a:solidFill>
                <a:latin typeface="Arial" charset="0"/>
                <a:cs typeface="Arial" charset="0"/>
              </a:defRPr>
            </a:lvl2pPr>
            <a:lvl3pPr marL="1143000" indent="-228600" eaLnBrk="0" hangingPunct="0">
              <a:spcBef>
                <a:spcPct val="20000"/>
              </a:spcBef>
              <a:defRPr sz="2400">
                <a:solidFill>
                  <a:srgbClr val="2361A1"/>
                </a:solidFill>
                <a:latin typeface="Arial" charset="0"/>
                <a:cs typeface="Arial" charset="0"/>
              </a:defRPr>
            </a:lvl3pPr>
            <a:lvl4pPr marL="1600200" indent="-228600" eaLnBrk="0" hangingPunct="0">
              <a:spcBef>
                <a:spcPct val="20000"/>
              </a:spcBef>
              <a:defRPr sz="2000">
                <a:solidFill>
                  <a:srgbClr val="2361A1"/>
                </a:solidFill>
                <a:latin typeface="Arial" charset="0"/>
                <a:cs typeface="Arial" charset="0"/>
              </a:defRPr>
            </a:lvl4pPr>
            <a:lvl5pPr marL="2057400" indent="-228600" eaLnBrk="0" hangingPunct="0">
              <a:spcBef>
                <a:spcPct val="20000"/>
              </a:spcBef>
              <a:defRPr sz="2000">
                <a:solidFill>
                  <a:srgbClr val="2361A1"/>
                </a:solidFill>
                <a:latin typeface="Arial" charset="0"/>
                <a:cs typeface="Arial" charset="0"/>
              </a:defRPr>
            </a:lvl5pPr>
            <a:lvl6pPr marL="2514600" indent="-228600" eaLnBrk="0" fontAlgn="base" hangingPunct="0">
              <a:spcBef>
                <a:spcPct val="20000"/>
              </a:spcBef>
              <a:spcAft>
                <a:spcPct val="0"/>
              </a:spcAft>
              <a:defRPr sz="2000">
                <a:solidFill>
                  <a:srgbClr val="2361A1"/>
                </a:solidFill>
                <a:latin typeface="Arial" charset="0"/>
                <a:cs typeface="Arial" charset="0"/>
              </a:defRPr>
            </a:lvl6pPr>
            <a:lvl7pPr marL="2971800" indent="-228600" eaLnBrk="0" fontAlgn="base" hangingPunct="0">
              <a:spcBef>
                <a:spcPct val="20000"/>
              </a:spcBef>
              <a:spcAft>
                <a:spcPct val="0"/>
              </a:spcAft>
              <a:defRPr sz="2000">
                <a:solidFill>
                  <a:srgbClr val="2361A1"/>
                </a:solidFill>
                <a:latin typeface="Arial" charset="0"/>
                <a:cs typeface="Arial" charset="0"/>
              </a:defRPr>
            </a:lvl7pPr>
            <a:lvl8pPr marL="3429000" indent="-228600" eaLnBrk="0" fontAlgn="base" hangingPunct="0">
              <a:spcBef>
                <a:spcPct val="20000"/>
              </a:spcBef>
              <a:spcAft>
                <a:spcPct val="0"/>
              </a:spcAft>
              <a:defRPr sz="2000">
                <a:solidFill>
                  <a:srgbClr val="2361A1"/>
                </a:solidFill>
                <a:latin typeface="Arial" charset="0"/>
                <a:cs typeface="Arial" charset="0"/>
              </a:defRPr>
            </a:lvl8pPr>
            <a:lvl9pPr marL="3886200" indent="-228600" eaLnBrk="0" fontAlgn="base" hangingPunct="0">
              <a:spcBef>
                <a:spcPct val="20000"/>
              </a:spcBef>
              <a:spcAft>
                <a:spcPct val="0"/>
              </a:spcAft>
              <a:defRPr sz="2000">
                <a:solidFill>
                  <a:srgbClr val="2361A1"/>
                </a:solidFill>
                <a:latin typeface="Arial" charset="0"/>
                <a:cs typeface="Arial" charset="0"/>
              </a:defRPr>
            </a:lvl9pPr>
          </a:lstStyle>
          <a:p>
            <a:endParaRPr lang="en-US" altLang="en-US" smtClean="0"/>
          </a:p>
          <a:p>
            <a:fld id="{D19CD00D-8488-4216-BE51-F534C728F092}" type="slidenum">
              <a:rPr lang="en-US" altLang="en-US" smtClean="0"/>
              <a:pPr/>
              <a:t>27</a:t>
            </a:fld>
            <a:endParaRPr lang="en-US" altLang="en-US"/>
          </a:p>
        </p:txBody>
      </p:sp>
      <p:sp>
        <p:nvSpPr>
          <p:cNvPr id="4" name="Text Placeholder 3"/>
          <p:cNvSpPr>
            <a:spLocks noGrp="1"/>
          </p:cNvSpPr>
          <p:nvPr>
            <p:ph type="body" sz="quarter" idx="13"/>
          </p:nvPr>
        </p:nvSpPr>
        <p:spPr>
          <a:xfrm>
            <a:off x="457200" y="1143000"/>
            <a:ext cx="8153400" cy="3600450"/>
          </a:xfrm>
        </p:spPr>
        <p:txBody>
          <a:bodyPr>
            <a:normAutofit/>
          </a:bodyPr>
          <a:lstStyle/>
          <a:p>
            <a:pPr marL="0" indent="0">
              <a:lnSpc>
                <a:spcPct val="150000"/>
              </a:lnSpc>
              <a:spcBef>
                <a:spcPct val="0"/>
              </a:spcBef>
              <a:buNone/>
            </a:pPr>
            <a:r>
              <a:rPr lang="en-US" altLang="en-US" b="1" dirty="0">
                <a:latin typeface="Calibri" panose="020F0502020204030204" pitchFamily="34" charset="0"/>
                <a:cs typeface="Calibri" panose="020F0502020204030204" pitchFamily="34" charset="0"/>
              </a:rPr>
              <a:t>Module </a:t>
            </a:r>
            <a:r>
              <a:rPr lang="en-US" altLang="en-US" b="1" dirty="0" smtClean="0">
                <a:latin typeface="Calibri" panose="020F0502020204030204" pitchFamily="34" charset="0"/>
                <a:cs typeface="Calibri" panose="020F0502020204030204" pitchFamily="34" charset="0"/>
              </a:rPr>
              <a:t>6: </a:t>
            </a:r>
            <a:r>
              <a:rPr lang="en-US" b="1" dirty="0"/>
              <a:t>Time-Varying Covariates in a Cox Model</a:t>
            </a:r>
            <a:endParaRPr lang="en-US" b="1" dirty="0" smtClean="0"/>
          </a:p>
          <a:p>
            <a:pPr>
              <a:lnSpc>
                <a:spcPct val="150000"/>
              </a:lnSpc>
              <a:spcBef>
                <a:spcPct val="0"/>
              </a:spcBef>
            </a:pPr>
            <a:r>
              <a:rPr lang="en-US" sz="1800" dirty="0" smtClean="0"/>
              <a:t>How </a:t>
            </a:r>
            <a:r>
              <a:rPr lang="en-US" sz="1800" dirty="0"/>
              <a:t>to Code Data for Time-Varying </a:t>
            </a:r>
            <a:r>
              <a:rPr lang="en-US" sz="1800" dirty="0" smtClean="0"/>
              <a:t>Covariates</a:t>
            </a:r>
          </a:p>
          <a:p>
            <a:pPr>
              <a:lnSpc>
                <a:spcPct val="150000"/>
              </a:lnSpc>
              <a:spcBef>
                <a:spcPct val="0"/>
              </a:spcBef>
            </a:pPr>
            <a:r>
              <a:rPr lang="en-US" sz="1800" dirty="0" smtClean="0"/>
              <a:t>Fit </a:t>
            </a:r>
            <a:r>
              <a:rPr lang="en-US" sz="1800" dirty="0"/>
              <a:t>Time-Varying </a:t>
            </a:r>
            <a:r>
              <a:rPr lang="en-US" sz="1800" dirty="0" smtClean="0"/>
              <a:t>Models</a:t>
            </a:r>
          </a:p>
          <a:p>
            <a:pPr>
              <a:lnSpc>
                <a:spcPct val="150000"/>
              </a:lnSpc>
              <a:spcBef>
                <a:spcPct val="0"/>
              </a:spcBef>
            </a:pPr>
            <a:r>
              <a:rPr lang="en-US" sz="1800" dirty="0" smtClean="0"/>
              <a:t>Interpreting </a:t>
            </a:r>
            <a:r>
              <a:rPr lang="en-US" sz="1800" dirty="0"/>
              <a:t>the </a:t>
            </a:r>
            <a:r>
              <a:rPr lang="en-US" sz="1800" dirty="0" smtClean="0"/>
              <a:t>Results</a:t>
            </a:r>
            <a:endParaRPr lang="en-US" sz="1800" dirty="0">
              <a:latin typeface="Calibri" panose="020F0502020204030204" pitchFamily="34" charset="0"/>
              <a:cs typeface="Calibri" panose="020F0502020204030204" pitchFamily="34" charset="0"/>
            </a:endParaRPr>
          </a:p>
        </p:txBody>
      </p:sp>
      <p:sp>
        <p:nvSpPr>
          <p:cNvPr id="5" name="Title 1"/>
          <p:cNvSpPr txBox="1">
            <a:spLocks/>
          </p:cNvSpPr>
          <p:nvPr/>
        </p:nvSpPr>
        <p:spPr>
          <a:xfrm>
            <a:off x="304800" y="285750"/>
            <a:ext cx="85344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Workshop Outline</a:t>
            </a:r>
            <a:endParaRPr lang="en-US" altLang="en-US" b="1" dirty="0">
              <a:latin typeface="Calibri" pitchFamily="34" charset="0"/>
            </a:endParaRPr>
          </a:p>
        </p:txBody>
      </p:sp>
    </p:spTree>
    <p:extLst>
      <p:ext uri="{BB962C8B-B14F-4D97-AF65-F5344CB8AC3E}">
        <p14:creationId xmlns:p14="http://schemas.microsoft.com/office/powerpoint/2010/main" val="21130347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2"/>
          </p:nvPr>
        </p:nvSpPr>
        <p:spPr/>
        <p:txBody>
          <a:bodyPr/>
          <a:lstStyle>
            <a:lvl1pPr eaLnBrk="0" hangingPunct="0">
              <a:spcBef>
                <a:spcPct val="20000"/>
              </a:spcBef>
              <a:defRPr sz="2800">
                <a:solidFill>
                  <a:srgbClr val="A2B525"/>
                </a:solidFill>
                <a:latin typeface="Arial" charset="0"/>
                <a:cs typeface="Arial" charset="0"/>
              </a:defRPr>
            </a:lvl1pPr>
            <a:lvl2pPr marL="742950" indent="-285750" eaLnBrk="0" hangingPunct="0">
              <a:spcBef>
                <a:spcPct val="20000"/>
              </a:spcBef>
              <a:defRPr sz="2800">
                <a:solidFill>
                  <a:srgbClr val="2361A1"/>
                </a:solidFill>
                <a:latin typeface="Arial" charset="0"/>
                <a:cs typeface="Arial" charset="0"/>
              </a:defRPr>
            </a:lvl2pPr>
            <a:lvl3pPr marL="1143000" indent="-228600" eaLnBrk="0" hangingPunct="0">
              <a:spcBef>
                <a:spcPct val="20000"/>
              </a:spcBef>
              <a:defRPr sz="2400">
                <a:solidFill>
                  <a:srgbClr val="2361A1"/>
                </a:solidFill>
                <a:latin typeface="Arial" charset="0"/>
                <a:cs typeface="Arial" charset="0"/>
              </a:defRPr>
            </a:lvl3pPr>
            <a:lvl4pPr marL="1600200" indent="-228600" eaLnBrk="0" hangingPunct="0">
              <a:spcBef>
                <a:spcPct val="20000"/>
              </a:spcBef>
              <a:defRPr sz="2000">
                <a:solidFill>
                  <a:srgbClr val="2361A1"/>
                </a:solidFill>
                <a:latin typeface="Arial" charset="0"/>
                <a:cs typeface="Arial" charset="0"/>
              </a:defRPr>
            </a:lvl4pPr>
            <a:lvl5pPr marL="2057400" indent="-228600" eaLnBrk="0" hangingPunct="0">
              <a:spcBef>
                <a:spcPct val="20000"/>
              </a:spcBef>
              <a:defRPr sz="2000">
                <a:solidFill>
                  <a:srgbClr val="2361A1"/>
                </a:solidFill>
                <a:latin typeface="Arial" charset="0"/>
                <a:cs typeface="Arial" charset="0"/>
              </a:defRPr>
            </a:lvl5pPr>
            <a:lvl6pPr marL="2514600" indent="-228600" eaLnBrk="0" fontAlgn="base" hangingPunct="0">
              <a:spcBef>
                <a:spcPct val="20000"/>
              </a:spcBef>
              <a:spcAft>
                <a:spcPct val="0"/>
              </a:spcAft>
              <a:defRPr sz="2000">
                <a:solidFill>
                  <a:srgbClr val="2361A1"/>
                </a:solidFill>
                <a:latin typeface="Arial" charset="0"/>
                <a:cs typeface="Arial" charset="0"/>
              </a:defRPr>
            </a:lvl6pPr>
            <a:lvl7pPr marL="2971800" indent="-228600" eaLnBrk="0" fontAlgn="base" hangingPunct="0">
              <a:spcBef>
                <a:spcPct val="20000"/>
              </a:spcBef>
              <a:spcAft>
                <a:spcPct val="0"/>
              </a:spcAft>
              <a:defRPr sz="2000">
                <a:solidFill>
                  <a:srgbClr val="2361A1"/>
                </a:solidFill>
                <a:latin typeface="Arial" charset="0"/>
                <a:cs typeface="Arial" charset="0"/>
              </a:defRPr>
            </a:lvl7pPr>
            <a:lvl8pPr marL="3429000" indent="-228600" eaLnBrk="0" fontAlgn="base" hangingPunct="0">
              <a:spcBef>
                <a:spcPct val="20000"/>
              </a:spcBef>
              <a:spcAft>
                <a:spcPct val="0"/>
              </a:spcAft>
              <a:defRPr sz="2000">
                <a:solidFill>
                  <a:srgbClr val="2361A1"/>
                </a:solidFill>
                <a:latin typeface="Arial" charset="0"/>
                <a:cs typeface="Arial" charset="0"/>
              </a:defRPr>
            </a:lvl8pPr>
            <a:lvl9pPr marL="3886200" indent="-228600" eaLnBrk="0" fontAlgn="base" hangingPunct="0">
              <a:spcBef>
                <a:spcPct val="20000"/>
              </a:spcBef>
              <a:spcAft>
                <a:spcPct val="0"/>
              </a:spcAft>
              <a:defRPr sz="2000">
                <a:solidFill>
                  <a:srgbClr val="2361A1"/>
                </a:solidFill>
                <a:latin typeface="Arial" charset="0"/>
                <a:cs typeface="Arial" charset="0"/>
              </a:defRPr>
            </a:lvl9pPr>
          </a:lstStyle>
          <a:p>
            <a:endParaRPr lang="en-US" altLang="en-US" smtClean="0"/>
          </a:p>
          <a:p>
            <a:fld id="{D19CD00D-8488-4216-BE51-F534C728F092}" type="slidenum">
              <a:rPr lang="en-US" altLang="en-US" smtClean="0"/>
              <a:pPr/>
              <a:t>28</a:t>
            </a:fld>
            <a:endParaRPr lang="en-US" altLang="en-US"/>
          </a:p>
        </p:txBody>
      </p:sp>
      <p:sp>
        <p:nvSpPr>
          <p:cNvPr id="4" name="Text Placeholder 3"/>
          <p:cNvSpPr>
            <a:spLocks noGrp="1"/>
          </p:cNvSpPr>
          <p:nvPr>
            <p:ph type="body" sz="quarter" idx="13"/>
          </p:nvPr>
        </p:nvSpPr>
        <p:spPr>
          <a:xfrm>
            <a:off x="457200" y="1143000"/>
            <a:ext cx="8153400" cy="3600450"/>
          </a:xfrm>
        </p:spPr>
        <p:txBody>
          <a:bodyPr>
            <a:normAutofit/>
          </a:bodyPr>
          <a:lstStyle/>
          <a:p>
            <a:pPr marL="0" indent="0">
              <a:lnSpc>
                <a:spcPct val="150000"/>
              </a:lnSpc>
              <a:spcBef>
                <a:spcPct val="0"/>
              </a:spcBef>
              <a:buNone/>
            </a:pPr>
            <a:r>
              <a:rPr lang="en-US" altLang="en-US" b="1" dirty="0">
                <a:latin typeface="Calibri" panose="020F0502020204030204" pitchFamily="34" charset="0"/>
                <a:cs typeface="Calibri" panose="020F0502020204030204" pitchFamily="34" charset="0"/>
              </a:rPr>
              <a:t>Module </a:t>
            </a:r>
            <a:r>
              <a:rPr lang="en-US" altLang="en-US" b="1" dirty="0" smtClean="0">
                <a:latin typeface="Calibri" panose="020F0502020204030204" pitchFamily="34" charset="0"/>
                <a:cs typeface="Calibri" panose="020F0502020204030204" pitchFamily="34" charset="0"/>
              </a:rPr>
              <a:t>7: </a:t>
            </a:r>
            <a:r>
              <a:rPr lang="en-US" b="1" dirty="0"/>
              <a:t>Frailty </a:t>
            </a:r>
            <a:r>
              <a:rPr lang="en-US" b="1" dirty="0" smtClean="0"/>
              <a:t>Models</a:t>
            </a:r>
          </a:p>
          <a:p>
            <a:pPr>
              <a:lnSpc>
                <a:spcPct val="150000"/>
              </a:lnSpc>
              <a:spcBef>
                <a:spcPct val="0"/>
              </a:spcBef>
            </a:pPr>
            <a:r>
              <a:rPr lang="en-US" sz="1800" dirty="0" smtClean="0"/>
              <a:t>Multiple </a:t>
            </a:r>
            <a:r>
              <a:rPr lang="en-US" sz="1800" dirty="0"/>
              <a:t>Events per </a:t>
            </a:r>
            <a:r>
              <a:rPr lang="en-US" sz="1800" dirty="0" smtClean="0"/>
              <a:t>Patient</a:t>
            </a:r>
          </a:p>
          <a:p>
            <a:pPr>
              <a:lnSpc>
                <a:spcPct val="150000"/>
              </a:lnSpc>
              <a:spcBef>
                <a:spcPct val="0"/>
              </a:spcBef>
            </a:pPr>
            <a:r>
              <a:rPr lang="en-US" sz="1800" dirty="0" smtClean="0"/>
              <a:t>How </a:t>
            </a:r>
            <a:r>
              <a:rPr lang="en-US" sz="1800" dirty="0"/>
              <a:t>to Define Random </a:t>
            </a:r>
            <a:r>
              <a:rPr lang="en-US" sz="1800" dirty="0" smtClean="0"/>
              <a:t>Effects</a:t>
            </a:r>
          </a:p>
          <a:p>
            <a:pPr>
              <a:lnSpc>
                <a:spcPct val="150000"/>
              </a:lnSpc>
              <a:spcBef>
                <a:spcPct val="0"/>
              </a:spcBef>
            </a:pPr>
            <a:r>
              <a:rPr lang="en-US" sz="1800" dirty="0" smtClean="0"/>
              <a:t>How </a:t>
            </a:r>
            <a:r>
              <a:rPr lang="en-US" sz="1800" dirty="0"/>
              <a:t>to Fit and Interpret the </a:t>
            </a:r>
            <a:r>
              <a:rPr lang="en-US" sz="1800" dirty="0" smtClean="0"/>
              <a:t>Models</a:t>
            </a:r>
            <a:endParaRPr lang="en-US" sz="1800" dirty="0">
              <a:latin typeface="Calibri" panose="020F0502020204030204" pitchFamily="34" charset="0"/>
              <a:cs typeface="Calibri" panose="020F0502020204030204" pitchFamily="34" charset="0"/>
            </a:endParaRPr>
          </a:p>
        </p:txBody>
      </p:sp>
      <p:sp>
        <p:nvSpPr>
          <p:cNvPr id="5" name="Title 1"/>
          <p:cNvSpPr txBox="1">
            <a:spLocks/>
          </p:cNvSpPr>
          <p:nvPr/>
        </p:nvSpPr>
        <p:spPr>
          <a:xfrm>
            <a:off x="304800" y="285750"/>
            <a:ext cx="85344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Workshop Outline</a:t>
            </a:r>
            <a:endParaRPr lang="en-US" altLang="en-US" b="1" dirty="0">
              <a:latin typeface="Calibri" pitchFamily="34" charset="0"/>
            </a:endParaRPr>
          </a:p>
        </p:txBody>
      </p:sp>
    </p:spTree>
    <p:extLst>
      <p:ext uri="{BB962C8B-B14F-4D97-AF65-F5344CB8AC3E}">
        <p14:creationId xmlns:p14="http://schemas.microsoft.com/office/powerpoint/2010/main" val="20286566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2"/>
          </p:nvPr>
        </p:nvSpPr>
        <p:spPr/>
        <p:txBody>
          <a:bodyPr/>
          <a:lstStyle>
            <a:lvl1pPr eaLnBrk="0" hangingPunct="0">
              <a:spcBef>
                <a:spcPct val="20000"/>
              </a:spcBef>
              <a:defRPr sz="2800">
                <a:solidFill>
                  <a:srgbClr val="A2B525"/>
                </a:solidFill>
                <a:latin typeface="Arial" charset="0"/>
                <a:cs typeface="Arial" charset="0"/>
              </a:defRPr>
            </a:lvl1pPr>
            <a:lvl2pPr marL="742950" indent="-285750" eaLnBrk="0" hangingPunct="0">
              <a:spcBef>
                <a:spcPct val="20000"/>
              </a:spcBef>
              <a:defRPr sz="2800">
                <a:solidFill>
                  <a:srgbClr val="2361A1"/>
                </a:solidFill>
                <a:latin typeface="Arial" charset="0"/>
                <a:cs typeface="Arial" charset="0"/>
              </a:defRPr>
            </a:lvl2pPr>
            <a:lvl3pPr marL="1143000" indent="-228600" eaLnBrk="0" hangingPunct="0">
              <a:spcBef>
                <a:spcPct val="20000"/>
              </a:spcBef>
              <a:defRPr sz="2400">
                <a:solidFill>
                  <a:srgbClr val="2361A1"/>
                </a:solidFill>
                <a:latin typeface="Arial" charset="0"/>
                <a:cs typeface="Arial" charset="0"/>
              </a:defRPr>
            </a:lvl3pPr>
            <a:lvl4pPr marL="1600200" indent="-228600" eaLnBrk="0" hangingPunct="0">
              <a:spcBef>
                <a:spcPct val="20000"/>
              </a:spcBef>
              <a:defRPr sz="2000">
                <a:solidFill>
                  <a:srgbClr val="2361A1"/>
                </a:solidFill>
                <a:latin typeface="Arial" charset="0"/>
                <a:cs typeface="Arial" charset="0"/>
              </a:defRPr>
            </a:lvl4pPr>
            <a:lvl5pPr marL="2057400" indent="-228600" eaLnBrk="0" hangingPunct="0">
              <a:spcBef>
                <a:spcPct val="20000"/>
              </a:spcBef>
              <a:defRPr sz="2000">
                <a:solidFill>
                  <a:srgbClr val="2361A1"/>
                </a:solidFill>
                <a:latin typeface="Arial" charset="0"/>
                <a:cs typeface="Arial" charset="0"/>
              </a:defRPr>
            </a:lvl5pPr>
            <a:lvl6pPr marL="2514600" indent="-228600" eaLnBrk="0" fontAlgn="base" hangingPunct="0">
              <a:spcBef>
                <a:spcPct val="20000"/>
              </a:spcBef>
              <a:spcAft>
                <a:spcPct val="0"/>
              </a:spcAft>
              <a:defRPr sz="2000">
                <a:solidFill>
                  <a:srgbClr val="2361A1"/>
                </a:solidFill>
                <a:latin typeface="Arial" charset="0"/>
                <a:cs typeface="Arial" charset="0"/>
              </a:defRPr>
            </a:lvl6pPr>
            <a:lvl7pPr marL="2971800" indent="-228600" eaLnBrk="0" fontAlgn="base" hangingPunct="0">
              <a:spcBef>
                <a:spcPct val="20000"/>
              </a:spcBef>
              <a:spcAft>
                <a:spcPct val="0"/>
              </a:spcAft>
              <a:defRPr sz="2000">
                <a:solidFill>
                  <a:srgbClr val="2361A1"/>
                </a:solidFill>
                <a:latin typeface="Arial" charset="0"/>
                <a:cs typeface="Arial" charset="0"/>
              </a:defRPr>
            </a:lvl7pPr>
            <a:lvl8pPr marL="3429000" indent="-228600" eaLnBrk="0" fontAlgn="base" hangingPunct="0">
              <a:spcBef>
                <a:spcPct val="20000"/>
              </a:spcBef>
              <a:spcAft>
                <a:spcPct val="0"/>
              </a:spcAft>
              <a:defRPr sz="2000">
                <a:solidFill>
                  <a:srgbClr val="2361A1"/>
                </a:solidFill>
                <a:latin typeface="Arial" charset="0"/>
                <a:cs typeface="Arial" charset="0"/>
              </a:defRPr>
            </a:lvl8pPr>
            <a:lvl9pPr marL="3886200" indent="-228600" eaLnBrk="0" fontAlgn="base" hangingPunct="0">
              <a:spcBef>
                <a:spcPct val="20000"/>
              </a:spcBef>
              <a:spcAft>
                <a:spcPct val="0"/>
              </a:spcAft>
              <a:defRPr sz="2000">
                <a:solidFill>
                  <a:srgbClr val="2361A1"/>
                </a:solidFill>
                <a:latin typeface="Arial" charset="0"/>
                <a:cs typeface="Arial" charset="0"/>
              </a:defRPr>
            </a:lvl9pPr>
          </a:lstStyle>
          <a:p>
            <a:endParaRPr lang="en-US" altLang="en-US" smtClean="0"/>
          </a:p>
          <a:p>
            <a:fld id="{D19CD00D-8488-4216-BE51-F534C728F092}" type="slidenum">
              <a:rPr lang="en-US" altLang="en-US" smtClean="0"/>
              <a:pPr/>
              <a:t>29</a:t>
            </a:fld>
            <a:endParaRPr lang="en-US" altLang="en-US"/>
          </a:p>
        </p:txBody>
      </p:sp>
      <p:sp>
        <p:nvSpPr>
          <p:cNvPr id="4" name="Text Placeholder 3"/>
          <p:cNvSpPr>
            <a:spLocks noGrp="1"/>
          </p:cNvSpPr>
          <p:nvPr>
            <p:ph type="body" sz="quarter" idx="13"/>
          </p:nvPr>
        </p:nvSpPr>
        <p:spPr>
          <a:xfrm>
            <a:off x="457200" y="1143000"/>
            <a:ext cx="8153400" cy="3600450"/>
          </a:xfrm>
        </p:spPr>
        <p:txBody>
          <a:bodyPr>
            <a:normAutofit/>
          </a:bodyPr>
          <a:lstStyle/>
          <a:p>
            <a:pPr marL="0" indent="0">
              <a:lnSpc>
                <a:spcPct val="150000"/>
              </a:lnSpc>
              <a:spcBef>
                <a:spcPct val="0"/>
              </a:spcBef>
              <a:buNone/>
            </a:pPr>
            <a:r>
              <a:rPr lang="en-US" altLang="en-US" b="1" dirty="0">
                <a:latin typeface="Calibri" panose="020F0502020204030204" pitchFamily="34" charset="0"/>
                <a:cs typeface="Calibri" panose="020F0502020204030204" pitchFamily="34" charset="0"/>
              </a:rPr>
              <a:t>Module </a:t>
            </a:r>
            <a:r>
              <a:rPr lang="en-US" altLang="en-US" b="1" dirty="0" smtClean="0">
                <a:latin typeface="Calibri" panose="020F0502020204030204" pitchFamily="34" charset="0"/>
                <a:cs typeface="Calibri" panose="020F0502020204030204" pitchFamily="34" charset="0"/>
              </a:rPr>
              <a:t>8: </a:t>
            </a:r>
            <a:r>
              <a:rPr lang="en-US" b="1" dirty="0"/>
              <a:t>Competing Risk </a:t>
            </a:r>
            <a:r>
              <a:rPr lang="en-US" b="1" dirty="0" smtClean="0"/>
              <a:t>Models</a:t>
            </a:r>
          </a:p>
          <a:p>
            <a:pPr>
              <a:lnSpc>
                <a:spcPct val="150000"/>
              </a:lnSpc>
              <a:spcBef>
                <a:spcPct val="0"/>
              </a:spcBef>
            </a:pPr>
            <a:r>
              <a:rPr lang="en-US" sz="1800" dirty="0"/>
              <a:t>Multiple Events per Patient</a:t>
            </a:r>
            <a:endParaRPr lang="en-US" sz="1800" dirty="0">
              <a:latin typeface="Calibri" panose="020F0502020204030204" pitchFamily="34" charset="0"/>
              <a:cs typeface="Calibri" panose="020F0502020204030204" pitchFamily="34" charset="0"/>
            </a:endParaRPr>
          </a:p>
        </p:txBody>
      </p:sp>
      <p:sp>
        <p:nvSpPr>
          <p:cNvPr id="5" name="Title 1"/>
          <p:cNvSpPr txBox="1">
            <a:spLocks/>
          </p:cNvSpPr>
          <p:nvPr/>
        </p:nvSpPr>
        <p:spPr>
          <a:xfrm>
            <a:off x="304800" y="285750"/>
            <a:ext cx="85344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Workshop Outline</a:t>
            </a:r>
            <a:endParaRPr lang="en-US" altLang="en-US" b="1" dirty="0">
              <a:latin typeface="Calibri" pitchFamily="34" charset="0"/>
            </a:endParaRPr>
          </a:p>
        </p:txBody>
      </p:sp>
    </p:spTree>
    <p:extLst>
      <p:ext uri="{BB962C8B-B14F-4D97-AF65-F5344CB8AC3E}">
        <p14:creationId xmlns:p14="http://schemas.microsoft.com/office/powerpoint/2010/main" val="234575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04800" y="285750"/>
            <a:ext cx="85344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Covered in this informational webinar:</a:t>
            </a:r>
            <a:endParaRPr lang="en-US" altLang="en-US" b="1" dirty="0">
              <a:latin typeface="Calibri" pitchFamily="34" charset="0"/>
            </a:endParaRPr>
          </a:p>
        </p:txBody>
      </p:sp>
      <p:sp>
        <p:nvSpPr>
          <p:cNvPr id="3" name="Content Placeholder 2"/>
          <p:cNvSpPr>
            <a:spLocks noGrp="1"/>
          </p:cNvSpPr>
          <p:nvPr>
            <p:ph idx="1"/>
          </p:nvPr>
        </p:nvSpPr>
        <p:spPr>
          <a:xfrm>
            <a:off x="304800" y="1200150"/>
            <a:ext cx="8534400" cy="3657600"/>
          </a:xfrm>
        </p:spPr>
        <p:txBody>
          <a:bodyPr/>
          <a:lstStyle/>
          <a:p>
            <a:r>
              <a:rPr lang="en-US" dirty="0" smtClean="0"/>
              <a:t>5 W’s for Survival Analysis</a:t>
            </a:r>
          </a:p>
          <a:p>
            <a:pPr lvl="1"/>
            <a:r>
              <a:rPr lang="en-US" sz="1800" dirty="0" smtClean="0"/>
              <a:t>What does it consist of?</a:t>
            </a:r>
          </a:p>
          <a:p>
            <a:pPr lvl="1"/>
            <a:r>
              <a:rPr lang="en-US" sz="1800" dirty="0" smtClean="0"/>
              <a:t>Why do you need it?</a:t>
            </a:r>
          </a:p>
          <a:p>
            <a:pPr lvl="1"/>
            <a:r>
              <a:rPr lang="en-US" sz="1800" dirty="0" smtClean="0"/>
              <a:t>When do you need it?</a:t>
            </a:r>
          </a:p>
          <a:p>
            <a:pPr lvl="1"/>
            <a:r>
              <a:rPr lang="en-US" sz="1800" dirty="0" smtClean="0"/>
              <a:t>Who needs it?</a:t>
            </a:r>
          </a:p>
          <a:p>
            <a:pPr lvl="1"/>
            <a:r>
              <a:rPr lang="en-US" sz="1800" dirty="0" smtClean="0"/>
              <a:t>Where can you find resources?</a:t>
            </a:r>
          </a:p>
          <a:p>
            <a:endParaRPr lang="en-US" sz="800" dirty="0" smtClean="0"/>
          </a:p>
          <a:p>
            <a:r>
              <a:rPr lang="en-US" dirty="0" smtClean="0"/>
              <a:t>Survival Analysis Workshop</a:t>
            </a:r>
          </a:p>
          <a:p>
            <a:pPr lvl="1"/>
            <a:r>
              <a:rPr lang="en-US" dirty="0" smtClean="0"/>
              <a:t>The Analysis Factor Approach</a:t>
            </a:r>
          </a:p>
          <a:p>
            <a:pPr lvl="1"/>
            <a:r>
              <a:rPr lang="en-US" dirty="0" smtClean="0"/>
              <a:t>Modules and Overview</a:t>
            </a: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Tree>
    <p:extLst>
      <p:ext uri="{BB962C8B-B14F-4D97-AF65-F5344CB8AC3E}">
        <p14:creationId xmlns:p14="http://schemas.microsoft.com/office/powerpoint/2010/main" val="22799608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E87427"/>
                </a:solidFill>
              </a:rPr>
              <a:t>You’re Ready for this workshop if:</a:t>
            </a:r>
            <a:endParaRPr lang="en-US" b="1" dirty="0">
              <a:solidFill>
                <a:srgbClr val="E87427"/>
              </a:solidFill>
            </a:endParaRPr>
          </a:p>
        </p:txBody>
      </p:sp>
      <p:sp>
        <p:nvSpPr>
          <p:cNvPr id="3" name="Text Placeholder 2"/>
          <p:cNvSpPr>
            <a:spLocks noGrp="1"/>
          </p:cNvSpPr>
          <p:nvPr>
            <p:ph type="body" sz="quarter" idx="13"/>
          </p:nvPr>
        </p:nvSpPr>
        <p:spPr/>
        <p:txBody>
          <a:bodyPr/>
          <a:lstStyle/>
          <a:p>
            <a:endParaRPr lang="en-US"/>
          </a:p>
        </p:txBody>
      </p:sp>
      <p:sp>
        <p:nvSpPr>
          <p:cNvPr id="4" name="Footer Placeholder 3"/>
          <p:cNvSpPr>
            <a:spLocks noGrp="1"/>
          </p:cNvSpPr>
          <p:nvPr>
            <p:ph type="ftr" sz="quarter" idx="3"/>
          </p:nvPr>
        </p:nvSpPr>
        <p:spPr/>
        <p:txBody>
          <a:bodyPr/>
          <a:lstStyle/>
          <a:p>
            <a:pPr>
              <a:defRPr/>
            </a:pPr>
            <a:r>
              <a:rPr lang="nb-NO" altLang="en-US" sz="1000" smtClean="0"/>
              <a:t>©2017 [Instructor Name]  | http://TheAnalysisFactor.com</a:t>
            </a:r>
            <a:endParaRPr lang="en-US" altLang="en-US" sz="1000" dirty="0"/>
          </a:p>
        </p:txBody>
      </p:sp>
    </p:spTree>
    <p:extLst>
      <p:ext uri="{BB962C8B-B14F-4D97-AF65-F5344CB8AC3E}">
        <p14:creationId xmlns:p14="http://schemas.microsoft.com/office/powerpoint/2010/main" val="1140520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Title 1"/>
          <p:cNvSpPr txBox="1">
            <a:spLocks/>
          </p:cNvSpPr>
          <p:nvPr/>
        </p:nvSpPr>
        <p:spPr>
          <a:xfrm>
            <a:off x="457200" y="1733550"/>
            <a:ext cx="8229600"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b="1" kern="1200">
                <a:solidFill>
                  <a:srgbClr val="E87427"/>
                </a:solidFill>
                <a:latin typeface="+mn-lt"/>
                <a:ea typeface="+mj-ea"/>
                <a:cs typeface="+mj-cs"/>
              </a:defRPr>
            </a:lvl1pPr>
          </a:lstStyle>
          <a:p>
            <a:pPr algn="ctr"/>
            <a:r>
              <a:rPr lang="en-US" sz="3200" dirty="0" smtClean="0"/>
              <a:t>Questions?</a:t>
            </a:r>
            <a:endParaRPr lang="en-US" sz="3200" dirty="0"/>
          </a:p>
        </p:txBody>
      </p:sp>
      <p:sp>
        <p:nvSpPr>
          <p:cNvPr id="6" name="TextBox 5"/>
          <p:cNvSpPr txBox="1"/>
          <p:nvPr/>
        </p:nvSpPr>
        <p:spPr>
          <a:xfrm>
            <a:off x="457200" y="2724150"/>
            <a:ext cx="8229600" cy="369332"/>
          </a:xfrm>
          <a:prstGeom prst="rect">
            <a:avLst/>
          </a:prstGeom>
          <a:noFill/>
        </p:spPr>
        <p:txBody>
          <a:bodyPr wrap="square" rtlCol="0">
            <a:spAutoFit/>
          </a:bodyPr>
          <a:lstStyle/>
          <a:p>
            <a:pPr algn="ctr"/>
            <a:r>
              <a:rPr lang="en-US" dirty="0"/>
              <a:t>https://</a:t>
            </a:r>
            <a:r>
              <a:rPr lang="en-US" dirty="0" smtClean="0"/>
              <a:t>www.theanalysisfactor.com/survival-analysis-workshop/</a:t>
            </a:r>
            <a:endParaRPr lang="en-US" dirty="0"/>
          </a:p>
        </p:txBody>
      </p:sp>
    </p:spTree>
    <p:extLst>
      <p:ext uri="{BB962C8B-B14F-4D97-AF65-F5344CB8AC3E}">
        <p14:creationId xmlns:p14="http://schemas.microsoft.com/office/powerpoint/2010/main" val="733671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04800" y="285750"/>
            <a:ext cx="85344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What does Survival Analysis Consist Of? </a:t>
            </a:r>
            <a:endParaRPr lang="en-US" altLang="en-US" b="1" dirty="0">
              <a:latin typeface="Calibri" pitchFamily="34" charset="0"/>
            </a:endParaRPr>
          </a:p>
        </p:txBody>
      </p:sp>
      <p:sp>
        <p:nvSpPr>
          <p:cNvPr id="3" name="Content Placeholder 2"/>
          <p:cNvSpPr>
            <a:spLocks noGrp="1"/>
          </p:cNvSpPr>
          <p:nvPr>
            <p:ph idx="1"/>
          </p:nvPr>
        </p:nvSpPr>
        <p:spPr>
          <a:xfrm>
            <a:off x="304800" y="1200150"/>
            <a:ext cx="8534400" cy="3657600"/>
          </a:xfrm>
        </p:spPr>
        <p:txBody>
          <a:bodyPr>
            <a:normAutofit/>
          </a:bodyPr>
          <a:lstStyle/>
          <a:p>
            <a:r>
              <a:rPr lang="en-US" dirty="0" smtClean="0"/>
              <a:t>A set of tests, graphs, and models that are all used in slightly different data and study design situations</a:t>
            </a:r>
          </a:p>
          <a:p>
            <a:pPr marL="0" indent="0">
              <a:buNone/>
            </a:pPr>
            <a:endParaRPr lang="en-US" dirty="0" smtClean="0"/>
          </a:p>
          <a:p>
            <a:r>
              <a:rPr lang="en-US" dirty="0" smtClean="0"/>
              <a:t>Most common types of tests and models:</a:t>
            </a:r>
          </a:p>
          <a:p>
            <a:pPr marL="800100" lvl="1" indent="-342900">
              <a:buFont typeface="+mj-lt"/>
              <a:buAutoNum type="arabicPeriod"/>
            </a:pPr>
            <a:r>
              <a:rPr lang="en-US" dirty="0" smtClean="0"/>
              <a:t>Kaplan-Meier Curves and Log Rank Test</a:t>
            </a:r>
          </a:p>
          <a:p>
            <a:pPr marL="800100" lvl="1" indent="-342900">
              <a:buFont typeface="+mj-lt"/>
              <a:buAutoNum type="arabicPeriod"/>
            </a:pPr>
            <a:r>
              <a:rPr lang="en-US" dirty="0" smtClean="0"/>
              <a:t>Cox proportional hazards regression</a:t>
            </a:r>
          </a:p>
          <a:p>
            <a:pPr marL="800100" lvl="1" indent="-342900">
              <a:buFont typeface="+mj-lt"/>
              <a:buAutoNum type="arabicPeriod"/>
            </a:pPr>
            <a:r>
              <a:rPr lang="en-US" dirty="0" smtClean="0"/>
              <a:t>Parametric models: exponential, </a:t>
            </a:r>
            <a:r>
              <a:rPr lang="en-US" dirty="0" err="1" smtClean="0"/>
              <a:t>weibull</a:t>
            </a:r>
            <a:endParaRPr lang="en-US" dirty="0" smtClean="0"/>
          </a:p>
          <a:p>
            <a:pPr marL="800100" lvl="1" indent="-342900">
              <a:buFont typeface="+mj-lt"/>
              <a:buAutoNum type="arabicPeriod"/>
            </a:pPr>
            <a:r>
              <a:rPr lang="en-US" dirty="0" smtClean="0"/>
              <a:t>Frailty models</a:t>
            </a:r>
          </a:p>
          <a:p>
            <a:pPr marL="800100" lvl="1" indent="-342900">
              <a:buFont typeface="+mj-lt"/>
              <a:buAutoNum type="arabicPeriod"/>
            </a:pPr>
            <a:r>
              <a:rPr lang="en-US" dirty="0" smtClean="0"/>
              <a:t>Accelerated Failure Time models for competing risks</a:t>
            </a:r>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Tree>
    <p:extLst>
      <p:ext uri="{BB962C8B-B14F-4D97-AF65-F5344CB8AC3E}">
        <p14:creationId xmlns:p14="http://schemas.microsoft.com/office/powerpoint/2010/main" val="1694047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04800" y="285750"/>
            <a:ext cx="85344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Why Do You Need Survival Analysis?</a:t>
            </a:r>
            <a:endParaRPr lang="en-US" altLang="en-US" b="1" dirty="0">
              <a:latin typeface="Calibri" pitchFamily="34" charset="0"/>
            </a:endParaRPr>
          </a:p>
        </p:txBody>
      </p:sp>
      <p:sp>
        <p:nvSpPr>
          <p:cNvPr id="3" name="Content Placeholder 2"/>
          <p:cNvSpPr>
            <a:spLocks noGrp="1"/>
          </p:cNvSpPr>
          <p:nvPr>
            <p:ph idx="1"/>
          </p:nvPr>
        </p:nvSpPr>
        <p:spPr>
          <a:xfrm>
            <a:off x="304800" y="1200150"/>
            <a:ext cx="8534400" cy="3657600"/>
          </a:xfrm>
        </p:spPr>
        <p:txBody>
          <a:bodyPr/>
          <a:lstStyle/>
          <a:p>
            <a:pPr>
              <a:lnSpc>
                <a:spcPct val="150000"/>
              </a:lnSpc>
            </a:pPr>
            <a:r>
              <a:rPr lang="en-US" dirty="0" smtClean="0"/>
              <a:t>Incredibly useful set of statistics tools that apply well in many fields</a:t>
            </a:r>
          </a:p>
          <a:p>
            <a:pPr>
              <a:lnSpc>
                <a:spcPct val="150000"/>
              </a:lnSpc>
            </a:pPr>
            <a:r>
              <a:rPr lang="en-US" dirty="0" smtClean="0"/>
              <a:t>Dependent variable is the time until an event occurs</a:t>
            </a:r>
          </a:p>
          <a:p>
            <a:pPr lvl="1">
              <a:lnSpc>
                <a:spcPct val="150000"/>
              </a:lnSpc>
            </a:pPr>
            <a:r>
              <a:rPr lang="en-US" dirty="0" smtClean="0"/>
              <a:t>Originally developed for mortality events</a:t>
            </a:r>
          </a:p>
          <a:p>
            <a:pPr lvl="1">
              <a:lnSpc>
                <a:spcPct val="150000"/>
              </a:lnSpc>
            </a:pPr>
            <a:r>
              <a:rPr lang="en-US" dirty="0" smtClean="0"/>
              <a:t>Adaptable to many time-to-event outcomes</a:t>
            </a: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Tree>
    <p:extLst>
      <p:ext uri="{BB962C8B-B14F-4D97-AF65-F5344CB8AC3E}">
        <p14:creationId xmlns:p14="http://schemas.microsoft.com/office/powerpoint/2010/main" val="1268594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04800" y="285750"/>
            <a:ext cx="85344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When do you need Survival Analysis?</a:t>
            </a:r>
            <a:endParaRPr lang="en-US" altLang="en-US" b="1" dirty="0">
              <a:latin typeface="Calibri" pitchFamily="34" charset="0"/>
            </a:endParaRPr>
          </a:p>
        </p:txBody>
      </p:sp>
      <p:sp>
        <p:nvSpPr>
          <p:cNvPr id="3" name="Content Placeholder 2"/>
          <p:cNvSpPr>
            <a:spLocks noGrp="1"/>
          </p:cNvSpPr>
          <p:nvPr>
            <p:ph idx="1"/>
          </p:nvPr>
        </p:nvSpPr>
        <p:spPr>
          <a:xfrm>
            <a:off x="304800" y="1200150"/>
            <a:ext cx="8534400" cy="3657600"/>
          </a:xfrm>
        </p:spPr>
        <p:txBody>
          <a:bodyPr/>
          <a:lstStyle/>
          <a:p>
            <a:r>
              <a:rPr lang="en-US" dirty="0" smtClean="0"/>
              <a:t>Censored time-to-event data</a:t>
            </a:r>
          </a:p>
          <a:p>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Tree>
    <p:extLst>
      <p:ext uri="{BB962C8B-B14F-4D97-AF65-F5344CB8AC3E}">
        <p14:creationId xmlns:p14="http://schemas.microsoft.com/office/powerpoint/2010/main" val="3250617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04800" y="285750"/>
            <a:ext cx="85344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Who Needs Survival Analysis?</a:t>
            </a:r>
            <a:endParaRPr lang="en-US" altLang="en-US" b="1" dirty="0">
              <a:latin typeface="Calibri" pitchFamily="34" charset="0"/>
            </a:endParaRPr>
          </a:p>
        </p:txBody>
      </p:sp>
      <p:sp>
        <p:nvSpPr>
          <p:cNvPr id="3" name="Content Placeholder 2"/>
          <p:cNvSpPr>
            <a:spLocks noGrp="1"/>
          </p:cNvSpPr>
          <p:nvPr>
            <p:ph idx="1"/>
          </p:nvPr>
        </p:nvSpPr>
        <p:spPr>
          <a:xfrm>
            <a:off x="304800" y="1200150"/>
            <a:ext cx="8534400" cy="3657600"/>
          </a:xfrm>
        </p:spPr>
        <p:txBody>
          <a:bodyPr/>
          <a:lstStyle/>
          <a:p>
            <a:r>
              <a:rPr lang="en-US" dirty="0" smtClean="0"/>
              <a:t>Data analysts in many fields</a:t>
            </a:r>
          </a:p>
          <a:p>
            <a:pPr lvl="1"/>
            <a:r>
              <a:rPr lang="en-US" dirty="0" smtClean="0"/>
              <a:t>Education</a:t>
            </a:r>
          </a:p>
          <a:p>
            <a:pPr lvl="1"/>
            <a:r>
              <a:rPr lang="en-US" dirty="0" smtClean="0"/>
              <a:t>Psychology</a:t>
            </a:r>
          </a:p>
          <a:p>
            <a:pPr lvl="1"/>
            <a:r>
              <a:rPr lang="en-US" dirty="0" smtClean="0"/>
              <a:t>Medicine</a:t>
            </a:r>
          </a:p>
          <a:p>
            <a:r>
              <a:rPr lang="en-US" dirty="0" smtClean="0"/>
              <a:t>Intermediate users of statistics</a:t>
            </a:r>
          </a:p>
          <a:p>
            <a:r>
              <a:rPr lang="en-US" dirty="0" smtClean="0"/>
              <a:t>Those interested in furthering their statistical skills</a:t>
            </a:r>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Tree>
    <p:extLst>
      <p:ext uri="{BB962C8B-B14F-4D97-AF65-F5344CB8AC3E}">
        <p14:creationId xmlns:p14="http://schemas.microsoft.com/office/powerpoint/2010/main" val="1653378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04800" y="285750"/>
            <a:ext cx="85344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Where Can You Learn Survival Analysis?</a:t>
            </a:r>
            <a:endParaRPr lang="en-US" altLang="en-US" b="1" dirty="0">
              <a:latin typeface="Calibri" pitchFamily="34" charset="0"/>
            </a:endParaRPr>
          </a:p>
        </p:txBody>
      </p:sp>
      <p:sp>
        <p:nvSpPr>
          <p:cNvPr id="3" name="Content Placeholder 2"/>
          <p:cNvSpPr>
            <a:spLocks noGrp="1"/>
          </p:cNvSpPr>
          <p:nvPr>
            <p:ph idx="1"/>
          </p:nvPr>
        </p:nvSpPr>
        <p:spPr>
          <a:xfrm>
            <a:off x="304800" y="1200150"/>
            <a:ext cx="8534400" cy="3657600"/>
          </a:xfrm>
        </p:spPr>
        <p:txBody>
          <a:bodyPr/>
          <a:lstStyle/>
          <a:p>
            <a:r>
              <a:rPr lang="en-US" dirty="0" smtClean="0"/>
              <a:t>University Course</a:t>
            </a:r>
          </a:p>
          <a:p>
            <a:r>
              <a:rPr lang="en-US" dirty="0" smtClean="0"/>
              <a:t>Books</a:t>
            </a:r>
          </a:p>
          <a:p>
            <a:r>
              <a:rPr lang="en-US" dirty="0" smtClean="0"/>
              <a:t>The Analysis Factor Workshops</a:t>
            </a: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Tree>
    <p:extLst>
      <p:ext uri="{BB962C8B-B14F-4D97-AF65-F5344CB8AC3E}">
        <p14:creationId xmlns:p14="http://schemas.microsoft.com/office/powerpoint/2010/main" val="3034597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04800" y="285750"/>
            <a:ext cx="85344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Workshop </a:t>
            </a:r>
            <a:r>
              <a:rPr lang="en-US" altLang="en-US" b="1" dirty="0" smtClean="0">
                <a:solidFill>
                  <a:srgbClr val="E87427"/>
                </a:solidFill>
                <a:latin typeface="Calibri" pitchFamily="34" charset="0"/>
              </a:rPr>
              <a:t>Overview</a:t>
            </a:r>
            <a:r>
              <a:rPr lang="en-US" altLang="en-US" b="1" dirty="0">
                <a:solidFill>
                  <a:srgbClr val="E87427"/>
                </a:solidFill>
                <a:latin typeface="Calibri" pitchFamily="34" charset="0"/>
              </a:rPr>
              <a:t>	</a:t>
            </a:r>
            <a:endParaRPr lang="en-US" altLang="en-US" b="1" dirty="0">
              <a:latin typeface="Calibri" pitchFamily="34" charset="0"/>
            </a:endParaRPr>
          </a:p>
        </p:txBody>
      </p:sp>
      <p:sp>
        <p:nvSpPr>
          <p:cNvPr id="3" name="Content Placeholder 2"/>
          <p:cNvSpPr>
            <a:spLocks noGrp="1"/>
          </p:cNvSpPr>
          <p:nvPr>
            <p:ph idx="1"/>
          </p:nvPr>
        </p:nvSpPr>
        <p:spPr>
          <a:xfrm>
            <a:off x="304800" y="1200150"/>
            <a:ext cx="4495800" cy="3657600"/>
          </a:xfrm>
        </p:spPr>
        <p:txBody>
          <a:bodyPr>
            <a:normAutofit lnSpcReduction="10000"/>
          </a:bodyPr>
          <a:lstStyle/>
          <a:p>
            <a:pPr marL="0" indent="0">
              <a:lnSpc>
                <a:spcPct val="150000"/>
              </a:lnSpc>
              <a:buNone/>
            </a:pPr>
            <a:r>
              <a:rPr lang="en-US" sz="2400" dirty="0" smtClean="0">
                <a:latin typeface="Calibri" panose="020F0502020204030204" pitchFamily="34" charset="0"/>
              </a:rPr>
              <a:t>8 </a:t>
            </a:r>
            <a:r>
              <a:rPr lang="en-US" sz="2400" dirty="0">
                <a:latin typeface="Calibri" panose="020F0502020204030204" pitchFamily="34" charset="0"/>
              </a:rPr>
              <a:t>Modules</a:t>
            </a:r>
            <a:endParaRPr lang="en-US" sz="2400" dirty="0"/>
          </a:p>
          <a:p>
            <a:pPr marL="0" indent="0">
              <a:lnSpc>
                <a:spcPct val="150000"/>
              </a:lnSpc>
              <a:buNone/>
            </a:pPr>
            <a:r>
              <a:rPr lang="en-US" sz="2400" b="1" dirty="0" smtClean="0"/>
              <a:t>Level</a:t>
            </a:r>
            <a:r>
              <a:rPr lang="en-US" sz="2400" b="1" dirty="0"/>
              <a:t>: </a:t>
            </a:r>
            <a:r>
              <a:rPr lang="en-US" sz="2400" dirty="0"/>
              <a:t>Intermediate </a:t>
            </a:r>
          </a:p>
          <a:p>
            <a:pPr marL="0" indent="0">
              <a:lnSpc>
                <a:spcPct val="150000"/>
              </a:lnSpc>
              <a:buNone/>
            </a:pPr>
            <a:r>
              <a:rPr lang="en-US" sz="2400" b="1" dirty="0" smtClean="0"/>
              <a:t>Software</a:t>
            </a:r>
            <a:r>
              <a:rPr lang="en-US" sz="2400" b="1" dirty="0"/>
              <a:t>: </a:t>
            </a:r>
            <a:r>
              <a:rPr lang="en-US" sz="2400" dirty="0" smtClean="0">
                <a:latin typeface="Calibri" panose="020F0502020204030204" pitchFamily="34" charset="0"/>
              </a:rPr>
              <a:t>SPSS, </a:t>
            </a:r>
            <a:r>
              <a:rPr lang="en-US" sz="2400" dirty="0">
                <a:latin typeface="Calibri" panose="020F0502020204030204" pitchFamily="34" charset="0"/>
              </a:rPr>
              <a:t>SAS, R, Stata</a:t>
            </a:r>
          </a:p>
          <a:p>
            <a:pPr marL="0" indent="0">
              <a:lnSpc>
                <a:spcPct val="150000"/>
              </a:lnSpc>
              <a:buNone/>
            </a:pPr>
            <a:r>
              <a:rPr lang="en-US" sz="2400" b="1" dirty="0"/>
              <a:t>Instructor:</a:t>
            </a:r>
            <a:r>
              <a:rPr lang="en-US" sz="2400" dirty="0"/>
              <a:t> </a:t>
            </a:r>
            <a:r>
              <a:rPr lang="en-US" sz="2400" dirty="0" smtClean="0"/>
              <a:t>Steve Simon</a:t>
            </a:r>
            <a:endParaRPr lang="en-US" sz="2400" dirty="0"/>
          </a:p>
          <a:p>
            <a:pPr marL="0" indent="0">
              <a:lnSpc>
                <a:spcPct val="150000"/>
              </a:lnSpc>
              <a:buNone/>
            </a:pPr>
            <a:r>
              <a:rPr lang="en-US" sz="2400" b="1" dirty="0"/>
              <a:t>Price: </a:t>
            </a:r>
            <a:r>
              <a:rPr lang="en-US" sz="2400" b="1" dirty="0" smtClean="0"/>
              <a:t>$797</a:t>
            </a:r>
            <a:r>
              <a:rPr lang="en-US" sz="2400" dirty="0" smtClean="0"/>
              <a:t>  </a:t>
            </a:r>
            <a:r>
              <a:rPr lang="en-US" sz="2400" dirty="0"/>
              <a:t>(Students: </a:t>
            </a:r>
            <a:r>
              <a:rPr lang="en-US" sz="2400" dirty="0" smtClean="0"/>
              <a:t>$477</a:t>
            </a:r>
            <a:r>
              <a:rPr lang="en-US" sz="2400" dirty="0"/>
              <a:t>)</a:t>
            </a:r>
          </a:p>
          <a:p>
            <a:pPr marL="0" indent="0">
              <a:lnSpc>
                <a:spcPct val="150000"/>
              </a:lnSpc>
              <a:buNone/>
            </a:pPr>
            <a:r>
              <a:rPr lang="en-US" sz="2400" b="1" dirty="0">
                <a:latin typeface="Calibri" panose="020F0502020204030204" pitchFamily="34" charset="0"/>
              </a:rPr>
              <a:t>Begins:</a:t>
            </a:r>
            <a:r>
              <a:rPr lang="en-US" sz="2400" dirty="0">
                <a:latin typeface="Calibri" panose="020F0502020204030204" pitchFamily="34" charset="0"/>
              </a:rPr>
              <a:t>  </a:t>
            </a:r>
            <a:r>
              <a:rPr lang="en-US" sz="2400" dirty="0" smtClean="0">
                <a:latin typeface="Calibri" panose="020F0502020204030204" pitchFamily="34" charset="0"/>
              </a:rPr>
              <a:t>September 11</a:t>
            </a:r>
            <a:r>
              <a:rPr lang="en-US" sz="2400" baseline="30000" dirty="0" smtClean="0">
                <a:latin typeface="Calibri" panose="020F0502020204030204" pitchFamily="34" charset="0"/>
              </a:rPr>
              <a:t>th</a:t>
            </a:r>
            <a:endParaRPr lang="en-US" sz="2400" dirty="0">
              <a:latin typeface="Calibri" panose="020F0502020204030204" pitchFamily="34" charset="0"/>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Tree>
    <p:extLst>
      <p:ext uri="{BB962C8B-B14F-4D97-AF65-F5344CB8AC3E}">
        <p14:creationId xmlns:p14="http://schemas.microsoft.com/office/powerpoint/2010/main" val="933684525"/>
      </p:ext>
    </p:extLst>
  </p:cSld>
  <p:clrMapOvr>
    <a:masterClrMapping/>
  </p:clrMapOvr>
</p:sld>
</file>

<file path=ppt/theme/theme1.xml><?xml version="1.0" encoding="utf-8"?>
<a:theme xmlns:a="http://schemas.openxmlformats.org/drawingml/2006/main" name="COSA-PPT-Wid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COSA-PPT-Wide-Template</Template>
  <TotalTime>229</TotalTime>
  <Words>1376</Words>
  <Application>Microsoft Office PowerPoint</Application>
  <PresentationFormat>On-screen Show (16:9)</PresentationFormat>
  <Paragraphs>223</Paragraphs>
  <Slides>31</Slides>
  <Notes>13</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COSA-PPT-Wide-Template</vt:lpstr>
      <vt:lpstr> Introduction to Survival Analysis: Models for Time-to-Event Data  Informational Webinar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Winning Workshop Set up</vt:lpstr>
      <vt:lpstr>PowerPoint Presentation</vt:lpstr>
      <vt:lpstr>The Mechanics of the Workshop:</vt:lpstr>
      <vt:lpstr>The Mechanics of the Workshop:</vt:lpstr>
      <vt:lpstr>The Mechanics of the Workshop:</vt:lpstr>
      <vt:lpstr>The Mechanics of the Workshop:</vt:lpstr>
      <vt:lpstr>The Mechanics of the Workshop:</vt:lpstr>
      <vt:lpstr>The Mechanics of the Workshop:</vt:lpstr>
      <vt:lpstr>Workshop Resources</vt:lpstr>
      <vt:lpstr>Workshop Resources</vt:lpstr>
      <vt:lpstr>Book vs. Workshop</vt:lpstr>
      <vt:lpstr>Workshop Schedule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You’re Ready for this workshop if:</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MikeH</dc:creator>
  <cp:lastModifiedBy>Karen Grace-Martin</cp:lastModifiedBy>
  <cp:revision>25</cp:revision>
  <dcterms:created xsi:type="dcterms:W3CDTF">2018-06-05T14:30:46Z</dcterms:created>
  <dcterms:modified xsi:type="dcterms:W3CDTF">2018-09-25T16:46:27Z</dcterms:modified>
</cp:coreProperties>
</file>