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AC5EDB4-80C2-4268-A4C4-31F9D480453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2286000" y="514440"/>
            <a:ext cx="4571280" cy="25711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480" cy="308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179320" y="651384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807D41-6102-4B3D-9AD4-04C93CE912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2286000" y="514440"/>
            <a:ext cx="4571280" cy="25711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480" cy="308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179320" y="651384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662F356-B442-4B81-8642-710D79DF50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2286000" y="514440"/>
            <a:ext cx="4571280" cy="25711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480" cy="308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713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8 Live sessions</a:t>
            </a:r>
            <a:endParaRPr b="0" lang="en-US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Note about the live sessions:</a:t>
            </a:r>
            <a:endParaRPr b="0" lang="en-US" sz="2000" spc="-1" strike="noStrike">
              <a:latin typeface="Arial"/>
            </a:endParaRPr>
          </a:p>
          <a:p>
            <a:pPr lvl="2" marL="10857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Everyone is muted to reduce background noise</a:t>
            </a:r>
            <a:endParaRPr b="0" lang="en-US" sz="2000" spc="-1" strike="noStrike">
              <a:latin typeface="Arial"/>
            </a:endParaRPr>
          </a:p>
          <a:p>
            <a:pPr lvl="2" marL="10857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Questions are encouraged by using the question box on your screen</a:t>
            </a:r>
            <a:endParaRPr b="0" lang="en-US" sz="2000" spc="-1" strike="noStrike">
              <a:latin typeface="Arial"/>
            </a:endParaRPr>
          </a:p>
          <a:p>
            <a:pPr lvl="3" marL="15429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Only the instructor can see your questions</a:t>
            </a:r>
            <a:endParaRPr b="0" lang="en-US" sz="2000" spc="-1" strike="noStrike">
              <a:latin typeface="Arial"/>
            </a:endParaRPr>
          </a:p>
          <a:p>
            <a:pPr lvl="3" marL="15429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Questions will be read if answered orally (no names)</a:t>
            </a:r>
            <a:endParaRPr b="0" lang="en-US" sz="2000" spc="-1" strike="noStrike">
              <a:latin typeface="Arial"/>
            </a:endParaRPr>
          </a:p>
          <a:p>
            <a:pPr lvl="3" marL="15429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Some questions will be saved until the end of the session if they are outside of the scope of the presentation</a:t>
            </a: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Slides available to download beforehand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Each week demo videos and example syntax files are provided to replicate everything discussed in the live lecture session</a:t>
            </a:r>
            <a:endParaRPr b="0" lang="en-US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These help to explain menu options, code syntax and other special options</a:t>
            </a:r>
            <a:endParaRPr b="0" lang="en-US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These files are available in each of the 5 software languages… you are encouraged to download all software files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Exercise and answer files are provided for you to practice with</a:t>
            </a:r>
            <a:endParaRPr b="0" lang="en-US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Nothing is collected or graded, just for your practice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Getting your questions answered:</a:t>
            </a:r>
            <a:endParaRPr b="0" lang="en-US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Weekly Q&amp;A sessions</a:t>
            </a:r>
            <a:endParaRPr b="0" lang="en-US" sz="2000" spc="-1" strike="noStrike">
              <a:latin typeface="Arial"/>
            </a:endParaRPr>
          </a:p>
          <a:p>
            <a:pPr lvl="2" marL="10857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Recorded</a:t>
            </a:r>
            <a:endParaRPr b="0" lang="en-US" sz="2000" spc="-1" strike="noStrike">
              <a:latin typeface="Arial"/>
            </a:endParaRPr>
          </a:p>
          <a:p>
            <a:pPr lvl="2" marL="10857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Place to ask software specific questions (code syntax, menu options)</a:t>
            </a:r>
            <a:endParaRPr b="0" lang="en-US" sz="2000" spc="-1" strike="noStrike">
              <a:latin typeface="Arial"/>
            </a:endParaRPr>
          </a:p>
          <a:p>
            <a:pPr lvl="2" marL="10857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Pre-submit your questions or ask live</a:t>
            </a:r>
            <a:endParaRPr b="0" lang="en-US" sz="2000" spc="-1" strike="noStrike">
              <a:latin typeface="Arial"/>
            </a:endParaRPr>
          </a:p>
          <a:p>
            <a:pPr lvl="2" marL="10857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Participants can be unmuted when needed</a:t>
            </a:r>
            <a:endParaRPr b="0" lang="en-US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Forum for questions as well</a:t>
            </a:r>
            <a:endParaRPr b="0" lang="en-US" sz="2000" spc="-1" strike="noStrike">
              <a:latin typeface="Arial"/>
            </a:endParaRPr>
          </a:p>
          <a:p>
            <a:pPr lvl="2" marL="10857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Access for 1 year</a:t>
            </a:r>
            <a:endParaRPr b="0" lang="en-US" sz="2000" spc="-1" strike="noStrike">
              <a:latin typeface="Arial"/>
            </a:endParaRPr>
          </a:p>
          <a:p>
            <a:pPr lvl="2" marL="10857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Goal is to answer questions within 24 hours during the week</a:t>
            </a:r>
            <a:endParaRPr b="0" lang="en-US" sz="2000" spc="-1" strike="noStrike">
              <a:latin typeface="Arial"/>
            </a:endParaRPr>
          </a:p>
          <a:p>
            <a:pPr lvl="2" marL="1085760" indent="-1706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Everyone can see questions/answers and contribute to the discussion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5179320" y="651384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265699-F9A9-4629-BC20-A4CCAA5B0D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2286000" y="514440"/>
            <a:ext cx="4571280" cy="25711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480" cy="308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Open the actual website and walk them through the four areas.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179320" y="6513840"/>
            <a:ext cx="39618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719EBCF-D6D1-4B1F-A26B-2B73E2ECA43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867280" y="3943440"/>
            <a:ext cx="259020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4229280" y="1123920"/>
            <a:ext cx="685080" cy="5518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4920" y="204840"/>
            <a:ext cx="853380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3"/>
          <a:stretch/>
        </p:blipFill>
        <p:spPr>
          <a:xfrm>
            <a:off x="8458200" y="475560"/>
            <a:ext cx="425520" cy="3427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5800" y="1657440"/>
            <a:ext cx="7771680" cy="23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e87427"/>
                </a:solidFill>
                <a:latin typeface="Calibri"/>
              </a:rPr>
              <a:t>Introduction to Survival Analysis</a:t>
            </a:r>
            <a:br/>
            <a:br/>
            <a:r>
              <a:rPr b="0" lang="en-US" sz="2000" spc="-1" strike="noStrike">
                <a:solidFill>
                  <a:srgbClr val="e87427"/>
                </a:solidFill>
                <a:latin typeface="Calibri"/>
              </a:rPr>
              <a:t>Workshop Orientation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347880" y="4166640"/>
            <a:ext cx="2261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2361a1"/>
                </a:solidFill>
                <a:latin typeface="Calibri"/>
                <a:ea typeface="DejaVu Sans"/>
              </a:rPr>
              <a:t>Steve Simon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257800" y="4414320"/>
            <a:ext cx="335196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a2b525"/>
                </a:solidFill>
                <a:latin typeface="Calibri"/>
                <a:ea typeface="DejaVu Sans"/>
              </a:rPr>
              <a:t>Workshop Instructor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04920" y="20592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Module 1: The Kaplan-Meier Curve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047600"/>
            <a:ext cx="838116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Constructing a Kaplan-Meier Curve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Censoring and Its Assumptions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 Rank Test for Subgroup Comparisons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3FE2A0B-C7ED-4F80-B702-D106D4693320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04920" y="31392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Module 2:  The Hazard Function and the </a:t>
            </a:r>
            <a:br/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Cox Proportional Hazards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155600"/>
            <a:ext cx="838116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Definition of a Hazard Function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Constant Hazard vs Increasing or Decreasing Hazard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Steps to Run Cox Regression Models and Interpret Model Coefficients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FBB679-D98C-41A2-9EE7-9A8973B7B00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04920" y="20592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Module 3:  Planning and Data Management Issues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047600"/>
            <a:ext cx="838116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 Set Up for Survival Analysis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Compute and Compare Power 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Problems with Date Variables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18ADB33-D05E-47FE-93E8-8CBD351C7E0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04920" y="31392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Module 4:  Cox Model: Model Fitting and </a:t>
            </a:r>
            <a:br/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Diagnostics for the Cox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155600"/>
            <a:ext cx="838116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Multiple Predictor Variables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Risk Adjustment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Proportional Hazards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DA31B6-4555-4CD0-BECC-6CBAA91AA6F3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20592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Module 5:  Parametric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047600"/>
            <a:ext cx="838116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Comparing Hazard Functions for Popular Distributions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Interpreting Coefficients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Understanding Advantages and Disadvantages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Frailty Models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943FE04-849E-4910-9BF6-BE62A3BC1DE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04920" y="20592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Module 6: Time-Varying Covariates in a Cox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047600"/>
            <a:ext cx="838116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to Code Data for Time-Varying Covariates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Fit Time-Varying Models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Competing Risks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Interpreting the 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B6FBFBA-0A62-4746-88BC-B4140A1EC58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04920" y="211464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Questions?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BF468E5-61EC-4C31-B967-0E7FD752ACCF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85800" y="2038320"/>
            <a:ext cx="777168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87427"/>
                </a:solidFill>
                <a:latin typeface="Calibri"/>
              </a:rPr>
              <a:t>Part 1: Using GoToWebinar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D706E0-7F97-40D5-9E41-DC81F3D2A465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8" name="Picture 1" descr=""/>
          <p:cNvPicPr/>
          <p:nvPr/>
        </p:nvPicPr>
        <p:blipFill>
          <a:blip r:embed="rId1"/>
          <a:stretch/>
        </p:blipFill>
        <p:spPr>
          <a:xfrm>
            <a:off x="3200400" y="361800"/>
            <a:ext cx="2441160" cy="432360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685800" y="514440"/>
            <a:ext cx="1675800" cy="837360"/>
          </a:xfrm>
          <a:prstGeom prst="wedgeRoundRectCallout">
            <a:avLst>
              <a:gd name="adj1" fmla="val 97857"/>
              <a:gd name="adj2" fmla="val -27621"/>
              <a:gd name="adj3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Hide or show control panel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364400" y="3241080"/>
            <a:ext cx="1769040" cy="837360"/>
          </a:xfrm>
          <a:prstGeom prst="wedgeRoundRectCallout">
            <a:avLst>
              <a:gd name="adj1" fmla="val 75381"/>
              <a:gd name="adj2" fmla="val -26741"/>
              <a:gd name="adj3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questions or comments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85800" y="1581120"/>
            <a:ext cx="1842840" cy="532800"/>
          </a:xfrm>
          <a:prstGeom prst="wedgeRoundRectCallout">
            <a:avLst>
              <a:gd name="adj1" fmla="val 87728"/>
              <a:gd name="adj2" fmla="val -168886"/>
              <a:gd name="adj3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are muted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685800" y="2288520"/>
            <a:ext cx="2447640" cy="837360"/>
          </a:xfrm>
          <a:prstGeom prst="wedgeRoundRectCallout">
            <a:avLst>
              <a:gd name="adj1" fmla="val 144610"/>
              <a:gd name="adj2" fmla="val -25568"/>
              <a:gd name="adj3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Click here to undock your question panel for easy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CEB1A4-4DC2-4E1A-9ACB-B0FF1AE4E494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5" name="Picture 1" descr=""/>
          <p:cNvPicPr/>
          <p:nvPr/>
        </p:nvPicPr>
        <p:blipFill>
          <a:blip r:embed="rId1"/>
          <a:stretch/>
        </p:blipFill>
        <p:spPr>
          <a:xfrm>
            <a:off x="3200400" y="361800"/>
            <a:ext cx="2441160" cy="432360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6019920" y="743040"/>
            <a:ext cx="2513880" cy="695520"/>
          </a:xfrm>
          <a:prstGeom prst="wedgeRoundRectCallout">
            <a:avLst>
              <a:gd name="adj1" fmla="val -98483"/>
              <a:gd name="adj2" fmla="val 14071"/>
              <a:gd name="adj3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Switch audio to phone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019920" y="285840"/>
            <a:ext cx="2590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Audio Troubleshooting: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6019920" y="1504800"/>
            <a:ext cx="2513880" cy="1065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Close all other applications, especially browser windows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6058080" y="2707560"/>
            <a:ext cx="2513880" cy="1065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Shut down GoToWebinar and log back 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20592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Two ways to join the webinar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8823114-7E21-4482-B3E5-01EC234D241E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85800" y="1741320"/>
            <a:ext cx="3123360" cy="2650320"/>
          </a:xfrm>
          <a:prstGeom prst="rect">
            <a:avLst/>
          </a:prstGeom>
          <a:noFill/>
          <a:ln>
            <a:solidFill>
              <a:srgbClr val="2361a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Link in GoToWebinar reminder emails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 day before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 hour before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4572000" y="1741320"/>
            <a:ext cx="2818800" cy="2649960"/>
          </a:xfrm>
          <a:prstGeom prst="rect">
            <a:avLst/>
          </a:prstGeom>
          <a:noFill/>
          <a:ln>
            <a:solidFill>
              <a:srgbClr val="2361a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Link on the Survival Analysis Workshop site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5200560" y="3029040"/>
            <a:ext cx="1656720" cy="608760"/>
          </a:xfrm>
          <a:prstGeom prst="rect">
            <a:avLst/>
          </a:prstGeom>
          <a:ln>
            <a:noFill/>
          </a:ln>
        </p:spPr>
      </p:pic>
      <p:sp>
        <p:nvSpPr>
          <p:cNvPr id="146" name="CustomShape 5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20592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The Workshop Structure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823C3D0-98E4-42D6-B841-74C3FC328158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762360" y="1008720"/>
            <a:ext cx="1618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609480" indent="-60876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361a1"/>
                </a:solidFill>
                <a:latin typeface="Calibri"/>
                <a:ea typeface="DejaVu Sans"/>
              </a:rPr>
              <a:t>Each  Module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52280" y="3728520"/>
            <a:ext cx="1980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87427"/>
                </a:solidFill>
                <a:latin typeface="Calibri"/>
                <a:ea typeface="DejaVu Sans"/>
              </a:rPr>
              <a:t>Webinar Session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87427"/>
                </a:solidFill>
                <a:latin typeface="Calibri"/>
                <a:ea typeface="DejaVu Sans"/>
              </a:rPr>
              <a:t>+ Handout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2514600" y="3743280"/>
            <a:ext cx="18280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87427"/>
                </a:solidFill>
                <a:latin typeface="Calibri"/>
                <a:ea typeface="DejaVu Sans"/>
              </a:rPr>
              <a:t>Step-by-Step Software Demos + Syntax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4987440" y="3744360"/>
            <a:ext cx="1584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87427"/>
                </a:solidFill>
                <a:latin typeface="Calibri"/>
                <a:ea typeface="DejaVu Sans"/>
              </a:rPr>
              <a:t>Exercises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87427"/>
                </a:solidFill>
                <a:latin typeface="Calibri"/>
                <a:ea typeface="DejaVu Sans"/>
              </a:rPr>
              <a:t>+ Solutions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7208640" y="3744360"/>
            <a:ext cx="1584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87427"/>
                </a:solidFill>
                <a:latin typeface="Calibri"/>
                <a:ea typeface="DejaVu Sans"/>
              </a:rPr>
              <a:t>Q&amp;A Session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87427"/>
                </a:solidFill>
                <a:latin typeface="Calibri"/>
                <a:ea typeface="DejaVu Sans"/>
              </a:rPr>
              <a:t>( + Forum)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604800" y="1490760"/>
            <a:ext cx="7933680" cy="2161440"/>
          </a:xfrm>
          <a:prstGeom prst="rect">
            <a:avLst/>
          </a:prstGeom>
          <a:ln>
            <a:noFill/>
          </a:ln>
        </p:spPr>
      </p:pic>
      <p:sp>
        <p:nvSpPr>
          <p:cNvPr id="155" name="CustomShape 8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5800" y="1962000"/>
            <a:ext cx="777168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87427"/>
                </a:solidFill>
                <a:latin typeface="Calibri"/>
              </a:rPr>
              <a:t>Part 2: A Tour of the Workshop Website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205920"/>
            <a:ext cx="8533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e87427"/>
                </a:solidFill>
                <a:latin typeface="Calibri"/>
              </a:rPr>
              <a:t>Workshop Structure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81680" y="48697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0884EE-E9E1-4CEA-BA8F-36EBD42CCCF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200400" y="1118520"/>
            <a:ext cx="278064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609480" indent="-60876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361a1"/>
                </a:solidFill>
                <a:latin typeface="Calibri"/>
                <a:ea typeface="DejaVu Sans"/>
              </a:rPr>
              <a:t>Program Center Website</a:t>
            </a:r>
            <a:endParaRPr b="0" lang="en-US" sz="2000" spc="-1" strike="noStrike">
              <a:latin typeface="Arial"/>
            </a:endParaRPr>
          </a:p>
          <a:p>
            <a:pPr marL="609480" indent="-608760">
              <a:lnSpc>
                <a:spcPct val="80000"/>
              </a:lnSpc>
              <a:spcBef>
                <a:spcPts val="56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648320" y="1657440"/>
            <a:ext cx="3199680" cy="12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609480" indent="-608760">
              <a:lnSpc>
                <a:spcPct val="80000"/>
              </a:lnSpc>
            </a:pPr>
            <a:r>
              <a:rPr b="0" lang="en-US" sz="2000" spc="-1" strike="noStrike">
                <a:solidFill>
                  <a:srgbClr val="a2b525"/>
                </a:solidFill>
                <a:latin typeface="Calibri"/>
                <a:ea typeface="宋体"/>
              </a:rPr>
              <a:t>3. The Workshop Content </a:t>
            </a:r>
            <a:endParaRPr b="0" lang="en-US" sz="2000" spc="-1" strike="noStrike">
              <a:latin typeface="Arial"/>
            </a:endParaRPr>
          </a:p>
          <a:p>
            <a:pPr marL="609480" indent="-608760">
              <a:lnSpc>
                <a:spcPct val="8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Data Files and Descriptions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Modules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Recordings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4648320" y="3257640"/>
            <a:ext cx="319968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609480" indent="-608760">
              <a:lnSpc>
                <a:spcPct val="80000"/>
              </a:lnSpc>
            </a:pPr>
            <a:r>
              <a:rPr b="0" lang="en-US" sz="2000" spc="-1" strike="noStrike">
                <a:solidFill>
                  <a:srgbClr val="a2b525"/>
                </a:solidFill>
                <a:latin typeface="Calibri"/>
                <a:ea typeface="宋体"/>
              </a:rPr>
              <a:t>4. Additional Materials</a:t>
            </a:r>
            <a:endParaRPr b="0" lang="en-US" sz="2000" spc="-1" strike="noStrike">
              <a:latin typeface="Arial"/>
            </a:endParaRPr>
          </a:p>
          <a:p>
            <a:pPr marL="609480" indent="-608760">
              <a:lnSpc>
                <a:spcPct val="8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Bonus Videos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Extra Reading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1314360" y="3257640"/>
            <a:ext cx="2361600" cy="12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609480" indent="-608760">
              <a:lnSpc>
                <a:spcPct val="80000"/>
              </a:lnSpc>
            </a:pPr>
            <a:r>
              <a:rPr b="0" lang="en-US" sz="2000" spc="-1" strike="noStrike">
                <a:solidFill>
                  <a:srgbClr val="a2b525"/>
                </a:solidFill>
                <a:latin typeface="Calibri"/>
                <a:ea typeface="宋体"/>
              </a:rPr>
              <a:t>2. Logistical Help</a:t>
            </a:r>
            <a:endParaRPr b="0" lang="en-US" sz="2000" spc="-1" strike="noStrike">
              <a:latin typeface="Arial"/>
            </a:endParaRPr>
          </a:p>
          <a:p>
            <a:pPr marL="609480" indent="-608760">
              <a:lnSpc>
                <a:spcPct val="8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Getting Started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Support form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FAQ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295280" y="1657440"/>
            <a:ext cx="25329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609480" indent="-608760">
              <a:lnSpc>
                <a:spcPct val="80000"/>
              </a:lnSpc>
            </a:pPr>
            <a:r>
              <a:rPr b="0" lang="en-US" sz="2000" spc="-1" strike="noStrike">
                <a:solidFill>
                  <a:srgbClr val="a2b525"/>
                </a:solidFill>
                <a:latin typeface="Calibri"/>
                <a:ea typeface="宋体"/>
              </a:rPr>
              <a:t>1. Logistics</a:t>
            </a:r>
            <a:endParaRPr b="0" lang="en-US" sz="2000" spc="-1" strike="noStrike">
              <a:latin typeface="Arial"/>
            </a:endParaRPr>
          </a:p>
          <a:p>
            <a:pPr marL="609480" indent="-608760">
              <a:lnSpc>
                <a:spcPct val="8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Calendar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Go To Webinar link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2743200" y="4857840"/>
            <a:ext cx="36568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©2020  Steve Simon | https://TheAnalysisFactor.com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85800" y="1962000"/>
            <a:ext cx="777168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87427"/>
                </a:solidFill>
                <a:latin typeface="Calibri"/>
              </a:rPr>
              <a:t>Part 3: The Workshop Content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Application>LibreOffice/6.3.0.4$Windows_X86_64 LibreOffice_project/057fc023c990d676a43019934386b85b21a9ee99</Application>
  <Words>741</Words>
  <Paragraphs>151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2018-06-05T18:09:08Z</dcterms:created>
  <dc:creator>Kim Love</dc:creator>
  <dc:description/>
  <dc:language>en-US</dc:language>
  <cp:lastModifiedBy/>
  <dcterms:modified xsi:type="dcterms:W3CDTF">2020-09-25T13:12:01Z</dcterms:modified>
  <cp:revision>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