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8" r:id="rId3"/>
    <p:sldId id="385" r:id="rId4"/>
    <p:sldId id="389" r:id="rId5"/>
    <p:sldId id="386" r:id="rId6"/>
    <p:sldId id="387" r:id="rId7"/>
    <p:sldId id="388" r:id="rId8"/>
    <p:sldId id="410" r:id="rId9"/>
    <p:sldId id="405" r:id="rId10"/>
    <p:sldId id="406" r:id="rId11"/>
    <p:sldId id="407" r:id="rId12"/>
    <p:sldId id="390" r:id="rId13"/>
    <p:sldId id="391" r:id="rId14"/>
    <p:sldId id="408" r:id="rId15"/>
    <p:sldId id="409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26" r:id="rId29"/>
    <p:sldId id="428" r:id="rId30"/>
    <p:sldId id="429" r:id="rId31"/>
    <p:sldId id="411" r:id="rId32"/>
    <p:sldId id="427" r:id="rId33"/>
    <p:sldId id="412" r:id="rId34"/>
    <p:sldId id="423" r:id="rId35"/>
    <p:sldId id="424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5" r:id="rId47"/>
    <p:sldId id="342" r:id="rId48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5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1A1"/>
    <a:srgbClr val="A2B525"/>
    <a:srgbClr val="00CC00"/>
    <a:srgbClr val="CC0000"/>
    <a:srgbClr val="9966FF"/>
    <a:srgbClr val="FF9933"/>
    <a:srgbClr val="FF6600"/>
    <a:srgbClr val="FF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21" autoAdjust="0"/>
    <p:restoredTop sz="93954" autoAdjust="0"/>
  </p:normalViewPr>
  <p:slideViewPr>
    <p:cSldViewPr>
      <p:cViewPr>
        <p:scale>
          <a:sx n="112" d="100"/>
          <a:sy n="112" d="100"/>
        </p:scale>
        <p:origin x="11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200" y="-96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027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Data Analysis Brown Bag                                                                             Webinar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DB88BFBB-1031-420A-BB59-219CDDA6B486}" type="datetime1">
              <a:rPr lang="en-US" altLang="en-US"/>
              <a:pPr>
                <a:defRPr/>
              </a:pPr>
              <a:t>6/11/2018</a:t>
            </a:fld>
            <a:endParaRPr lang="en-US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7620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2018  Instructor Name     http://TheAnalysisFactor.com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92710AE4-A15D-4256-8314-2DD228957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B1BE2617-2FD5-405A-BBFD-CCCB6B19B177}" type="datetime1">
              <a:rPr lang="en-US" altLang="en-US"/>
              <a:pPr>
                <a:defRPr/>
              </a:pPr>
              <a:t>6/11/2018</a:t>
            </a:fld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05313" y="523875"/>
            <a:ext cx="2400300" cy="180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0075" y="2379663"/>
            <a:ext cx="8701088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461" tIns="48230" rIns="96461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Arial" charset="0"/>
              </a:defRPr>
            </a:lvl1pPr>
          </a:lstStyle>
          <a:p>
            <a:pPr>
              <a:defRPr/>
            </a:pPr>
            <a:fld id="{F461CF3B-2BF3-4395-8B23-204758456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83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Workshop Title                                                                             Module 1: Module TitleAnalyzing Repeated Measures Data Workshop:  Module 5                               The Linear Mixed Model</a:t>
            </a:r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Arial" charset="0"/>
              </a:rPr>
              <a:t>Copyright 2014  Instructor Name     http://TheAnalysisFactor.comCopyright 2011  The Analysis Factor     http://TheAnalysisFactor.com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63C65FF-0ED8-49F8-A62B-A0DA4418A01E}" type="slidenum">
              <a:rPr lang="en-US" altLang="en-US" smtClean="0">
                <a:latin typeface="Arial" charset="0"/>
              </a:rPr>
              <a:pPr eaLnBrk="1" hangingPunct="1"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6149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Analyzing Repeated Measures Data Workshop:  Module 5                               The Linear Mixed Model</a:t>
            </a:r>
          </a:p>
        </p:txBody>
      </p:sp>
      <p:sp>
        <p:nvSpPr>
          <p:cNvPr id="6150" name="Rectangle 6"/>
          <p:cNvSpPr txBox="1">
            <a:spLocks noGrp="1" noChangeArrowheads="1"/>
          </p:cNvSpPr>
          <p:nvPr/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300"/>
              <a:t>Copyright 2011  The Analysis Factor     http://TheAnalysisFactor.com</a:t>
            </a:r>
          </a:p>
        </p:txBody>
      </p:sp>
      <p:sp>
        <p:nvSpPr>
          <p:cNvPr id="6151" name="Rectangle 7"/>
          <p:cNvSpPr txBox="1">
            <a:spLocks noGrp="1" noChangeArrowheads="1"/>
          </p:cNvSpPr>
          <p:nvPr/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61" tIns="48230" rIns="96461" bIns="48230" anchor="b"/>
          <a:lstStyle>
            <a:lvl1pPr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52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4A9430E-F81A-4F4D-8B78-7357ECE955B9}" type="slidenum">
              <a:rPr lang="en-US" altLang="en-US" sz="130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A2B52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DFB504D5-50FC-4D9F-8685-B89CFC4A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229600" cy="6096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dirty="0" smtClean="0">
                <a:solidFill>
                  <a:srgbClr val="2361A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514600"/>
            <a:ext cx="8229600" cy="2362200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2361A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0200"/>
            <a:ext cx="82296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66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2361A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2361A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1C6F8E8-7735-4E66-B07A-57791EA96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7696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2361A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©2018 [Instructor Name]    http://TheAnalysisFactor.com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E80A5765-4377-4423-94F5-60E3BC7FD3A2}" type="slidenum">
              <a:rPr lang="en-US" smtClean="0">
                <a:solidFill>
                  <a:srgbClr val="2361A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2361A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2361A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A2B525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rgbClr val="2361A1"/>
          </a:solidFill>
          <a:latin typeface="Calibri" panose="020F050202020403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2361A1"/>
          </a:solidFill>
          <a:latin typeface="Calibri" panose="020F050202020403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61A1"/>
          </a:solidFill>
          <a:latin typeface="Calibri" panose="020F050202020403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chemeClr val="folHlink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fld id="{699583FC-596F-401D-8919-B71D0B48ED43}" type="slidenum">
              <a:rPr lang="en-US" altLang="en-US" sz="1400" smtClean="0">
                <a:solidFill>
                  <a:schemeClr val="tx1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990600"/>
            <a:ext cx="8534400" cy="2651125"/>
          </a:xfrm>
        </p:spPr>
        <p:txBody>
          <a:bodyPr/>
          <a:lstStyle/>
          <a:p>
            <a:pPr eaLnBrk="1" hangingPunct="1"/>
            <a:br>
              <a:rPr lang="en-US" altLang="en-US" sz="2800" dirty="0">
                <a:latin typeface="Calibri" pitchFamily="34" charset="0"/>
                <a:cs typeface="Arial" charset="0"/>
              </a:rPr>
            </a:br>
            <a:br>
              <a:rPr lang="en-US" altLang="en-US" sz="2800" dirty="0">
                <a:latin typeface="Calibri" pitchFamily="34" charset="0"/>
                <a:cs typeface="Arial" charset="0"/>
              </a:rPr>
            </a:br>
            <a:r>
              <a:rPr lang="en-US" altLang="en-US" sz="2800" dirty="0">
                <a:latin typeface="Calibri" pitchFamily="34" charset="0"/>
                <a:cs typeface="Arial" charset="0"/>
              </a:rPr>
              <a:t>Time varying covariates in a Cox model</a:t>
            </a:r>
            <a:endParaRPr lang="en-US" altLang="en-US" sz="2800" dirty="0">
              <a:solidFill>
                <a:srgbClr val="A2B525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95800"/>
            <a:ext cx="6400800" cy="1219200"/>
          </a:xfrm>
        </p:spPr>
        <p:txBody>
          <a:bodyPr/>
          <a:lstStyle/>
          <a:p>
            <a:pPr algn="r" eaLnBrk="1" hangingPunct="1"/>
            <a:r>
              <a:rPr lang="en-US" altLang="en-US" sz="2400" dirty="0">
                <a:solidFill>
                  <a:srgbClr val="A2B525"/>
                </a:solidFill>
                <a:latin typeface="Calibri" pitchFamily="34" charset="0"/>
                <a:cs typeface="Arial" charset="0"/>
              </a:rPr>
              <a:t>Steve Simon for</a:t>
            </a:r>
          </a:p>
        </p:txBody>
      </p:sp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953000"/>
            <a:ext cx="23463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E852E-31B8-4D4A-8924-7D97B233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51F00-843A-47D5-A7E8-9A3402A8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2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872F0-C6DA-40FD-8527-416FFF07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19200"/>
            <a:ext cx="8096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9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5BD5B-4A1D-4EA4-A30D-E4B7732E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95E56-A2A9-4973-BBC3-87E8E3C7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8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log-log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A1798-3B00-4514-8FDB-641736AA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39BE1-45AB-454F-8252-1DDB697F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4201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likelihood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862B1-C74B-4A43-94A5-FAB6CD08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295400"/>
            <a:ext cx="7858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3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80A8D-0EC4-476B-96EA-BC5AD88A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25550"/>
            <a:ext cx="7896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68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Normally, the Schoenfeld residuals are standardized.</a:t>
            </a:r>
          </a:p>
          <a:p>
            <a:endParaRPr lang="en-US" dirty="0"/>
          </a:p>
          <a:p>
            <a:r>
              <a:rPr lang="en-US" dirty="0"/>
              <a:t>A time trend is evidence of a violation of the proportional hazards assumption.</a:t>
            </a:r>
          </a:p>
          <a:p>
            <a:endParaRPr lang="en-US" dirty="0"/>
          </a:p>
          <a:p>
            <a:r>
              <a:rPr lang="en-US" dirty="0"/>
              <a:t>Consider this as evidence of an interaction between time and your independent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77200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varying covariates allow you to account for non-proportional hazards and can model settings where patients switch from one therapy to another. You will code data for time-varying covariates, fit time-varying models, and interpret the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Lecture 6.</a:t>
            </a:r>
          </a:p>
        </p:txBody>
      </p:sp>
    </p:spTree>
    <p:extLst>
      <p:ext uri="{BB962C8B-B14F-4D97-AF65-F5344CB8AC3E}">
        <p14:creationId xmlns:p14="http://schemas.microsoft.com/office/powerpoint/2010/main" val="309185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Regions of time where residuals are negative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large.</a:t>
            </a:r>
          </a:p>
          <a:p>
            <a:r>
              <a:rPr lang="en-US" dirty="0"/>
              <a:t>Regions of time where residuals are positive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hazard ratio is a bit too small.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0964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D0EB6-FE4C-466B-B65A-ABFD2F40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9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FBCB4-8CC3-4E29-A874-BE892F73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8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Schoenfeld residuals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A2FEE-8556-4DB8-A241-DB86CA5C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Stratification creates a separate baseline hazard for each level of your strata.</a:t>
            </a:r>
          </a:p>
          <a:p>
            <a:endParaRPr lang="en-US" dirty="0"/>
          </a:p>
          <a:p>
            <a:r>
              <a:rPr lang="en-US" dirty="0"/>
              <a:t>Only helpful when the time-varying covariate is a nuisance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easiest solution for time-varying covariates</a:t>
            </a:r>
          </a:p>
        </p:txBody>
      </p:sp>
    </p:spTree>
    <p:extLst>
      <p:ext uri="{BB962C8B-B14F-4D97-AF65-F5344CB8AC3E}">
        <p14:creationId xmlns:p14="http://schemas.microsoft.com/office/powerpoint/2010/main" val="82663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A693-025E-4107-BEB1-F0966A911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7666667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84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1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B0AA2-E2D4-44DE-B305-97924F1E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2 survivals: solid line is </a:t>
            </a:r>
            <a:r>
              <a:rPr lang="en-US" dirty="0" err="1"/>
              <a:t>prison_record</a:t>
            </a:r>
            <a:r>
              <a:rPr lang="en-US" dirty="0"/>
              <a:t>=no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01C18-3B02-45D2-8B2D-27BBD5594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address problems with non-proportional hazards by creating an interaction involving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consider interactions involving log(time).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time</a:t>
            </a:r>
          </a:p>
        </p:txBody>
      </p:sp>
    </p:spTree>
    <p:extLst>
      <p:ext uri="{BB962C8B-B14F-4D97-AF65-F5344CB8AC3E}">
        <p14:creationId xmlns:p14="http://schemas.microsoft.com/office/powerpoint/2010/main" val="144523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exp(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se(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z       p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clinic          0.01940   1.01958  0.34717  0.06  0.9554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(clinic)     -1.10331   0.33177  0.34528 -3.20  0.0014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i_prison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0.38997   1.47693  0.16889  2.31  0.0209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methadone_dose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-0.03519   0.96543  0.00644 -5.46 4.7e-08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test=76.1  on 4 df, p=1.11e-15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n= 238, number of events= 150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time, heroin dataset</a:t>
            </a:r>
          </a:p>
        </p:txBody>
      </p:sp>
    </p:spTree>
    <p:extLst>
      <p:ext uri="{BB962C8B-B14F-4D97-AF65-F5344CB8AC3E}">
        <p14:creationId xmlns:p14="http://schemas.microsoft.com/office/powerpoint/2010/main" val="290684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proportional hazards assumption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Patterns in Kaplan-Meier curves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Complementary log-log plot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Schoenfeld Residuals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time varying covariates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r>
              <a:rPr lang="en-US" sz="1800" dirty="0"/>
              <a:t>Save this for another day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Several approaches</a:t>
            </a:r>
          </a:p>
        </p:txBody>
      </p:sp>
    </p:spTree>
    <p:extLst>
      <p:ext uri="{BB962C8B-B14F-4D97-AF65-F5344CB8AC3E}">
        <p14:creationId xmlns:p14="http://schemas.microsoft.com/office/powerpoint/2010/main" val="269207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beta_clinic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beta_interaction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log_hr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0.019           -1.103 0.0  0.019 1.020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0.019           -1.103 0.5 -0.532 0.587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0.019           -1.103 1.0 -1.084 0.338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0.019           -1.103 1.5 -1.636 0.195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0.019           -1.103 2.0 -2.187 0.112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0.019           -1.103 2.5 -2.739 0.065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Interaction with time, heroin dataset</a:t>
            </a:r>
          </a:p>
        </p:txBody>
      </p:sp>
    </p:spTree>
    <p:extLst>
      <p:ext uri="{BB962C8B-B14F-4D97-AF65-F5344CB8AC3E}">
        <p14:creationId xmlns:p14="http://schemas.microsoft.com/office/powerpoint/2010/main" val="2222040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covariates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9CD76-B159-40A0-9790-D7307574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31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2DCFEE-1C0B-4C44-9CD8-829EEDCA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" y="1119996"/>
            <a:ext cx="844761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06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31E0B-086B-41C0-93B5-4508FAE2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1" y="1029382"/>
            <a:ext cx="4047619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82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patients 21-30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AD2CF-51EA-4464-B71A-88A55021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29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naive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0137B-2CAD-4C44-9B5F-DD897BAB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3" y="1143000"/>
            <a:ext cx="8238095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64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1969-02-01 1969-02-08 1971-11-29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7 days 1031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21     0    7     0          0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21     7 1031     1          1</a:t>
            </a:r>
          </a:p>
          <a:p>
            <a:pPr marL="342900" indent="-342900">
              <a:buAutoNum type="arabicPlain" startAt="21"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#21</a:t>
            </a:r>
          </a:p>
        </p:txBody>
      </p:sp>
    </p:spTree>
    <p:extLst>
      <p:ext uri="{BB962C8B-B14F-4D97-AF65-F5344CB8AC3E}">
        <p14:creationId xmlns:p14="http://schemas.microsoft.com/office/powerpoint/2010/main" val="2830790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1969-03-18 1969-03-29 1969-05-07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11 days   50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22     0   11     0          0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22    11   50     1          1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#22</a:t>
            </a:r>
          </a:p>
        </p:txBody>
      </p:sp>
    </p:spTree>
    <p:extLst>
      <p:ext uri="{BB962C8B-B14F-4D97-AF65-F5344CB8AC3E}">
        <p14:creationId xmlns:p14="http://schemas.microsoft.com/office/powerpoint/2010/main" val="2452209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1969-04-11 1969-04-13 1971-04-13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2 days  732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23     0    2     0          0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23     2  732     1          1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#23</a:t>
            </a:r>
          </a:p>
        </p:txBody>
      </p:sp>
    </p:spTree>
    <p:extLst>
      <p:ext uri="{BB962C8B-B14F-4D97-AF65-F5344CB8AC3E}">
        <p14:creationId xmlns:p14="http://schemas.microsoft.com/office/powerpoint/2010/main" val="1353099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1969-04-25 1969-07-16 1969-11-29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82 days  218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24     0   82     0          0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24    82  218     1          1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#24</a:t>
            </a:r>
          </a:p>
        </p:txBody>
      </p:sp>
    </p:spTree>
    <p:extLst>
      <p:ext uri="{BB962C8B-B14F-4D97-AF65-F5344CB8AC3E}">
        <p14:creationId xmlns:p14="http://schemas.microsoft.com/office/powerpoint/2010/main" val="181512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6C8EF-9310-4C55-A3F6-977177CE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8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1969-04-28 1969-05-22 1974-04-01      0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24 days 1799 days     C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25     0   24     0          0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25    24 1799     0          1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#25</a:t>
            </a:r>
          </a:p>
        </p:txBody>
      </p:sp>
    </p:spTree>
    <p:extLst>
      <p:ext uri="{BB962C8B-B14F-4D97-AF65-F5344CB8AC3E}">
        <p14:creationId xmlns:p14="http://schemas.microsoft.com/office/powerpoint/2010/main" val="2244761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1969-05-01       &lt;NA&gt; 1973-03-01      0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NA days 1400 days     C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26     0 1400     0          0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#26</a:t>
            </a:r>
          </a:p>
        </p:txBody>
      </p:sp>
    </p:spTree>
    <p:extLst>
      <p:ext uri="{BB962C8B-B14F-4D97-AF65-F5344CB8AC3E}">
        <p14:creationId xmlns:p14="http://schemas.microsoft.com/office/powerpoint/2010/main" val="185560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1969-05-04       &lt;NA&gt; 1970-01-21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NA days  262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27     0  262     1          0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#27</a:t>
            </a:r>
          </a:p>
        </p:txBody>
      </p:sp>
    </p:spTree>
    <p:extLst>
      <p:ext uri="{BB962C8B-B14F-4D97-AF65-F5344CB8AC3E}">
        <p14:creationId xmlns:p14="http://schemas.microsoft.com/office/powerpoint/2010/main" val="1134118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1969-06-07 1969-08-16 1969-08-17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70 days   71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28     0   70     0          0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28    70   71     1          1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#28</a:t>
            </a:r>
          </a:p>
        </p:txBody>
      </p:sp>
    </p:spTree>
    <p:extLst>
      <p:ext uri="{BB962C8B-B14F-4D97-AF65-F5344CB8AC3E}">
        <p14:creationId xmlns:p14="http://schemas.microsoft.com/office/powerpoint/2010/main" val="1099184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1969-07-14       &lt;NA&gt; 1969-08-17      1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NA days   34 days     D          0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29     0   34     1          0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#29</a:t>
            </a:r>
          </a:p>
        </p:txBody>
      </p:sp>
    </p:spTree>
    <p:extLst>
      <p:ext uri="{BB962C8B-B14F-4D97-AF65-F5344CB8AC3E}">
        <p14:creationId xmlns:p14="http://schemas.microsoft.com/office/powerpoint/2010/main" val="2485784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accept.dt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fu.date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fustat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1969-08-19 1969-09-03 1971-12-18      1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  time1     time2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15 days  851 days     D          1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 start stop event transplant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30     0   15     0          0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30    15  851     1          1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Patient #30</a:t>
            </a:r>
          </a:p>
        </p:txBody>
      </p:sp>
    </p:spTree>
    <p:extLst>
      <p:ext uri="{BB962C8B-B14F-4D97-AF65-F5344CB8AC3E}">
        <p14:creationId xmlns:p14="http://schemas.microsoft.com/office/powerpoint/2010/main" val="46192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transplant data, time-varying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150EA-D399-4620-B8ED-FA79690F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2" y="1219200"/>
            <a:ext cx="8247619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8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have you learned today?</a:t>
            </a:r>
          </a:p>
        </p:txBody>
      </p:sp>
    </p:spTree>
    <p:extLst>
      <p:ext uri="{BB962C8B-B14F-4D97-AF65-F5344CB8AC3E}">
        <p14:creationId xmlns:p14="http://schemas.microsoft.com/office/powerpoint/2010/main" val="169103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0260F-BADE-4445-BF83-73A00081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73433-E03B-4B1C-976E-B3623A32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in the Kaplan-Meier curves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63C5B-AF76-4E9B-8566-B8EB46C9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1330611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clinic discharge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D9315-51A5-4568-9062-E2208DB9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143"/>
            <a:ext cx="7819048" cy="428571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Available at http://www.statsci.org/data/oz/heroin.html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heroin data 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©2018 Steve Simon    http://TheAnalysisFactor.com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E9A8CBA3-AA2B-46A6-BFA3-DCEBEAAB3F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C9812-AB24-4942-ACD3-F219913F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4" y="1143285"/>
            <a:ext cx="8228571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5222"/>
      </p:ext>
    </p:extLst>
  </p:cSld>
  <p:clrMapOvr>
    <a:masterClrMapping/>
  </p:clrMapOvr>
</p:sld>
</file>

<file path=ppt/theme/theme1.xml><?xml version="1.0" encoding="utf-8"?>
<a:theme xmlns:a="http://schemas.openxmlformats.org/drawingml/2006/main" name="4_Default Design">
  <a:themeElements>
    <a:clrScheme name="Default Design 14">
      <a:dk1>
        <a:srgbClr val="0066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56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3">
        <a:dk1>
          <a:srgbClr val="0033CC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AE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4">
        <a:dk1>
          <a:srgbClr val="0066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56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15">
        <a:dk1>
          <a:srgbClr val="2361A1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C528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2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Default Design 15">
    <a:dk1>
      <a:srgbClr val="2361A1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1C5289"/>
    </a:accent4>
    <a:accent5>
      <a:srgbClr val="DAEDEF"/>
    </a:accent5>
    <a:accent6>
      <a:srgbClr val="2D2D8A"/>
    </a:accent6>
    <a:hlink>
      <a:srgbClr val="009999"/>
    </a:hlink>
    <a:folHlink>
      <a:srgbClr val="A2B52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35551</TotalTime>
  <Words>1459</Words>
  <Application>Microsoft Office PowerPoint</Application>
  <PresentationFormat>On-screen Show (4:3)</PresentationFormat>
  <Paragraphs>332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Courier New</vt:lpstr>
      <vt:lpstr>4_Default Design</vt:lpstr>
      <vt:lpstr>  Time varying covariates in a Cox model</vt:lpstr>
      <vt:lpstr>Abstract</vt:lpstr>
      <vt:lpstr>Testing the proportional hazards assumption</vt:lpstr>
      <vt:lpstr>Patterns in the Kaplan-Meier curves</vt:lpstr>
      <vt:lpstr>Patterns in the Kaplan-Meier curves</vt:lpstr>
      <vt:lpstr>Patterns in the Kaplan-Meier curves</vt:lpstr>
      <vt:lpstr>Patterns in the Kaplan-Meier curves</vt:lpstr>
      <vt:lpstr>Example: heroin clinic discharge times</vt:lpstr>
      <vt:lpstr>Example: heroin data set.</vt:lpstr>
      <vt:lpstr>Example: heroin data set.</vt:lpstr>
      <vt:lpstr>Example: heroin data set.</vt:lpstr>
      <vt:lpstr>Complementary log-log</vt:lpstr>
      <vt:lpstr>Complementary log-log</vt:lpstr>
      <vt:lpstr>Complementary log-log</vt:lpstr>
      <vt:lpstr>Complementary log-log</vt:lpstr>
      <vt:lpstr>Review of likelihood</vt:lpstr>
      <vt:lpstr>Review of likelihood</vt:lpstr>
      <vt:lpstr>Schoenfeld residuals</vt:lpstr>
      <vt:lpstr>Schoenfeld residuals</vt:lpstr>
      <vt:lpstr>Schoenfeld residuals</vt:lpstr>
      <vt:lpstr>Schoenfeld residuals</vt:lpstr>
      <vt:lpstr>Schoenfeld residuals</vt:lpstr>
      <vt:lpstr>Schoenfeld residuals</vt:lpstr>
      <vt:lpstr>Stratified models</vt:lpstr>
      <vt:lpstr>Stratified models</vt:lpstr>
      <vt:lpstr>Clinic 1 survivals: solid line is prison_record=no</vt:lpstr>
      <vt:lpstr>Clinic 2 survivals: solid line is prison_record=no</vt:lpstr>
      <vt:lpstr>Time-varying covariates</vt:lpstr>
      <vt:lpstr>Time-varying covariates</vt:lpstr>
      <vt:lpstr>Time-varying covariates</vt:lpstr>
      <vt:lpstr>Time-varying covariates</vt:lpstr>
      <vt:lpstr>Stanford transplant data</vt:lpstr>
      <vt:lpstr>Stanford transplant data</vt:lpstr>
      <vt:lpstr>Stanford transplant data, patients 21-30</vt:lpstr>
      <vt:lpstr>Stanford transplant data, naive analysis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</vt:lpstr>
      <vt:lpstr>Stanford transplant data, time-varying model</vt:lpstr>
      <vt:lpstr>Conclusion</vt:lpstr>
    </vt:vector>
  </TitlesOfParts>
  <Company>The Analysis Factor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Repeated Measures Data</dc:title>
  <dc:creator>Karen Grace-Martin</dc:creator>
  <cp:lastModifiedBy>Stephen Simon</cp:lastModifiedBy>
  <cp:revision>402</cp:revision>
  <dcterms:created xsi:type="dcterms:W3CDTF">2011-03-02T17:54:20Z</dcterms:created>
  <dcterms:modified xsi:type="dcterms:W3CDTF">2018-06-11T14:39:08Z</dcterms:modified>
</cp:coreProperties>
</file>