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6"/>
  </p:notesMasterIdLst>
  <p:handoutMasterIdLst>
    <p:handoutMasterId r:id="rId57"/>
  </p:handoutMasterIdLst>
  <p:sldIdLst>
    <p:sldId id="259" r:id="rId2"/>
    <p:sldId id="316" r:id="rId3"/>
    <p:sldId id="317" r:id="rId4"/>
    <p:sldId id="311" r:id="rId5"/>
    <p:sldId id="314" r:id="rId6"/>
    <p:sldId id="257" r:id="rId7"/>
    <p:sldId id="260" r:id="rId8"/>
    <p:sldId id="261" r:id="rId9"/>
    <p:sldId id="262" r:id="rId10"/>
    <p:sldId id="263" r:id="rId11"/>
    <p:sldId id="264" r:id="rId12"/>
    <p:sldId id="269" r:id="rId13"/>
    <p:sldId id="266" r:id="rId14"/>
    <p:sldId id="267" r:id="rId15"/>
    <p:sldId id="268" r:id="rId16"/>
    <p:sldId id="265" r:id="rId17"/>
    <p:sldId id="270" r:id="rId18"/>
    <p:sldId id="271" r:id="rId19"/>
    <p:sldId id="272" r:id="rId20"/>
    <p:sldId id="274" r:id="rId21"/>
    <p:sldId id="273"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301" r:id="rId46"/>
    <p:sldId id="302" r:id="rId47"/>
    <p:sldId id="303" r:id="rId48"/>
    <p:sldId id="305" r:id="rId49"/>
    <p:sldId id="304" r:id="rId50"/>
    <p:sldId id="306" r:id="rId51"/>
    <p:sldId id="307" r:id="rId52"/>
    <p:sldId id="308" r:id="rId53"/>
    <p:sldId id="309" r:id="rId54"/>
    <p:sldId id="310" r:id="rId55"/>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B525"/>
    <a:srgbClr val="2361A1"/>
    <a:srgbClr val="E874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333" autoAdjust="0"/>
  </p:normalViewPr>
  <p:slideViewPr>
    <p:cSldViewPr>
      <p:cViewPr varScale="1">
        <p:scale>
          <a:sx n="144" d="100"/>
          <a:sy n="144" d="100"/>
        </p:scale>
        <p:origin x="654" y="102"/>
      </p:cViewPr>
      <p:guideLst>
        <p:guide orient="horz" pos="1620"/>
        <p:guide pos="2880"/>
      </p:guideLst>
    </p:cSldViewPr>
  </p:slideViewPr>
  <p:notesTextViewPr>
    <p:cViewPr>
      <p:scale>
        <a:sx n="1" d="1"/>
        <a:sy n="1" d="1"/>
      </p:scale>
      <p:origin x="0" y="0"/>
    </p:cViewPr>
  </p:notesTextViewPr>
  <p:notesViewPr>
    <p:cSldViewPr>
      <p:cViewPr varScale="1">
        <p:scale>
          <a:sx n="118" d="100"/>
          <a:sy n="118" d="100"/>
        </p:scale>
        <p:origin x="-2322"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5181600" y="0"/>
            <a:ext cx="3962400" cy="342900"/>
          </a:xfrm>
          <a:prstGeom prst="rect">
            <a:avLst/>
          </a:prstGeom>
        </p:spPr>
        <p:txBody>
          <a:bodyPr vert="horz" lIns="91440" tIns="45720" rIns="91440" bIns="45720" rtlCol="0" anchor="ctr"/>
          <a:lstStyle>
            <a:lvl1pPr algn="r">
              <a:defRPr sz="1200"/>
            </a:lvl1pPr>
          </a:lstStyle>
          <a:p>
            <a:fld id="{5433E47C-241B-4E11-AB19-57B40CAC15ED}" type="datetimeFigureOut">
              <a:rPr lang="en-US" smtClean="0"/>
              <a:pPr/>
              <a:t>7/25/2018</a:t>
            </a:fld>
            <a:endParaRPr lang="en-US" dirty="0"/>
          </a:p>
        </p:txBody>
      </p:sp>
      <p:sp>
        <p:nvSpPr>
          <p:cNvPr id="4" name="Footer Placeholder 3"/>
          <p:cNvSpPr>
            <a:spLocks noGrp="1"/>
          </p:cNvSpPr>
          <p:nvPr>
            <p:ph type="ftr" sz="quarter" idx="2"/>
          </p:nvPr>
        </p:nvSpPr>
        <p:spPr>
          <a:xfrm>
            <a:off x="2082800" y="6438900"/>
            <a:ext cx="4978400" cy="342900"/>
          </a:xfrm>
          <a:prstGeom prst="rect">
            <a:avLst/>
          </a:prstGeom>
        </p:spPr>
        <p:txBody>
          <a:bodyPr vert="horz" lIns="91440" tIns="45720" rIns="91440" bIns="45720" rtlCol="0" anchor="ctr"/>
          <a:lstStyle>
            <a:lvl1pPr algn="l">
              <a:defRPr sz="1200"/>
            </a:lvl1pPr>
          </a:lstStyle>
          <a:p>
            <a:pPr algn="ctr"/>
            <a:r>
              <a:rPr lang="en-US" dirty="0" smtClean="0"/>
              <a:t>©2018 Your Name | https://TheAnalysisFactor.com</a:t>
            </a:r>
            <a:endParaRPr lang="en-US" dirty="0"/>
          </a:p>
        </p:txBody>
      </p:sp>
      <p:sp>
        <p:nvSpPr>
          <p:cNvPr id="5" name="Slide Number Placeholder 4"/>
          <p:cNvSpPr>
            <a:spLocks noGrp="1"/>
          </p:cNvSpPr>
          <p:nvPr>
            <p:ph type="sldNum" sz="quarter" idx="3"/>
          </p:nvPr>
        </p:nvSpPr>
        <p:spPr>
          <a:xfrm>
            <a:off x="5179484" y="6438900"/>
            <a:ext cx="3962400" cy="342900"/>
          </a:xfrm>
          <a:prstGeom prst="rect">
            <a:avLst/>
          </a:prstGeom>
        </p:spPr>
        <p:txBody>
          <a:bodyPr vert="horz" lIns="91440" tIns="45720" rIns="91440" bIns="45720" rtlCol="0" anchor="ctr"/>
          <a:lstStyle>
            <a:lvl1pPr algn="r">
              <a:defRPr sz="1200"/>
            </a:lvl1pPr>
          </a:lstStyle>
          <a:p>
            <a:fld id="{F353F378-8247-43A4-BD9B-595771D46184}" type="slidenum">
              <a:rPr lang="en-US" smtClean="0"/>
              <a:t>‹#›</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35" y="6384294"/>
            <a:ext cx="1524000" cy="478073"/>
          </a:xfrm>
          <a:prstGeom prst="rect">
            <a:avLst/>
          </a:prstGeom>
        </p:spPr>
      </p:pic>
    </p:spTree>
    <p:extLst>
      <p:ext uri="{BB962C8B-B14F-4D97-AF65-F5344CB8AC3E}">
        <p14:creationId xmlns:p14="http://schemas.microsoft.com/office/powerpoint/2010/main" val="1821796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093418D3-0359-4F30-9163-C2194203E287}" type="datetimeFigureOut">
              <a:rPr lang="en-US" smtClean="0"/>
              <a:t>7/25/2018</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08AFC2C6-1385-4E93-BAF5-89E0D30AF050}" type="slidenum">
              <a:rPr lang="en-US" smtClean="0"/>
              <a:t>‹#›</a:t>
            </a:fld>
            <a:endParaRPr lang="en-US"/>
          </a:p>
        </p:txBody>
      </p:sp>
    </p:spTree>
    <p:extLst>
      <p:ext uri="{BB962C8B-B14F-4D97-AF65-F5344CB8AC3E}">
        <p14:creationId xmlns:p14="http://schemas.microsoft.com/office/powerpoint/2010/main" val="2627665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657350"/>
            <a:ext cx="7772400" cy="1102519"/>
          </a:xfrm>
        </p:spPr>
        <p:txBody>
          <a:bodyPr>
            <a:normAutofit/>
          </a:bodyPr>
          <a:lstStyle>
            <a:lvl1pPr>
              <a:defRPr sz="2800" b="1" baseline="0">
                <a:solidFill>
                  <a:srgbClr val="E87427"/>
                </a:solidFill>
                <a:latin typeface="+mn-lt"/>
              </a:defRPr>
            </a:lvl1pPr>
          </a:lstStyle>
          <a:p>
            <a:r>
              <a:rPr lang="en-US" dirty="0" smtClean="0"/>
              <a:t>Title</a:t>
            </a:r>
            <a:endParaRPr lang="en-US" dirty="0"/>
          </a:p>
        </p:txBody>
      </p:sp>
      <p:sp>
        <p:nvSpPr>
          <p:cNvPr id="4" name="Date Placeholder 3"/>
          <p:cNvSpPr>
            <a:spLocks noGrp="1"/>
          </p:cNvSpPr>
          <p:nvPr>
            <p:ph type="dt" sz="half" idx="10"/>
          </p:nvPr>
        </p:nvSpPr>
        <p:spPr/>
        <p:txBody>
          <a:bodyPr/>
          <a:lstStyle/>
          <a:p>
            <a:fld id="{B762F7B9-B3F8-4A1F-968F-81DBD98CA33F}" type="datetime1">
              <a:rPr lang="en-US" smtClean="0"/>
              <a:t>7/25/2018</a:t>
            </a:fld>
            <a:endParaRPr lang="en-US"/>
          </a:p>
        </p:txBody>
      </p:sp>
      <p:sp>
        <p:nvSpPr>
          <p:cNvPr id="5" name="Footer Placeholder 4"/>
          <p:cNvSpPr>
            <a:spLocks noGrp="1"/>
          </p:cNvSpPr>
          <p:nvPr>
            <p:ph type="ftr" sz="quarter" idx="11"/>
          </p:nvPr>
        </p:nvSpPr>
        <p:spPr>
          <a:xfrm>
            <a:off x="2705100" y="4857750"/>
            <a:ext cx="3733800" cy="273844"/>
          </a:xfrm>
        </p:spPr>
        <p:txBody>
          <a:bodyPr/>
          <a:lstStyle/>
          <a:p>
            <a:r>
              <a:rPr lang="en-US" smtClean="0"/>
              <a:t>©2018 Steve Simon | https://TheAnalysisFactor.com</a:t>
            </a:r>
            <a:endParaRPr lang="en-US"/>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sp>
        <p:nvSpPr>
          <p:cNvPr id="7" name="Subtitle 2"/>
          <p:cNvSpPr txBox="1">
            <a:spLocks/>
          </p:cNvSpPr>
          <p:nvPr userDrawn="1"/>
        </p:nvSpPr>
        <p:spPr>
          <a:xfrm>
            <a:off x="6629400" y="3943350"/>
            <a:ext cx="1828800" cy="4191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1800" dirty="0" smtClean="0">
                <a:solidFill>
                  <a:schemeClr val="tx1"/>
                </a:solidFill>
              </a:rPr>
              <a:t>Steve Simon</a:t>
            </a:r>
            <a:endParaRPr lang="en-US" sz="1800" dirty="0">
              <a:solidFill>
                <a:schemeClr val="tx1"/>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99599" y="871002"/>
            <a:ext cx="944802" cy="871656"/>
          </a:xfrm>
          <a:prstGeom prst="rect">
            <a:avLst/>
          </a:prstGeom>
        </p:spPr>
      </p:pic>
    </p:spTree>
    <p:extLst>
      <p:ext uri="{BB962C8B-B14F-4D97-AF65-F5344CB8AC3E}">
        <p14:creationId xmlns:p14="http://schemas.microsoft.com/office/powerpoint/2010/main" val="1946956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A0F009-F519-4990-8BFF-BCF901B3F0FD}" type="datetime1">
              <a:rPr lang="en-US" smtClean="0"/>
              <a:t>7/25/2018</a:t>
            </a:fld>
            <a:endParaRPr lang="en-US"/>
          </a:p>
        </p:txBody>
      </p:sp>
      <p:sp>
        <p:nvSpPr>
          <p:cNvPr id="5" name="Footer Placeholder 4"/>
          <p:cNvSpPr>
            <a:spLocks noGrp="1"/>
          </p:cNvSpPr>
          <p:nvPr>
            <p:ph type="ftr" sz="quarter" idx="11"/>
          </p:nvPr>
        </p:nvSpPr>
        <p:spPr/>
        <p:txBody>
          <a:bodyPr/>
          <a:lstStyle/>
          <a:p>
            <a:r>
              <a:rPr lang="en-US" smtClean="0"/>
              <a:t>©2018 Steve Simon | https://TheAnalysisFactor.com</a:t>
            </a:r>
            <a:endParaRPr lang="en-US"/>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3201787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90B315-01B4-42BB-B6D3-B0FEB6C07932}" type="datetime1">
              <a:rPr lang="en-US" smtClean="0"/>
              <a:t>7/25/2018</a:t>
            </a:fld>
            <a:endParaRPr lang="en-US"/>
          </a:p>
        </p:txBody>
      </p:sp>
      <p:sp>
        <p:nvSpPr>
          <p:cNvPr id="5" name="Footer Placeholder 4"/>
          <p:cNvSpPr>
            <a:spLocks noGrp="1"/>
          </p:cNvSpPr>
          <p:nvPr>
            <p:ph type="ftr" sz="quarter" idx="11"/>
          </p:nvPr>
        </p:nvSpPr>
        <p:spPr/>
        <p:txBody>
          <a:bodyPr/>
          <a:lstStyle/>
          <a:p>
            <a:r>
              <a:rPr lang="en-US" smtClean="0"/>
              <a:t>©2018 Steve Simon | https://TheAnalysisFactor.com</a:t>
            </a:r>
            <a:endParaRPr lang="en-US"/>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107171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50"/>
            <a:ext cx="8534400" cy="857250"/>
          </a:xfrm>
        </p:spPr>
        <p:txBody>
          <a:bodyPr>
            <a:normAutofit/>
          </a:bodyPr>
          <a:lstStyle>
            <a:lvl1pPr algn="l">
              <a:defRPr sz="2400" b="1">
                <a:solidFill>
                  <a:srgbClr val="E87427"/>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127521"/>
            <a:ext cx="8534400" cy="3657600"/>
          </a:xfrm>
        </p:spPr>
        <p:txBody>
          <a:bodyPr>
            <a:normAutofit/>
          </a:bodyPr>
          <a:lstStyle>
            <a:lvl1pPr>
              <a:defRPr sz="1800"/>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B14346AE-6E77-4D1E-A0BB-5A70ACF90EF4}" type="datetime1">
              <a:rPr lang="en-US" smtClean="0"/>
              <a:t>7/25/2018</a:t>
            </a:fld>
            <a:endParaRPr lang="en-US"/>
          </a:p>
        </p:txBody>
      </p:sp>
      <p:sp>
        <p:nvSpPr>
          <p:cNvPr id="5" name="Footer Placeholder 4"/>
          <p:cNvSpPr>
            <a:spLocks noGrp="1"/>
          </p:cNvSpPr>
          <p:nvPr>
            <p:ph type="ftr" sz="quarter" idx="11"/>
          </p:nvPr>
        </p:nvSpPr>
        <p:spPr>
          <a:xfrm>
            <a:off x="2743200" y="4857750"/>
            <a:ext cx="3657600" cy="273844"/>
          </a:xfrm>
        </p:spPr>
        <p:txBody>
          <a:bodyPr/>
          <a:lstStyle/>
          <a:p>
            <a:r>
              <a:rPr lang="en-US" smtClean="0"/>
              <a:t>©2018 Steve Simon | https://TheAnalysisFactor.com</a:t>
            </a:r>
            <a:endParaRPr lang="en-US"/>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514350"/>
            <a:ext cx="304800" cy="286871"/>
          </a:xfrm>
          <a:prstGeom prst="rect">
            <a:avLst/>
          </a:prstGeom>
        </p:spPr>
      </p:pic>
    </p:spTree>
    <p:extLst>
      <p:ext uri="{BB962C8B-B14F-4D97-AF65-F5344CB8AC3E}">
        <p14:creationId xmlns:p14="http://schemas.microsoft.com/office/powerpoint/2010/main" val="2372980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8D69EF-F8AA-455B-BE9B-4685B1C7E19A}" type="datetime1">
              <a:rPr lang="en-US" smtClean="0"/>
              <a:t>7/25/2018</a:t>
            </a:fld>
            <a:endParaRPr lang="en-US"/>
          </a:p>
        </p:txBody>
      </p:sp>
      <p:sp>
        <p:nvSpPr>
          <p:cNvPr id="5" name="Footer Placeholder 4"/>
          <p:cNvSpPr>
            <a:spLocks noGrp="1"/>
          </p:cNvSpPr>
          <p:nvPr>
            <p:ph type="ftr" sz="quarter" idx="11"/>
          </p:nvPr>
        </p:nvSpPr>
        <p:spPr/>
        <p:txBody>
          <a:bodyPr/>
          <a:lstStyle/>
          <a:p>
            <a:r>
              <a:rPr lang="en-US" smtClean="0"/>
              <a:t>©2018 Steve Simon | https://TheAnalysisFactor.com</a:t>
            </a:r>
            <a:endParaRPr lang="en-US"/>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1459511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625B17-A321-4735-AA5C-5D34E8DA8D6E}" type="datetime1">
              <a:rPr lang="en-US" smtClean="0"/>
              <a:t>7/25/2018</a:t>
            </a:fld>
            <a:endParaRPr lang="en-US"/>
          </a:p>
        </p:txBody>
      </p:sp>
      <p:sp>
        <p:nvSpPr>
          <p:cNvPr id="6" name="Footer Placeholder 5"/>
          <p:cNvSpPr>
            <a:spLocks noGrp="1"/>
          </p:cNvSpPr>
          <p:nvPr>
            <p:ph type="ftr" sz="quarter" idx="11"/>
          </p:nvPr>
        </p:nvSpPr>
        <p:spPr/>
        <p:txBody>
          <a:bodyPr/>
          <a:lstStyle/>
          <a:p>
            <a:r>
              <a:rPr lang="en-US" smtClean="0"/>
              <a:t>©2018 Steve Simon | https://TheAnalysisFactor.com</a:t>
            </a:r>
            <a:endParaRPr lang="en-US"/>
          </a:p>
        </p:txBody>
      </p:sp>
      <p:sp>
        <p:nvSpPr>
          <p:cNvPr id="7" name="Slide Number Placeholder 6"/>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904908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CEE7F6-4DAB-4F4D-BA5C-E51D4C711D84}" type="datetime1">
              <a:rPr lang="en-US" smtClean="0"/>
              <a:t>7/25/2018</a:t>
            </a:fld>
            <a:endParaRPr lang="en-US"/>
          </a:p>
        </p:txBody>
      </p:sp>
      <p:sp>
        <p:nvSpPr>
          <p:cNvPr id="8" name="Footer Placeholder 7"/>
          <p:cNvSpPr>
            <a:spLocks noGrp="1"/>
          </p:cNvSpPr>
          <p:nvPr>
            <p:ph type="ftr" sz="quarter" idx="11"/>
          </p:nvPr>
        </p:nvSpPr>
        <p:spPr/>
        <p:txBody>
          <a:bodyPr/>
          <a:lstStyle/>
          <a:p>
            <a:r>
              <a:rPr lang="en-US" smtClean="0"/>
              <a:t>©2018 Steve Simon | https://TheAnalysisFactor.com</a:t>
            </a:r>
            <a:endParaRPr lang="en-US"/>
          </a:p>
        </p:txBody>
      </p:sp>
      <p:sp>
        <p:nvSpPr>
          <p:cNvPr id="9" name="Slide Number Placeholder 8"/>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706745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1EE008-E169-4CB0-8F41-EC01980B5755}" type="datetime1">
              <a:rPr lang="en-US" smtClean="0"/>
              <a:t>7/25/2018</a:t>
            </a:fld>
            <a:endParaRPr lang="en-US"/>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3261536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F705C5-6066-4C05-8D74-570E73382636}" type="datetime1">
              <a:rPr lang="en-US" smtClean="0"/>
              <a:t>7/25/2018</a:t>
            </a:fld>
            <a:endParaRPr lang="en-US"/>
          </a:p>
        </p:txBody>
      </p:sp>
      <p:sp>
        <p:nvSpPr>
          <p:cNvPr id="3" name="Footer Placeholder 2"/>
          <p:cNvSpPr>
            <a:spLocks noGrp="1"/>
          </p:cNvSpPr>
          <p:nvPr>
            <p:ph type="ftr" sz="quarter" idx="11"/>
          </p:nvPr>
        </p:nvSpPr>
        <p:spPr/>
        <p:txBody>
          <a:bodyPr/>
          <a:lstStyle/>
          <a:p>
            <a:r>
              <a:rPr lang="en-US" smtClean="0"/>
              <a:t>©2018 Steve Simon | https://TheAnalysisFactor.com</a:t>
            </a:r>
            <a:endParaRPr lang="en-US"/>
          </a:p>
        </p:txBody>
      </p:sp>
      <p:sp>
        <p:nvSpPr>
          <p:cNvPr id="4" name="Slide Number Placeholder 3"/>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585673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F95738-944F-431B-82BD-A72129333E4C}" type="datetime1">
              <a:rPr lang="en-US" smtClean="0"/>
              <a:t>7/25/2018</a:t>
            </a:fld>
            <a:endParaRPr lang="en-US"/>
          </a:p>
        </p:txBody>
      </p:sp>
      <p:sp>
        <p:nvSpPr>
          <p:cNvPr id="6" name="Footer Placeholder 5"/>
          <p:cNvSpPr>
            <a:spLocks noGrp="1"/>
          </p:cNvSpPr>
          <p:nvPr>
            <p:ph type="ftr" sz="quarter" idx="11"/>
          </p:nvPr>
        </p:nvSpPr>
        <p:spPr/>
        <p:txBody>
          <a:bodyPr/>
          <a:lstStyle/>
          <a:p>
            <a:r>
              <a:rPr lang="en-US" smtClean="0"/>
              <a:t>©2018 Steve Simon | https://TheAnalysisFactor.com</a:t>
            </a:r>
            <a:endParaRPr lang="en-US"/>
          </a:p>
        </p:txBody>
      </p:sp>
      <p:sp>
        <p:nvSpPr>
          <p:cNvPr id="7" name="Slide Number Placeholder 6"/>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947880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120E85-9C6A-4107-98F2-05FA883684BB}" type="datetime1">
              <a:rPr lang="en-US" smtClean="0"/>
              <a:t>7/25/2018</a:t>
            </a:fld>
            <a:endParaRPr lang="en-US"/>
          </a:p>
        </p:txBody>
      </p:sp>
      <p:sp>
        <p:nvSpPr>
          <p:cNvPr id="6" name="Footer Placeholder 5"/>
          <p:cNvSpPr>
            <a:spLocks noGrp="1"/>
          </p:cNvSpPr>
          <p:nvPr>
            <p:ph type="ftr" sz="quarter" idx="11"/>
          </p:nvPr>
        </p:nvSpPr>
        <p:spPr/>
        <p:txBody>
          <a:bodyPr/>
          <a:lstStyle/>
          <a:p>
            <a:r>
              <a:rPr lang="en-US" smtClean="0"/>
              <a:t>©2018 Steve Simon | https://TheAnalysisFactor.com</a:t>
            </a:r>
            <a:endParaRPr lang="en-US"/>
          </a:p>
        </p:txBody>
      </p:sp>
      <p:sp>
        <p:nvSpPr>
          <p:cNvPr id="7" name="Slide Number Placeholder 6"/>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2372734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05979"/>
            <a:ext cx="85344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04800" y="1200151"/>
            <a:ext cx="85344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80BC2D6-C7A4-4A07-89E0-230042606661}" type="datetime1">
              <a:rPr lang="en-US" smtClean="0"/>
              <a:t>7/25/2018</a:t>
            </a:fld>
            <a:endParaRPr lang="en-US"/>
          </a:p>
        </p:txBody>
      </p:sp>
      <p:sp>
        <p:nvSpPr>
          <p:cNvPr id="5" name="Footer Placeholder 4"/>
          <p:cNvSpPr>
            <a:spLocks noGrp="1"/>
          </p:cNvSpPr>
          <p:nvPr>
            <p:ph type="ftr" sz="quarter" idx="3"/>
          </p:nvPr>
        </p:nvSpPr>
        <p:spPr>
          <a:xfrm>
            <a:off x="3124200" y="4857750"/>
            <a:ext cx="2895600" cy="273844"/>
          </a:xfrm>
          <a:prstGeom prst="rect">
            <a:avLst/>
          </a:prstGeom>
        </p:spPr>
        <p:txBody>
          <a:bodyPr vert="horz" lIns="91440" tIns="45720" rIns="91440" bIns="45720" rtlCol="0" anchor="ctr"/>
          <a:lstStyle>
            <a:lvl1pPr algn="ctr">
              <a:defRPr sz="1050">
                <a:solidFill>
                  <a:schemeClr val="bg1"/>
                </a:solidFill>
              </a:defRPr>
            </a:lvl1pPr>
          </a:lstStyle>
          <a:p>
            <a:r>
              <a:rPr lang="en-US" smtClean="0"/>
              <a:t>©2018 Steve Simon | https://TheAnalysisFactor.com</a:t>
            </a:r>
            <a:endParaRPr lang="en-US"/>
          </a:p>
        </p:txBody>
      </p:sp>
      <p:sp>
        <p:nvSpPr>
          <p:cNvPr id="6" name="Slide Number Placeholder 5"/>
          <p:cNvSpPr>
            <a:spLocks noGrp="1"/>
          </p:cNvSpPr>
          <p:nvPr>
            <p:ph type="sldNum" sz="quarter" idx="4"/>
          </p:nvPr>
        </p:nvSpPr>
        <p:spPr>
          <a:xfrm>
            <a:off x="6781800" y="4869656"/>
            <a:ext cx="2133600" cy="273844"/>
          </a:xfrm>
          <a:prstGeom prst="rect">
            <a:avLst/>
          </a:prstGeom>
        </p:spPr>
        <p:txBody>
          <a:bodyPr vert="horz" lIns="91440" tIns="45720" rIns="91440" bIns="45720" rtlCol="0" anchor="ctr"/>
          <a:lstStyle>
            <a:lvl1pPr algn="r">
              <a:defRPr sz="1200">
                <a:solidFill>
                  <a:schemeClr val="bg1"/>
                </a:solidFill>
              </a:defRPr>
            </a:lvl1pPr>
          </a:lstStyle>
          <a:p>
            <a:fld id="{C2E4F4E2-DEA3-44FD-BEC9-57866B7FA44A}" type="slidenum">
              <a:rPr lang="en-US" smtClean="0"/>
              <a:pPr/>
              <a:t>‹#›</a:t>
            </a:fld>
            <a:endParaRPr lang="en-US"/>
          </a:p>
        </p:txBody>
      </p:sp>
    </p:spTree>
    <p:extLst>
      <p:ext uri="{BB962C8B-B14F-4D97-AF65-F5344CB8AC3E}">
        <p14:creationId xmlns:p14="http://schemas.microsoft.com/office/powerpoint/2010/main" val="3589204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pmean.com/category/InterestingWebsites.html#DaStLi"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62150"/>
            <a:ext cx="7772400" cy="1102519"/>
          </a:xfrm>
        </p:spPr>
        <p:txBody>
          <a:bodyPr/>
          <a:lstStyle/>
          <a:p>
            <a:r>
              <a:rPr lang="en-US" dirty="0" smtClean="0"/>
              <a:t>Introduction to Survival Analysis</a:t>
            </a:r>
            <a:endParaRPr lang="en-US" dirty="0"/>
          </a:p>
        </p:txBody>
      </p:sp>
    </p:spTree>
    <p:extLst>
      <p:ext uri="{BB962C8B-B14F-4D97-AF65-F5344CB8AC3E}">
        <p14:creationId xmlns:p14="http://schemas.microsoft.com/office/powerpoint/2010/main" val="1296843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2)</a:t>
            </a:r>
          </a:p>
        </p:txBody>
      </p:sp>
      <p:sp>
        <p:nvSpPr>
          <p:cNvPr id="3" name="Content Placeholder 2"/>
          <p:cNvSpPr>
            <a:spLocks noGrp="1"/>
          </p:cNvSpPr>
          <p:nvPr>
            <p:ph idx="1"/>
          </p:nvPr>
        </p:nvSpPr>
        <p:spPr/>
        <p:txBody>
          <a:bodyPr/>
          <a:lstStyle/>
          <a:p>
            <a:pPr marL="0" indent="0">
              <a:buNone/>
            </a:pPr>
            <a:r>
              <a:rPr lang="en-US" b="1" dirty="0">
                <a:solidFill>
                  <a:srgbClr val="2361A1"/>
                </a:solidFill>
              </a:rPr>
              <a:t>Let’s alter the </a:t>
            </a:r>
            <a:r>
              <a:rPr lang="en-US" b="1" dirty="0" smtClean="0">
                <a:solidFill>
                  <a:srgbClr val="2361A1"/>
                </a:solidFill>
              </a:rPr>
              <a:t>experiment</a:t>
            </a:r>
          </a:p>
          <a:p>
            <a:pPr marL="0" indent="0">
              <a:buNone/>
            </a:pPr>
            <a:endParaRPr lang="en-US" b="1" dirty="0">
              <a:solidFill>
                <a:srgbClr val="2361A1"/>
              </a:solidFill>
            </a:endParaRPr>
          </a:p>
          <a:p>
            <a:pPr marL="0" indent="0">
              <a:buNone/>
            </a:pPr>
            <a:r>
              <a:rPr lang="en-US" dirty="0" smtClean="0"/>
              <a:t>Suppose </a:t>
            </a:r>
            <a:r>
              <a:rPr lang="en-US" dirty="0"/>
              <a:t>that totally by accident, a technician leaves the screen cover open on day 70 and all the flies escape. You're probably worried that the whole experiment has been ruined. But don't be so pessimistic. You still have complete information on survival of the fruit flies up to their 70th day of life. Here's how you would present the data and estimate the survival probabilities.</a:t>
            </a:r>
          </a:p>
          <a:p>
            <a:pPr marL="0" indent="0">
              <a:buNone/>
            </a:pPr>
            <a:endParaRPr lang="en-US" b="1" dirty="0">
              <a:solidFill>
                <a:srgbClr val="2361A1"/>
              </a:solidFill>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10</a:t>
            </a:fld>
            <a:endParaRPr lang="en-US"/>
          </a:p>
        </p:txBody>
      </p:sp>
    </p:spTree>
    <p:extLst>
      <p:ext uri="{BB962C8B-B14F-4D97-AF65-F5344CB8AC3E}">
        <p14:creationId xmlns:p14="http://schemas.microsoft.com/office/powerpoint/2010/main" val="38365756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a:t>
            </a:r>
            <a:r>
              <a:rPr lang="en-US" dirty="0" smtClean="0"/>
              <a:t>2)</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2361A1"/>
                </a:solidFill>
              </a:rPr>
              <a:t>You can still estimate some survival probabilities</a:t>
            </a:r>
          </a:p>
          <a:p>
            <a:pPr marL="0" indent="0">
              <a:buNone/>
            </a:pPr>
            <a:endParaRPr lang="en-US" b="1" dirty="0">
              <a:solidFill>
                <a:srgbClr val="2361A1"/>
              </a:solidFill>
            </a:endParaRPr>
          </a:p>
          <a:p>
            <a:pPr marL="0" indent="0">
              <a:buNone/>
            </a:pPr>
            <a:r>
              <a:rPr lang="en-US" sz="2000" dirty="0" smtClean="0"/>
              <a:t>37 </a:t>
            </a:r>
            <a:r>
              <a:rPr lang="en-US" sz="2000" dirty="0"/>
              <a:t>96%</a:t>
            </a:r>
            <a:br>
              <a:rPr lang="en-US" sz="2000" dirty="0"/>
            </a:br>
            <a:r>
              <a:rPr lang="en-US" sz="2000" dirty="0" smtClean="0"/>
              <a:t>40 </a:t>
            </a:r>
            <a:r>
              <a:rPr lang="en-US" sz="2000" dirty="0"/>
              <a:t>92%</a:t>
            </a:r>
            <a:br>
              <a:rPr lang="en-US" sz="2000" dirty="0"/>
            </a:br>
            <a:r>
              <a:rPr lang="en-US" sz="2000" dirty="0" smtClean="0"/>
              <a:t>43 </a:t>
            </a:r>
            <a:r>
              <a:rPr lang="en-US" sz="2000" dirty="0"/>
              <a:t>88%</a:t>
            </a:r>
            <a:br>
              <a:rPr lang="en-US" sz="2000" dirty="0"/>
            </a:br>
            <a:r>
              <a:rPr lang="en-US" sz="2000" dirty="0" smtClean="0"/>
              <a:t>44 </a:t>
            </a:r>
            <a:r>
              <a:rPr lang="en-US" sz="2000" dirty="0"/>
              <a:t>84%</a:t>
            </a:r>
            <a:br>
              <a:rPr lang="en-US" sz="2000" dirty="0"/>
            </a:br>
            <a:r>
              <a:rPr lang="en-US" sz="2000" dirty="0" smtClean="0"/>
              <a:t>45 </a:t>
            </a:r>
            <a:r>
              <a:rPr lang="en-US" sz="2000" dirty="0"/>
              <a:t>80%</a:t>
            </a:r>
            <a:br>
              <a:rPr lang="en-US" sz="2000" dirty="0"/>
            </a:br>
            <a:r>
              <a:rPr lang="en-US" sz="2000" dirty="0" smtClean="0"/>
              <a:t>47 </a:t>
            </a:r>
            <a:r>
              <a:rPr lang="en-US" sz="2000" dirty="0"/>
              <a:t>76%</a:t>
            </a:r>
            <a:br>
              <a:rPr lang="en-US" sz="2000" dirty="0"/>
            </a:br>
            <a:r>
              <a:rPr lang="en-US" sz="2000" dirty="0" smtClean="0"/>
              <a:t>49 </a:t>
            </a:r>
            <a:r>
              <a:rPr lang="en-US" sz="2000" dirty="0"/>
              <a:t>72%</a:t>
            </a:r>
            <a:endParaRPr lang="en-US" b="1" dirty="0">
              <a:solidFill>
                <a:srgbClr val="2361A1"/>
              </a:solidFill>
            </a:endParaRPr>
          </a:p>
          <a:p>
            <a:pPr marL="0" indent="0">
              <a:buNone/>
            </a:pPr>
            <a:endParaRPr lang="en-US" b="1" dirty="0" smtClean="0">
              <a:solidFill>
                <a:srgbClr val="2361A1"/>
              </a:solidFill>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11</a:t>
            </a:fld>
            <a:endParaRPr lang="en-US"/>
          </a:p>
        </p:txBody>
      </p:sp>
      <p:sp>
        <p:nvSpPr>
          <p:cNvPr id="7" name="Rectangle 6"/>
          <p:cNvSpPr/>
          <p:nvPr/>
        </p:nvSpPr>
        <p:spPr>
          <a:xfrm>
            <a:off x="1905000" y="1719423"/>
            <a:ext cx="1371600" cy="2246769"/>
          </a:xfrm>
          <a:prstGeom prst="rect">
            <a:avLst/>
          </a:prstGeom>
        </p:spPr>
        <p:txBody>
          <a:bodyPr wrap="square">
            <a:spAutoFit/>
          </a:bodyPr>
          <a:lstStyle/>
          <a:p>
            <a:r>
              <a:rPr lang="en-US" sz="2000" dirty="0"/>
              <a:t>54 </a:t>
            </a:r>
            <a:r>
              <a:rPr lang="en-US" sz="2000" dirty="0" smtClean="0"/>
              <a:t>68%</a:t>
            </a:r>
          </a:p>
          <a:p>
            <a:r>
              <a:rPr lang="en-US" sz="2000" dirty="0" smtClean="0"/>
              <a:t>56 </a:t>
            </a:r>
            <a:r>
              <a:rPr lang="en-US" sz="2000" dirty="0"/>
              <a:t>64%</a:t>
            </a:r>
            <a:br>
              <a:rPr lang="en-US" sz="2000" dirty="0"/>
            </a:br>
            <a:r>
              <a:rPr lang="en-US" sz="2000" dirty="0" smtClean="0"/>
              <a:t>58 </a:t>
            </a:r>
            <a:r>
              <a:rPr lang="en-US" sz="2000" dirty="0"/>
              <a:t>60%</a:t>
            </a:r>
            <a:br>
              <a:rPr lang="en-US" sz="2000" dirty="0"/>
            </a:br>
            <a:r>
              <a:rPr lang="en-US" sz="2000" dirty="0" smtClean="0"/>
              <a:t>59 </a:t>
            </a:r>
            <a:r>
              <a:rPr lang="en-US" sz="2000" dirty="0"/>
              <a:t>56%</a:t>
            </a:r>
            <a:br>
              <a:rPr lang="en-US" sz="2000" dirty="0"/>
            </a:br>
            <a:r>
              <a:rPr lang="en-US" sz="2000" dirty="0" smtClean="0"/>
              <a:t>60 </a:t>
            </a:r>
            <a:r>
              <a:rPr lang="en-US" sz="2000" dirty="0"/>
              <a:t>52%</a:t>
            </a:r>
            <a:br>
              <a:rPr lang="en-US" sz="2000" dirty="0"/>
            </a:br>
            <a:r>
              <a:rPr lang="en-US" sz="2000" dirty="0" smtClean="0"/>
              <a:t>61 </a:t>
            </a:r>
            <a:r>
              <a:rPr lang="en-US" sz="2000" dirty="0"/>
              <a:t>48%</a:t>
            </a:r>
            <a:br>
              <a:rPr lang="en-US" sz="2000" dirty="0"/>
            </a:br>
            <a:r>
              <a:rPr lang="en-US" sz="2000" dirty="0" smtClean="0"/>
              <a:t>62 </a:t>
            </a:r>
            <a:r>
              <a:rPr lang="en-US" sz="2000" dirty="0"/>
              <a:t>44%</a:t>
            </a:r>
          </a:p>
        </p:txBody>
      </p:sp>
      <p:sp>
        <p:nvSpPr>
          <p:cNvPr id="8" name="Rectangle 7"/>
          <p:cNvSpPr/>
          <p:nvPr/>
        </p:nvSpPr>
        <p:spPr>
          <a:xfrm>
            <a:off x="3581400" y="1710759"/>
            <a:ext cx="1143000" cy="2554545"/>
          </a:xfrm>
          <a:prstGeom prst="rect">
            <a:avLst/>
          </a:prstGeom>
        </p:spPr>
        <p:txBody>
          <a:bodyPr wrap="square">
            <a:spAutoFit/>
          </a:bodyPr>
          <a:lstStyle/>
          <a:p>
            <a:r>
              <a:rPr lang="en-US" sz="2000" dirty="0"/>
              <a:t>68 40%</a:t>
            </a:r>
            <a:br>
              <a:rPr lang="en-US" sz="2000" dirty="0"/>
            </a:br>
            <a:r>
              <a:rPr lang="en-US" sz="2000" dirty="0" smtClean="0"/>
              <a:t>70</a:t>
            </a:r>
            <a:r>
              <a:rPr lang="en-US" sz="2000" dirty="0"/>
              <a:t>+ ?</a:t>
            </a:r>
            <a:br>
              <a:rPr lang="en-US" sz="2000" dirty="0"/>
            </a:br>
            <a:r>
              <a:rPr lang="en-US" sz="2000" dirty="0" smtClean="0"/>
              <a:t>70</a:t>
            </a:r>
            <a:r>
              <a:rPr lang="en-US" sz="2000" dirty="0"/>
              <a:t>+ ?</a:t>
            </a:r>
            <a:br>
              <a:rPr lang="en-US" sz="2000" dirty="0"/>
            </a:br>
            <a:r>
              <a:rPr lang="en-US" sz="2000" dirty="0" smtClean="0"/>
              <a:t>70</a:t>
            </a:r>
            <a:r>
              <a:rPr lang="en-US" sz="2000" dirty="0"/>
              <a:t>+ ?</a:t>
            </a:r>
            <a:br>
              <a:rPr lang="en-US" sz="2000" dirty="0"/>
            </a:br>
            <a:r>
              <a:rPr lang="en-US" sz="2000" dirty="0" smtClean="0"/>
              <a:t>70</a:t>
            </a:r>
            <a:r>
              <a:rPr lang="en-US" sz="2000" dirty="0"/>
              <a:t>+ ?</a:t>
            </a:r>
            <a:br>
              <a:rPr lang="en-US" sz="2000" dirty="0"/>
            </a:br>
            <a:r>
              <a:rPr lang="en-US" sz="2000" dirty="0" smtClean="0"/>
              <a:t>70</a:t>
            </a:r>
            <a:r>
              <a:rPr lang="en-US" sz="2000" dirty="0"/>
              <a:t>+ ?</a:t>
            </a:r>
            <a:br>
              <a:rPr lang="en-US" sz="2000" dirty="0"/>
            </a:br>
            <a:r>
              <a:rPr lang="en-US" sz="2000" dirty="0" smtClean="0"/>
              <a:t>70</a:t>
            </a:r>
            <a:r>
              <a:rPr lang="en-US" sz="2000" dirty="0"/>
              <a:t>+ ?</a:t>
            </a:r>
            <a:r>
              <a:rPr lang="en-US" sz="2000" dirty="0" smtClean="0"/>
              <a:t/>
            </a:r>
            <a:br>
              <a:rPr lang="en-US" sz="2000" dirty="0" smtClean="0"/>
            </a:br>
            <a:endParaRPr lang="en-US" sz="2000" dirty="0"/>
          </a:p>
        </p:txBody>
      </p:sp>
      <p:sp>
        <p:nvSpPr>
          <p:cNvPr id="9" name="Rectangle 8"/>
          <p:cNvSpPr/>
          <p:nvPr/>
        </p:nvSpPr>
        <p:spPr>
          <a:xfrm>
            <a:off x="5334000" y="1727669"/>
            <a:ext cx="1371600" cy="1323439"/>
          </a:xfrm>
          <a:prstGeom prst="rect">
            <a:avLst/>
          </a:prstGeom>
        </p:spPr>
        <p:txBody>
          <a:bodyPr wrap="square">
            <a:spAutoFit/>
          </a:bodyPr>
          <a:lstStyle/>
          <a:p>
            <a:r>
              <a:rPr lang="en-US" sz="2000" dirty="0" smtClean="0"/>
              <a:t>70</a:t>
            </a:r>
            <a:r>
              <a:rPr lang="en-US" sz="2000" dirty="0"/>
              <a:t>+ ?</a:t>
            </a:r>
            <a:br>
              <a:rPr lang="en-US" sz="2000" dirty="0"/>
            </a:br>
            <a:r>
              <a:rPr lang="en-US" sz="2000" dirty="0" smtClean="0"/>
              <a:t>70</a:t>
            </a:r>
            <a:r>
              <a:rPr lang="en-US" sz="2000" dirty="0"/>
              <a:t>+ ?</a:t>
            </a:r>
            <a:br>
              <a:rPr lang="en-US" sz="2000" dirty="0"/>
            </a:br>
            <a:r>
              <a:rPr lang="en-US" sz="2000" dirty="0" smtClean="0"/>
              <a:t>70</a:t>
            </a:r>
            <a:r>
              <a:rPr lang="en-US" sz="2000" dirty="0"/>
              <a:t>+ ?</a:t>
            </a:r>
            <a:br>
              <a:rPr lang="en-US" sz="2000" dirty="0"/>
            </a:br>
            <a:r>
              <a:rPr lang="en-US" sz="2000" dirty="0" smtClean="0"/>
              <a:t>70</a:t>
            </a:r>
            <a:r>
              <a:rPr lang="en-US" sz="2000" dirty="0"/>
              <a:t>+ ?</a:t>
            </a:r>
          </a:p>
        </p:txBody>
      </p:sp>
    </p:spTree>
    <p:extLst>
      <p:ext uri="{BB962C8B-B14F-4D97-AF65-F5344CB8AC3E}">
        <p14:creationId xmlns:p14="http://schemas.microsoft.com/office/powerpoint/2010/main" val="17770910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2)</a:t>
            </a:r>
          </a:p>
        </p:txBody>
      </p:sp>
      <p:sp>
        <p:nvSpPr>
          <p:cNvPr id="3" name="Content Placeholder 2"/>
          <p:cNvSpPr>
            <a:spLocks noGrp="1"/>
          </p:cNvSpPr>
          <p:nvPr>
            <p:ph idx="1"/>
          </p:nvPr>
        </p:nvSpPr>
        <p:spPr>
          <a:xfrm>
            <a:off x="304800" y="971336"/>
            <a:ext cx="8534400" cy="3657600"/>
          </a:xfrm>
        </p:spPr>
        <p:txBody>
          <a:bodyPr/>
          <a:lstStyle/>
          <a:p>
            <a:pPr marL="0" indent="0">
              <a:buNone/>
            </a:pPr>
            <a:r>
              <a:rPr lang="en-US" b="1" dirty="0">
                <a:solidFill>
                  <a:srgbClr val="2361A1"/>
                </a:solidFill>
              </a:rPr>
              <a:t>Here is a graph of the survival probabilities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12</a:t>
            </a:fld>
            <a:endParaRPr lang="en-US"/>
          </a:p>
        </p:txBody>
      </p:sp>
      <p:pic>
        <p:nvPicPr>
          <p:cNvPr id="6" name="Picture 5"/>
          <p:cNvPicPr>
            <a:picLocks noChangeAspect="1"/>
          </p:cNvPicPr>
          <p:nvPr/>
        </p:nvPicPr>
        <p:blipFill>
          <a:blip r:embed="rId2"/>
          <a:stretch>
            <a:fillRect/>
          </a:stretch>
        </p:blipFill>
        <p:spPr>
          <a:xfrm>
            <a:off x="369870" y="1428750"/>
            <a:ext cx="4343400" cy="3257550"/>
          </a:xfrm>
          <a:prstGeom prst="rect">
            <a:avLst/>
          </a:prstGeom>
        </p:spPr>
      </p:pic>
    </p:spTree>
    <p:extLst>
      <p:ext uri="{BB962C8B-B14F-4D97-AF65-F5344CB8AC3E}">
        <p14:creationId xmlns:p14="http://schemas.microsoft.com/office/powerpoint/2010/main" val="24467714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2)</a:t>
            </a:r>
          </a:p>
        </p:txBody>
      </p:sp>
      <p:sp>
        <p:nvSpPr>
          <p:cNvPr id="3" name="Content Placeholder 2"/>
          <p:cNvSpPr>
            <a:spLocks noGrp="1"/>
          </p:cNvSpPr>
          <p:nvPr>
            <p:ph idx="1"/>
          </p:nvPr>
        </p:nvSpPr>
        <p:spPr/>
        <p:txBody>
          <a:bodyPr/>
          <a:lstStyle/>
          <a:p>
            <a:pPr marL="0" indent="0">
              <a:buNone/>
            </a:pPr>
            <a:r>
              <a:rPr lang="en-US" b="1" dirty="0">
                <a:solidFill>
                  <a:srgbClr val="2361A1"/>
                </a:solidFill>
              </a:rPr>
              <a:t>What you can still </a:t>
            </a:r>
            <a:r>
              <a:rPr lang="en-US" b="1" dirty="0" smtClean="0">
                <a:solidFill>
                  <a:srgbClr val="2361A1"/>
                </a:solidFill>
              </a:rPr>
              <a:t>estimate</a:t>
            </a:r>
          </a:p>
          <a:p>
            <a:pPr marL="0" indent="0">
              <a:buNone/>
            </a:pPr>
            <a:endParaRPr lang="en-US" b="1" dirty="0">
              <a:solidFill>
                <a:srgbClr val="2361A1"/>
              </a:solidFill>
            </a:endParaRPr>
          </a:p>
          <a:p>
            <a:r>
              <a:rPr lang="en-US" dirty="0"/>
              <a:t>We clearly have enough data to make several important statements about survival probability. For example, the median survival time is 61 days because roughly half of the flies had died before this day.</a:t>
            </a:r>
          </a:p>
          <a:p>
            <a:endParaRPr lang="en-US" dirty="0"/>
          </a:p>
          <a:p>
            <a:r>
              <a:rPr lang="en-US" dirty="0"/>
              <a:t>By the way, you might be tempted to ignore the ten flies who escaped. But that would seriously bias your results. The median survival time, for example, of the 15 flies who did not escape, for example, is only 54 days which is much smaller than the actual median.</a:t>
            </a:r>
          </a:p>
          <a:p>
            <a:pPr marL="0" indent="0">
              <a:buNone/>
            </a:pPr>
            <a:endParaRPr lang="en-US" b="1" dirty="0">
              <a:solidFill>
                <a:srgbClr val="2361A1"/>
              </a:solidFill>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13</a:t>
            </a:fld>
            <a:endParaRPr lang="en-US"/>
          </a:p>
        </p:txBody>
      </p:sp>
    </p:spTree>
    <p:extLst>
      <p:ext uri="{BB962C8B-B14F-4D97-AF65-F5344CB8AC3E}">
        <p14:creationId xmlns:p14="http://schemas.microsoft.com/office/powerpoint/2010/main" val="23577672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3" name="Content Placeholder 2"/>
          <p:cNvSpPr>
            <a:spLocks noGrp="1"/>
          </p:cNvSpPr>
          <p:nvPr>
            <p:ph idx="1"/>
          </p:nvPr>
        </p:nvSpPr>
        <p:spPr/>
        <p:txBody>
          <a:bodyPr/>
          <a:lstStyle/>
          <a:p>
            <a:pPr marL="0" indent="0">
              <a:buNone/>
            </a:pPr>
            <a:r>
              <a:rPr lang="en-US" b="1" dirty="0">
                <a:solidFill>
                  <a:srgbClr val="2361A1"/>
                </a:solidFill>
              </a:rPr>
              <a:t>Another change to the data</a:t>
            </a:r>
          </a:p>
          <a:p>
            <a:pPr marL="0" indent="0">
              <a:buNone/>
            </a:pPr>
            <a:endParaRPr lang="en-US" dirty="0" smtClean="0"/>
          </a:p>
          <a:p>
            <a:pPr marL="0" indent="0">
              <a:buNone/>
            </a:pPr>
            <a:r>
              <a:rPr lang="en-US" dirty="0"/>
              <a:t>Let's look at a third experiment, where the screen cover is left open and all but four of the remaining flies escape. It turns out that those four remaining flies who didn't bug out will allow us to still get reasonable estimates of survival probabilities beyond 70 days. Here is the data and the survival probabilities.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14</a:t>
            </a:fld>
            <a:endParaRPr lang="en-US"/>
          </a:p>
        </p:txBody>
      </p:sp>
    </p:spTree>
    <p:extLst>
      <p:ext uri="{BB962C8B-B14F-4D97-AF65-F5344CB8AC3E}">
        <p14:creationId xmlns:p14="http://schemas.microsoft.com/office/powerpoint/2010/main" val="26629517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a:t>
            </a:r>
            <a:r>
              <a:rPr lang="en-US" dirty="0" smtClean="0"/>
              <a:t>3)</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2361A1"/>
                </a:solidFill>
              </a:rPr>
              <a:t>Here are the estimated survival probabilities</a:t>
            </a:r>
          </a:p>
          <a:p>
            <a:pPr marL="0" indent="0">
              <a:buNone/>
            </a:pPr>
            <a:endParaRPr lang="en-US" b="1" dirty="0">
              <a:solidFill>
                <a:srgbClr val="2361A1"/>
              </a:solidFill>
            </a:endParaRPr>
          </a:p>
          <a:p>
            <a:pPr marL="0" indent="0">
              <a:buNone/>
            </a:pPr>
            <a:r>
              <a:rPr lang="en-US" sz="2000" dirty="0" smtClean="0"/>
              <a:t>37 </a:t>
            </a:r>
            <a:r>
              <a:rPr lang="en-US" sz="2000" dirty="0"/>
              <a:t>96%</a:t>
            </a:r>
            <a:br>
              <a:rPr lang="en-US" sz="2000" dirty="0"/>
            </a:br>
            <a:r>
              <a:rPr lang="en-US" sz="2000" dirty="0" smtClean="0"/>
              <a:t>40 </a:t>
            </a:r>
            <a:r>
              <a:rPr lang="en-US" sz="2000" dirty="0"/>
              <a:t>92%</a:t>
            </a:r>
            <a:br>
              <a:rPr lang="en-US" sz="2000" dirty="0"/>
            </a:br>
            <a:r>
              <a:rPr lang="en-US" sz="2000" dirty="0" smtClean="0"/>
              <a:t>43 </a:t>
            </a:r>
            <a:r>
              <a:rPr lang="en-US" sz="2000" dirty="0"/>
              <a:t>88%</a:t>
            </a:r>
            <a:br>
              <a:rPr lang="en-US" sz="2000" dirty="0"/>
            </a:br>
            <a:r>
              <a:rPr lang="en-US" sz="2000" dirty="0" smtClean="0"/>
              <a:t>44 </a:t>
            </a:r>
            <a:r>
              <a:rPr lang="en-US" sz="2000" dirty="0"/>
              <a:t>84%</a:t>
            </a:r>
            <a:br>
              <a:rPr lang="en-US" sz="2000" dirty="0"/>
            </a:br>
            <a:r>
              <a:rPr lang="en-US" sz="2000" dirty="0" smtClean="0"/>
              <a:t>45 </a:t>
            </a:r>
            <a:r>
              <a:rPr lang="en-US" sz="2000" dirty="0"/>
              <a:t>80%</a:t>
            </a:r>
            <a:br>
              <a:rPr lang="en-US" sz="2000" dirty="0"/>
            </a:br>
            <a:r>
              <a:rPr lang="en-US" sz="2000" dirty="0" smtClean="0"/>
              <a:t>47 </a:t>
            </a:r>
            <a:r>
              <a:rPr lang="en-US" sz="2000" dirty="0"/>
              <a:t>76%</a:t>
            </a:r>
            <a:br>
              <a:rPr lang="en-US" sz="2000" dirty="0"/>
            </a:br>
            <a:r>
              <a:rPr lang="en-US" sz="2000" dirty="0" smtClean="0"/>
              <a:t>49 </a:t>
            </a:r>
            <a:r>
              <a:rPr lang="en-US" sz="2000" dirty="0"/>
              <a:t>72%</a:t>
            </a:r>
            <a:endParaRPr lang="en-US" b="1" dirty="0">
              <a:solidFill>
                <a:srgbClr val="2361A1"/>
              </a:solidFill>
            </a:endParaRPr>
          </a:p>
          <a:p>
            <a:pPr marL="0" indent="0">
              <a:buNone/>
            </a:pPr>
            <a:endParaRPr lang="en-US" b="1" dirty="0" smtClean="0">
              <a:solidFill>
                <a:srgbClr val="2361A1"/>
              </a:solidFill>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15</a:t>
            </a:fld>
            <a:endParaRPr lang="en-US"/>
          </a:p>
        </p:txBody>
      </p:sp>
      <p:sp>
        <p:nvSpPr>
          <p:cNvPr id="7" name="Rectangle 6"/>
          <p:cNvSpPr/>
          <p:nvPr/>
        </p:nvSpPr>
        <p:spPr>
          <a:xfrm>
            <a:off x="1905000" y="1719423"/>
            <a:ext cx="1371600" cy="2246769"/>
          </a:xfrm>
          <a:prstGeom prst="rect">
            <a:avLst/>
          </a:prstGeom>
        </p:spPr>
        <p:txBody>
          <a:bodyPr wrap="square">
            <a:spAutoFit/>
          </a:bodyPr>
          <a:lstStyle/>
          <a:p>
            <a:r>
              <a:rPr lang="en-US" sz="2000" dirty="0"/>
              <a:t>54 </a:t>
            </a:r>
            <a:r>
              <a:rPr lang="en-US" sz="2000" dirty="0" smtClean="0"/>
              <a:t>68%</a:t>
            </a:r>
          </a:p>
          <a:p>
            <a:r>
              <a:rPr lang="en-US" sz="2000" dirty="0" smtClean="0"/>
              <a:t>56 </a:t>
            </a:r>
            <a:r>
              <a:rPr lang="en-US" sz="2000" dirty="0"/>
              <a:t>64%</a:t>
            </a:r>
            <a:br>
              <a:rPr lang="en-US" sz="2000" dirty="0"/>
            </a:br>
            <a:r>
              <a:rPr lang="en-US" sz="2000" dirty="0" smtClean="0"/>
              <a:t>58 </a:t>
            </a:r>
            <a:r>
              <a:rPr lang="en-US" sz="2000" dirty="0"/>
              <a:t>60%</a:t>
            </a:r>
            <a:br>
              <a:rPr lang="en-US" sz="2000" dirty="0"/>
            </a:br>
            <a:r>
              <a:rPr lang="en-US" sz="2000" dirty="0" smtClean="0"/>
              <a:t>59 </a:t>
            </a:r>
            <a:r>
              <a:rPr lang="en-US" sz="2000" dirty="0"/>
              <a:t>56%</a:t>
            </a:r>
            <a:br>
              <a:rPr lang="en-US" sz="2000" dirty="0"/>
            </a:br>
            <a:r>
              <a:rPr lang="en-US" sz="2000" dirty="0" smtClean="0"/>
              <a:t>60 </a:t>
            </a:r>
            <a:r>
              <a:rPr lang="en-US" sz="2000" dirty="0"/>
              <a:t>52%</a:t>
            </a:r>
            <a:br>
              <a:rPr lang="en-US" sz="2000" dirty="0"/>
            </a:br>
            <a:r>
              <a:rPr lang="en-US" sz="2000" dirty="0" smtClean="0"/>
              <a:t>61 </a:t>
            </a:r>
            <a:r>
              <a:rPr lang="en-US" sz="2000" dirty="0"/>
              <a:t>48%</a:t>
            </a:r>
            <a:br>
              <a:rPr lang="en-US" sz="2000" dirty="0"/>
            </a:br>
            <a:r>
              <a:rPr lang="en-US" sz="2000" dirty="0" smtClean="0"/>
              <a:t>62 </a:t>
            </a:r>
            <a:r>
              <a:rPr lang="en-US" sz="2000" dirty="0"/>
              <a:t>44%</a:t>
            </a:r>
          </a:p>
        </p:txBody>
      </p:sp>
      <p:sp>
        <p:nvSpPr>
          <p:cNvPr id="8" name="Rectangle 7"/>
          <p:cNvSpPr/>
          <p:nvPr/>
        </p:nvSpPr>
        <p:spPr>
          <a:xfrm>
            <a:off x="3581400" y="1710759"/>
            <a:ext cx="1143000" cy="2554545"/>
          </a:xfrm>
          <a:prstGeom prst="rect">
            <a:avLst/>
          </a:prstGeom>
        </p:spPr>
        <p:txBody>
          <a:bodyPr wrap="square">
            <a:spAutoFit/>
          </a:bodyPr>
          <a:lstStyle/>
          <a:p>
            <a:r>
              <a:rPr lang="en-US" sz="2000" dirty="0"/>
              <a:t>68 40%</a:t>
            </a:r>
            <a:br>
              <a:rPr lang="en-US" sz="2000" dirty="0"/>
            </a:br>
            <a:r>
              <a:rPr lang="en-US" sz="2000" dirty="0" smtClean="0"/>
              <a:t>70</a:t>
            </a:r>
            <a:r>
              <a:rPr lang="en-US" sz="2000" dirty="0"/>
              <a:t>+ ?</a:t>
            </a:r>
            <a:br>
              <a:rPr lang="en-US" sz="2000" dirty="0"/>
            </a:br>
            <a:r>
              <a:rPr lang="en-US" sz="2000" dirty="0" smtClean="0"/>
              <a:t>71 </a:t>
            </a:r>
            <a:r>
              <a:rPr lang="en-US" sz="2000" dirty="0"/>
              <a:t>30%</a:t>
            </a:r>
            <a:br>
              <a:rPr lang="en-US" sz="2000" dirty="0"/>
            </a:br>
            <a:r>
              <a:rPr lang="en-US" sz="2000" dirty="0" smtClean="0"/>
              <a:t>70</a:t>
            </a:r>
            <a:r>
              <a:rPr lang="en-US" sz="2000" dirty="0"/>
              <a:t>+ ?</a:t>
            </a:r>
            <a:br>
              <a:rPr lang="en-US" sz="2000" dirty="0"/>
            </a:br>
            <a:r>
              <a:rPr lang="en-US" sz="2000" dirty="0" smtClean="0"/>
              <a:t>70</a:t>
            </a:r>
            <a:r>
              <a:rPr lang="en-US" sz="2000" dirty="0"/>
              <a:t>+ ?</a:t>
            </a:r>
            <a:br>
              <a:rPr lang="en-US" sz="2000" dirty="0"/>
            </a:br>
            <a:r>
              <a:rPr lang="en-US" sz="2000" dirty="0" smtClean="0"/>
              <a:t>75 </a:t>
            </a:r>
            <a:r>
              <a:rPr lang="en-US" sz="2000" dirty="0"/>
              <a:t>20%</a:t>
            </a:r>
            <a:br>
              <a:rPr lang="en-US" sz="2000" dirty="0"/>
            </a:br>
            <a:r>
              <a:rPr lang="en-US" sz="2000" dirty="0" smtClean="0"/>
              <a:t>70</a:t>
            </a:r>
            <a:r>
              <a:rPr lang="en-US" sz="2000" dirty="0"/>
              <a:t>+ ?</a:t>
            </a:r>
            <a:br>
              <a:rPr lang="en-US" sz="2000" dirty="0"/>
            </a:br>
            <a:endParaRPr lang="en-US" sz="2000" dirty="0"/>
          </a:p>
        </p:txBody>
      </p:sp>
      <p:sp>
        <p:nvSpPr>
          <p:cNvPr id="9" name="Rectangle 8"/>
          <p:cNvSpPr/>
          <p:nvPr/>
        </p:nvSpPr>
        <p:spPr>
          <a:xfrm>
            <a:off x="5334000" y="1727669"/>
            <a:ext cx="1371600" cy="1323439"/>
          </a:xfrm>
          <a:prstGeom prst="rect">
            <a:avLst/>
          </a:prstGeom>
        </p:spPr>
        <p:txBody>
          <a:bodyPr wrap="square">
            <a:spAutoFit/>
          </a:bodyPr>
          <a:lstStyle/>
          <a:p>
            <a:r>
              <a:rPr lang="en-US" sz="2000" dirty="0"/>
              <a:t>70+ ?</a:t>
            </a:r>
            <a:br>
              <a:rPr lang="en-US" sz="2000" dirty="0"/>
            </a:br>
            <a:r>
              <a:rPr lang="en-US" sz="2000" dirty="0" smtClean="0"/>
              <a:t>89 </a:t>
            </a:r>
            <a:r>
              <a:rPr lang="en-US" sz="2000" dirty="0"/>
              <a:t>10%</a:t>
            </a:r>
            <a:br>
              <a:rPr lang="en-US" sz="2000" dirty="0"/>
            </a:br>
            <a:r>
              <a:rPr lang="en-US" sz="2000" dirty="0" smtClean="0"/>
              <a:t>70</a:t>
            </a:r>
            <a:r>
              <a:rPr lang="en-US" sz="2000" dirty="0"/>
              <a:t>+ ?</a:t>
            </a:r>
            <a:br>
              <a:rPr lang="en-US" sz="2000" dirty="0"/>
            </a:br>
            <a:r>
              <a:rPr lang="en-US" sz="2000" dirty="0" smtClean="0"/>
              <a:t>96</a:t>
            </a:r>
            <a:r>
              <a:rPr lang="en-US" sz="2000" dirty="0"/>
              <a:t>  0%</a:t>
            </a:r>
          </a:p>
        </p:txBody>
      </p:sp>
    </p:spTree>
    <p:extLst>
      <p:ext uri="{BB962C8B-B14F-4D97-AF65-F5344CB8AC3E}">
        <p14:creationId xmlns:p14="http://schemas.microsoft.com/office/powerpoint/2010/main" val="41270160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2)</a:t>
            </a:r>
          </a:p>
        </p:txBody>
      </p:sp>
      <p:sp>
        <p:nvSpPr>
          <p:cNvPr id="3" name="Content Placeholder 2"/>
          <p:cNvSpPr>
            <a:spLocks noGrp="1"/>
          </p:cNvSpPr>
          <p:nvPr>
            <p:ph idx="1"/>
          </p:nvPr>
        </p:nvSpPr>
        <p:spPr>
          <a:xfrm>
            <a:off x="304800" y="971336"/>
            <a:ext cx="8534400" cy="3657600"/>
          </a:xfrm>
        </p:spPr>
        <p:txBody>
          <a:bodyPr/>
          <a:lstStyle/>
          <a:p>
            <a:pPr marL="0" indent="0">
              <a:buNone/>
            </a:pPr>
            <a:r>
              <a:rPr lang="en-US" b="1" dirty="0">
                <a:solidFill>
                  <a:srgbClr val="2361A1"/>
                </a:solidFill>
              </a:rPr>
              <a:t>Here is a graph of the survival probabilities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16</a:t>
            </a:fld>
            <a:endParaRPr lang="en-US"/>
          </a:p>
        </p:txBody>
      </p:sp>
      <p:pic>
        <p:nvPicPr>
          <p:cNvPr id="7" name="Picture 6"/>
          <p:cNvPicPr>
            <a:picLocks noChangeAspect="1"/>
          </p:cNvPicPr>
          <p:nvPr/>
        </p:nvPicPr>
        <p:blipFill>
          <a:blip r:embed="rId2"/>
          <a:stretch>
            <a:fillRect/>
          </a:stretch>
        </p:blipFill>
        <p:spPr>
          <a:xfrm>
            <a:off x="381000" y="1438274"/>
            <a:ext cx="4330700" cy="3248025"/>
          </a:xfrm>
          <a:prstGeom prst="rect">
            <a:avLst/>
          </a:prstGeom>
        </p:spPr>
      </p:pic>
    </p:spTree>
    <p:extLst>
      <p:ext uri="{BB962C8B-B14F-4D97-AF65-F5344CB8AC3E}">
        <p14:creationId xmlns:p14="http://schemas.microsoft.com/office/powerpoint/2010/main" val="14272994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Introduction to Kaplan-Meier Curves</a:t>
            </a:r>
          </a:p>
        </p:txBody>
      </p:sp>
      <p:sp>
        <p:nvSpPr>
          <p:cNvPr id="3" name="Content Placeholder 2"/>
          <p:cNvSpPr>
            <a:spLocks noGrp="1"/>
          </p:cNvSpPr>
          <p:nvPr>
            <p:ph idx="1"/>
          </p:nvPr>
        </p:nvSpPr>
        <p:spPr/>
        <p:txBody>
          <a:bodyPr/>
          <a:lstStyle/>
          <a:p>
            <a:pPr marL="0" indent="0">
              <a:buNone/>
            </a:pPr>
            <a:r>
              <a:rPr lang="en-US" b="1" dirty="0">
                <a:solidFill>
                  <a:srgbClr val="2361A1"/>
                </a:solidFill>
              </a:rPr>
              <a:t>Fruit fly data (round 3</a:t>
            </a:r>
            <a:r>
              <a:rPr lang="en-US" b="1" dirty="0" smtClean="0">
                <a:solidFill>
                  <a:srgbClr val="2361A1"/>
                </a:solidFill>
              </a:rPr>
              <a:t>)</a:t>
            </a:r>
          </a:p>
          <a:p>
            <a:pPr marL="0" indent="0">
              <a:buNone/>
            </a:pPr>
            <a:endParaRPr lang="en-US" b="1" dirty="0">
              <a:solidFill>
                <a:srgbClr val="2361A1"/>
              </a:solidFill>
            </a:endParaRPr>
          </a:p>
          <a:p>
            <a:pPr marL="0" indent="0">
              <a:buNone/>
            </a:pPr>
            <a:r>
              <a:rPr lang="en-US" dirty="0"/>
              <a:t>What you do with the six escaped flies is to allocate their survival probabilities equally among the four flies who didn't bug out. This places a great responsibility among each of those four remaining flies since each one is now responsible for 10% of the remaining survival probability, their original 4% plus 6% more which represents a fourth of the 24% survival probability that was lost with the six escaping flies.</a:t>
            </a:r>
          </a:p>
          <a:p>
            <a:pPr marL="0" indent="0">
              <a:buNone/>
            </a:pPr>
            <a:endParaRPr lang="en-US" b="1" dirty="0">
              <a:solidFill>
                <a:srgbClr val="2361A1"/>
              </a:solidFill>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17</a:t>
            </a:fld>
            <a:endParaRPr lang="en-US"/>
          </a:p>
        </p:txBody>
      </p:sp>
    </p:spTree>
    <p:extLst>
      <p:ext uri="{BB962C8B-B14F-4D97-AF65-F5344CB8AC3E}">
        <p14:creationId xmlns:p14="http://schemas.microsoft.com/office/powerpoint/2010/main" val="39745068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3" name="Content Placeholder 2"/>
          <p:cNvSpPr>
            <a:spLocks noGrp="1"/>
          </p:cNvSpPr>
          <p:nvPr>
            <p:ph idx="1"/>
          </p:nvPr>
        </p:nvSpPr>
        <p:spPr/>
        <p:txBody>
          <a:bodyPr/>
          <a:lstStyle/>
          <a:p>
            <a:pPr marL="0" indent="0">
              <a:buNone/>
            </a:pPr>
            <a:r>
              <a:rPr lang="en-US" b="1" dirty="0">
                <a:solidFill>
                  <a:srgbClr val="2361A1"/>
                </a:solidFill>
              </a:rPr>
              <a:t>Informative </a:t>
            </a:r>
            <a:r>
              <a:rPr lang="en-US" b="1" dirty="0" smtClean="0">
                <a:solidFill>
                  <a:srgbClr val="2361A1"/>
                </a:solidFill>
              </a:rPr>
              <a:t>censoring</a:t>
            </a:r>
          </a:p>
          <a:p>
            <a:pPr marL="0" indent="0">
              <a:buNone/>
            </a:pPr>
            <a:endParaRPr lang="en-US" b="1" dirty="0">
              <a:solidFill>
                <a:srgbClr val="2361A1"/>
              </a:solidFill>
            </a:endParaRPr>
          </a:p>
          <a:p>
            <a:pPr marL="0" indent="0">
              <a:buNone/>
            </a:pPr>
            <a:r>
              <a:rPr lang="en-US" dirty="0"/>
              <a:t>If the censoring mechanism were somehow related to survival prognosis, then you would have the possibility of serious bias in your estimates. Suppose for example, that only the toughest of flies (those with the most days left in their short lives) would have been able to escape. The flies destined to kick the bucket on days 70, 71, 72, and 73, were already on their deathbeds and unable to fly at all, much less make a difficult escape. Then these censored values would not be randomly interspersed among the remaining survival times, but would constitute some of the larger values. But since these larger values would remain unobserved, you would underestimate survival probabilities beyond the 70th day.</a:t>
            </a:r>
          </a:p>
          <a:p>
            <a:pPr marL="0" indent="0">
              <a:buNone/>
            </a:pPr>
            <a:endParaRPr lang="en-US" b="1" dirty="0">
              <a:solidFill>
                <a:srgbClr val="2361A1"/>
              </a:solidFill>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18</a:t>
            </a:fld>
            <a:endParaRPr lang="en-US"/>
          </a:p>
        </p:txBody>
      </p:sp>
    </p:spTree>
    <p:extLst>
      <p:ext uri="{BB962C8B-B14F-4D97-AF65-F5344CB8AC3E}">
        <p14:creationId xmlns:p14="http://schemas.microsoft.com/office/powerpoint/2010/main" val="27414978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3" name="Content Placeholder 2"/>
          <p:cNvSpPr>
            <a:spLocks noGrp="1"/>
          </p:cNvSpPr>
          <p:nvPr>
            <p:ph idx="1"/>
          </p:nvPr>
        </p:nvSpPr>
        <p:spPr/>
        <p:txBody>
          <a:bodyPr/>
          <a:lstStyle/>
          <a:p>
            <a:pPr marL="0" indent="0">
              <a:buNone/>
            </a:pPr>
            <a:r>
              <a:rPr lang="en-US" b="1" dirty="0">
                <a:solidFill>
                  <a:srgbClr val="2361A1"/>
                </a:solidFill>
              </a:rPr>
              <a:t>Interpretation: 50th percentile = 61</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19</a:t>
            </a:fld>
            <a:endParaRPr lang="en-US"/>
          </a:p>
        </p:txBody>
      </p:sp>
      <p:pic>
        <p:nvPicPr>
          <p:cNvPr id="6" name="Picture 2" descr="http://www.pmean.com/08/images/Simple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581149"/>
            <a:ext cx="4267200" cy="3041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52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Webinar Will Work:</a:t>
            </a:r>
            <a:endParaRPr lang="en-US" dirty="0"/>
          </a:p>
        </p:txBody>
      </p:sp>
      <p:sp>
        <p:nvSpPr>
          <p:cNvPr id="3" name="Content Placeholder 2"/>
          <p:cNvSpPr>
            <a:spLocks noGrp="1"/>
          </p:cNvSpPr>
          <p:nvPr>
            <p:ph idx="1"/>
          </p:nvPr>
        </p:nvSpPr>
        <p:spPr/>
        <p:txBody>
          <a:bodyPr/>
          <a:lstStyle/>
          <a:p>
            <a:pPr>
              <a:lnSpc>
                <a:spcPct val="150000"/>
              </a:lnSpc>
            </a:pPr>
            <a:r>
              <a:rPr lang="en-US" dirty="0" smtClean="0"/>
              <a:t>45 minutes of teaching</a:t>
            </a:r>
          </a:p>
          <a:p>
            <a:pPr>
              <a:lnSpc>
                <a:spcPct val="150000"/>
              </a:lnSpc>
            </a:pPr>
            <a:r>
              <a:rPr lang="en-US" dirty="0" smtClean="0"/>
              <a:t>Questions answered at the very end</a:t>
            </a:r>
          </a:p>
          <a:p>
            <a:pPr>
              <a:lnSpc>
                <a:spcPct val="150000"/>
              </a:lnSpc>
            </a:pPr>
            <a:r>
              <a:rPr lang="en-US" dirty="0" smtClean="0"/>
              <a:t>Recording will be sent via email within 48 hours</a:t>
            </a: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2</a:t>
            </a:fld>
            <a:endParaRPr lang="en-US"/>
          </a:p>
        </p:txBody>
      </p:sp>
    </p:spTree>
    <p:extLst>
      <p:ext uri="{BB962C8B-B14F-4D97-AF65-F5344CB8AC3E}">
        <p14:creationId xmlns:p14="http://schemas.microsoft.com/office/powerpoint/2010/main" val="686299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3" name="Content Placeholder 2"/>
          <p:cNvSpPr>
            <a:spLocks noGrp="1"/>
          </p:cNvSpPr>
          <p:nvPr>
            <p:ph idx="1"/>
          </p:nvPr>
        </p:nvSpPr>
        <p:spPr/>
        <p:txBody>
          <a:bodyPr/>
          <a:lstStyle/>
          <a:p>
            <a:pPr marL="0" indent="0">
              <a:buNone/>
            </a:pPr>
            <a:r>
              <a:rPr lang="en-US" b="1" dirty="0">
                <a:solidFill>
                  <a:srgbClr val="2361A1"/>
                </a:solidFill>
              </a:rPr>
              <a:t>Interpretation: </a:t>
            </a:r>
            <a:r>
              <a:rPr lang="en-US" b="1" dirty="0" smtClean="0">
                <a:solidFill>
                  <a:srgbClr val="2361A1"/>
                </a:solidFill>
              </a:rPr>
              <a:t>80 week survival probability = 20%</a:t>
            </a:r>
            <a:endParaRPr lang="en-US" b="1" dirty="0">
              <a:solidFill>
                <a:srgbClr val="2361A1"/>
              </a:solidFill>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20</a:t>
            </a:fld>
            <a:endParaRPr lang="en-US"/>
          </a:p>
        </p:txBody>
      </p:sp>
      <p:pic>
        <p:nvPicPr>
          <p:cNvPr id="7" name="Picture 2" descr="http://www.pmean.com/08/images/Simple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581150"/>
            <a:ext cx="4291522" cy="3059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5799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21</a:t>
            </a:fld>
            <a:endParaRPr lang="en-US"/>
          </a:p>
        </p:txBody>
      </p:sp>
      <p:pic>
        <p:nvPicPr>
          <p:cNvPr id="6" name="Picture 5"/>
          <p:cNvPicPr>
            <a:picLocks noChangeAspect="1"/>
          </p:cNvPicPr>
          <p:nvPr/>
        </p:nvPicPr>
        <p:blipFill>
          <a:blip r:embed="rId2"/>
          <a:stretch>
            <a:fillRect/>
          </a:stretch>
        </p:blipFill>
        <p:spPr>
          <a:xfrm>
            <a:off x="2362200" y="444572"/>
            <a:ext cx="4400172" cy="4365579"/>
          </a:xfrm>
          <a:prstGeom prst="rect">
            <a:avLst/>
          </a:prstGeom>
        </p:spPr>
      </p:pic>
    </p:spTree>
    <p:extLst>
      <p:ext uri="{BB962C8B-B14F-4D97-AF65-F5344CB8AC3E}">
        <p14:creationId xmlns:p14="http://schemas.microsoft.com/office/powerpoint/2010/main" val="38921522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22</a:t>
            </a:fld>
            <a:endParaRPr lang="en-US"/>
          </a:p>
        </p:txBody>
      </p:sp>
      <p:pic>
        <p:nvPicPr>
          <p:cNvPr id="7" name="Picture 6"/>
          <p:cNvPicPr>
            <a:picLocks noChangeAspect="1"/>
          </p:cNvPicPr>
          <p:nvPr/>
        </p:nvPicPr>
        <p:blipFill>
          <a:blip r:embed="rId2"/>
          <a:stretch>
            <a:fillRect/>
          </a:stretch>
        </p:blipFill>
        <p:spPr>
          <a:xfrm>
            <a:off x="2133600" y="285751"/>
            <a:ext cx="4480026" cy="4495800"/>
          </a:xfrm>
          <a:prstGeom prst="rect">
            <a:avLst/>
          </a:prstGeom>
        </p:spPr>
      </p:pic>
    </p:spTree>
    <p:extLst>
      <p:ext uri="{BB962C8B-B14F-4D97-AF65-F5344CB8AC3E}">
        <p14:creationId xmlns:p14="http://schemas.microsoft.com/office/powerpoint/2010/main" val="13689098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23</a:t>
            </a:fld>
            <a:endParaRPr lang="en-US"/>
          </a:p>
        </p:txBody>
      </p:sp>
      <p:pic>
        <p:nvPicPr>
          <p:cNvPr id="6" name="Picture 5"/>
          <p:cNvPicPr>
            <a:picLocks noChangeAspect="1"/>
          </p:cNvPicPr>
          <p:nvPr/>
        </p:nvPicPr>
        <p:blipFill>
          <a:blip r:embed="rId2"/>
          <a:stretch>
            <a:fillRect/>
          </a:stretch>
        </p:blipFill>
        <p:spPr>
          <a:xfrm>
            <a:off x="1900718" y="428898"/>
            <a:ext cx="5033481" cy="4304682"/>
          </a:xfrm>
          <a:prstGeom prst="rect">
            <a:avLst/>
          </a:prstGeom>
        </p:spPr>
      </p:pic>
    </p:spTree>
    <p:extLst>
      <p:ext uri="{BB962C8B-B14F-4D97-AF65-F5344CB8AC3E}">
        <p14:creationId xmlns:p14="http://schemas.microsoft.com/office/powerpoint/2010/main" val="2616914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24</a:t>
            </a:fld>
            <a:endParaRPr lang="en-US"/>
          </a:p>
        </p:txBody>
      </p:sp>
      <p:pic>
        <p:nvPicPr>
          <p:cNvPr id="7" name="Picture 6"/>
          <p:cNvPicPr>
            <a:picLocks noChangeAspect="1"/>
          </p:cNvPicPr>
          <p:nvPr/>
        </p:nvPicPr>
        <p:blipFill>
          <a:blip r:embed="rId2"/>
          <a:stretch>
            <a:fillRect/>
          </a:stretch>
        </p:blipFill>
        <p:spPr>
          <a:xfrm>
            <a:off x="1454770" y="1123950"/>
            <a:ext cx="6219048" cy="2952381"/>
          </a:xfrm>
          <a:prstGeom prst="rect">
            <a:avLst/>
          </a:prstGeom>
        </p:spPr>
      </p:pic>
    </p:spTree>
    <p:extLst>
      <p:ext uri="{BB962C8B-B14F-4D97-AF65-F5344CB8AC3E}">
        <p14:creationId xmlns:p14="http://schemas.microsoft.com/office/powerpoint/2010/main" val="16839240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25</a:t>
            </a:fld>
            <a:endParaRPr lang="en-US"/>
          </a:p>
        </p:txBody>
      </p:sp>
      <p:pic>
        <p:nvPicPr>
          <p:cNvPr id="6" name="Picture 5"/>
          <p:cNvPicPr>
            <a:picLocks noChangeAspect="1"/>
          </p:cNvPicPr>
          <p:nvPr/>
        </p:nvPicPr>
        <p:blipFill>
          <a:blip r:embed="rId2"/>
          <a:stretch>
            <a:fillRect/>
          </a:stretch>
        </p:blipFill>
        <p:spPr>
          <a:xfrm>
            <a:off x="2209800" y="443282"/>
            <a:ext cx="4771610" cy="4258901"/>
          </a:xfrm>
          <a:prstGeom prst="rect">
            <a:avLst/>
          </a:prstGeom>
        </p:spPr>
      </p:pic>
    </p:spTree>
    <p:extLst>
      <p:ext uri="{BB962C8B-B14F-4D97-AF65-F5344CB8AC3E}">
        <p14:creationId xmlns:p14="http://schemas.microsoft.com/office/powerpoint/2010/main" val="16331044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26</a:t>
            </a:fld>
            <a:endParaRPr lang="en-US"/>
          </a:p>
        </p:txBody>
      </p:sp>
      <p:pic>
        <p:nvPicPr>
          <p:cNvPr id="7" name="Picture 6"/>
          <p:cNvPicPr>
            <a:picLocks noChangeAspect="1"/>
          </p:cNvPicPr>
          <p:nvPr/>
        </p:nvPicPr>
        <p:blipFill>
          <a:blip r:embed="rId2"/>
          <a:stretch>
            <a:fillRect/>
          </a:stretch>
        </p:blipFill>
        <p:spPr>
          <a:xfrm>
            <a:off x="2438400" y="409681"/>
            <a:ext cx="4206294" cy="4362083"/>
          </a:xfrm>
          <a:prstGeom prst="rect">
            <a:avLst/>
          </a:prstGeom>
        </p:spPr>
      </p:pic>
    </p:spTree>
    <p:extLst>
      <p:ext uri="{BB962C8B-B14F-4D97-AF65-F5344CB8AC3E}">
        <p14:creationId xmlns:p14="http://schemas.microsoft.com/office/powerpoint/2010/main" val="6040315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27</a:t>
            </a:fld>
            <a:endParaRPr lang="en-US"/>
          </a:p>
        </p:txBody>
      </p:sp>
      <p:pic>
        <p:nvPicPr>
          <p:cNvPr id="6" name="Picture 5"/>
          <p:cNvPicPr>
            <a:picLocks noChangeAspect="1"/>
          </p:cNvPicPr>
          <p:nvPr/>
        </p:nvPicPr>
        <p:blipFill>
          <a:blip r:embed="rId2"/>
          <a:stretch>
            <a:fillRect/>
          </a:stretch>
        </p:blipFill>
        <p:spPr>
          <a:xfrm>
            <a:off x="2178122" y="438150"/>
            <a:ext cx="4620794" cy="4343400"/>
          </a:xfrm>
          <a:prstGeom prst="rect">
            <a:avLst/>
          </a:prstGeom>
        </p:spPr>
      </p:pic>
    </p:spTree>
    <p:extLst>
      <p:ext uri="{BB962C8B-B14F-4D97-AF65-F5344CB8AC3E}">
        <p14:creationId xmlns:p14="http://schemas.microsoft.com/office/powerpoint/2010/main" val="34194202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28</a:t>
            </a:fld>
            <a:endParaRPr lang="en-US"/>
          </a:p>
        </p:txBody>
      </p:sp>
      <p:pic>
        <p:nvPicPr>
          <p:cNvPr id="7" name="Picture 6"/>
          <p:cNvPicPr>
            <a:picLocks noChangeAspect="1"/>
          </p:cNvPicPr>
          <p:nvPr/>
        </p:nvPicPr>
        <p:blipFill>
          <a:blip r:embed="rId2"/>
          <a:stretch>
            <a:fillRect/>
          </a:stretch>
        </p:blipFill>
        <p:spPr>
          <a:xfrm>
            <a:off x="1656166" y="847190"/>
            <a:ext cx="5876190" cy="3485714"/>
          </a:xfrm>
          <a:prstGeom prst="rect">
            <a:avLst/>
          </a:prstGeom>
        </p:spPr>
      </p:pic>
    </p:spTree>
    <p:extLst>
      <p:ext uri="{BB962C8B-B14F-4D97-AF65-F5344CB8AC3E}">
        <p14:creationId xmlns:p14="http://schemas.microsoft.com/office/powerpoint/2010/main" val="33191594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29</a:t>
            </a:fld>
            <a:endParaRPr lang="en-US"/>
          </a:p>
        </p:txBody>
      </p:sp>
      <p:pic>
        <p:nvPicPr>
          <p:cNvPr id="6" name="Picture 5"/>
          <p:cNvPicPr>
            <a:picLocks noChangeAspect="1"/>
          </p:cNvPicPr>
          <p:nvPr/>
        </p:nvPicPr>
        <p:blipFill>
          <a:blip r:embed="rId2"/>
          <a:stretch>
            <a:fillRect/>
          </a:stretch>
        </p:blipFill>
        <p:spPr>
          <a:xfrm>
            <a:off x="2057400" y="424296"/>
            <a:ext cx="4800600" cy="4357254"/>
          </a:xfrm>
          <a:prstGeom prst="rect">
            <a:avLst/>
          </a:prstGeom>
        </p:spPr>
      </p:pic>
    </p:spTree>
    <p:extLst>
      <p:ext uri="{BB962C8B-B14F-4D97-AF65-F5344CB8AC3E}">
        <p14:creationId xmlns:p14="http://schemas.microsoft.com/office/powerpoint/2010/main" val="11236986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3</a:t>
            </a:fld>
            <a:endParaRPr lang="en-US"/>
          </a:p>
        </p:txBody>
      </p:sp>
      <p:sp>
        <p:nvSpPr>
          <p:cNvPr id="8" name="TextBox 7"/>
          <p:cNvSpPr txBox="1"/>
          <p:nvPr/>
        </p:nvSpPr>
        <p:spPr>
          <a:xfrm>
            <a:off x="6451028" y="2549197"/>
            <a:ext cx="2440794" cy="369332"/>
          </a:xfrm>
          <a:prstGeom prst="rect">
            <a:avLst/>
          </a:prstGeom>
          <a:noFill/>
        </p:spPr>
        <p:txBody>
          <a:bodyPr wrap="square" rtlCol="0">
            <a:spAutoFit/>
          </a:bodyPr>
          <a:lstStyle/>
          <a:p>
            <a:pPr algn="ctr"/>
            <a:r>
              <a:rPr lang="en-US" b="1" dirty="0" smtClean="0">
                <a:solidFill>
                  <a:srgbClr val="E87427"/>
                </a:solidFill>
              </a:rPr>
              <a:t>Additional Resources:</a:t>
            </a:r>
          </a:p>
        </p:txBody>
      </p:sp>
      <p:cxnSp>
        <p:nvCxnSpPr>
          <p:cNvPr id="9" name="Straight Connector 8"/>
          <p:cNvCxnSpPr/>
          <p:nvPr/>
        </p:nvCxnSpPr>
        <p:spPr>
          <a:xfrm>
            <a:off x="3048000" y="1128827"/>
            <a:ext cx="0" cy="2793912"/>
          </a:xfrm>
          <a:prstGeom prst="line">
            <a:avLst/>
          </a:prstGeom>
          <a:ln w="1905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248400" y="1121427"/>
            <a:ext cx="0" cy="2808712"/>
          </a:xfrm>
          <a:prstGeom prst="line">
            <a:avLst/>
          </a:prstGeom>
          <a:ln w="1905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200400" y="2549197"/>
            <a:ext cx="2895600" cy="369332"/>
          </a:xfrm>
          <a:prstGeom prst="rect">
            <a:avLst/>
          </a:prstGeom>
        </p:spPr>
        <p:txBody>
          <a:bodyPr wrap="square">
            <a:spAutoFit/>
          </a:bodyPr>
          <a:lstStyle/>
          <a:p>
            <a:pPr algn="ctr"/>
            <a:r>
              <a:rPr lang="en-US" b="1" dirty="0" smtClean="0">
                <a:solidFill>
                  <a:srgbClr val="E87427"/>
                </a:solidFill>
              </a:rPr>
              <a:t>Today’s Solution:</a:t>
            </a: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65625" y="1080760"/>
            <a:ext cx="1211600" cy="1068922"/>
          </a:xfrm>
          <a:prstGeom prst="rect">
            <a:avLst/>
          </a:prstGeom>
        </p:spPr>
      </p:pic>
      <p:grpSp>
        <p:nvGrpSpPr>
          <p:cNvPr id="27" name="Group 26"/>
          <p:cNvGrpSpPr/>
          <p:nvPr/>
        </p:nvGrpSpPr>
        <p:grpSpPr>
          <a:xfrm>
            <a:off x="3581400" y="976426"/>
            <a:ext cx="1993780" cy="1323533"/>
            <a:chOff x="3568820" y="1243340"/>
            <a:chExt cx="2146180" cy="1480810"/>
          </a:xfrm>
        </p:grpSpPr>
        <p:cxnSp>
          <p:nvCxnSpPr>
            <p:cNvPr id="16" name="Straight Connector 15"/>
            <p:cNvCxnSpPr/>
            <p:nvPr/>
          </p:nvCxnSpPr>
          <p:spPr>
            <a:xfrm>
              <a:off x="4191000" y="1504950"/>
              <a:ext cx="1524000" cy="0"/>
            </a:xfrm>
            <a:prstGeom prst="line">
              <a:avLst/>
            </a:prstGeom>
            <a:ln>
              <a:solidFill>
                <a:srgbClr val="2361A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191000" y="1871179"/>
              <a:ext cx="1524000" cy="0"/>
            </a:xfrm>
            <a:prstGeom prst="line">
              <a:avLst/>
            </a:prstGeom>
            <a:ln>
              <a:solidFill>
                <a:srgbClr val="2361A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191000" y="2252373"/>
              <a:ext cx="1524000" cy="0"/>
            </a:xfrm>
            <a:prstGeom prst="line">
              <a:avLst/>
            </a:prstGeom>
            <a:ln>
              <a:solidFill>
                <a:srgbClr val="2361A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191000" y="2633567"/>
              <a:ext cx="1524000" cy="0"/>
            </a:xfrm>
            <a:prstGeom prst="line">
              <a:avLst/>
            </a:prstGeom>
            <a:ln>
              <a:solidFill>
                <a:srgbClr val="2361A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924300" y="1274460"/>
              <a:ext cx="533400" cy="261610"/>
            </a:xfrm>
            <a:prstGeom prst="rect">
              <a:avLst/>
            </a:prstGeom>
            <a:noFill/>
          </p:spPr>
          <p:txBody>
            <a:bodyPr wrap="square" rtlCol="0">
              <a:spAutoFit/>
            </a:bodyPr>
            <a:lstStyle/>
            <a:p>
              <a:r>
                <a:rPr lang="en-US" sz="1100" dirty="0" smtClean="0">
                  <a:solidFill>
                    <a:srgbClr val="2361A1"/>
                  </a:solidFill>
                </a:rPr>
                <a:t>1.</a:t>
              </a:r>
              <a:endParaRPr lang="en-US" sz="1100" dirty="0">
                <a:solidFill>
                  <a:srgbClr val="2361A1"/>
                </a:solidFill>
              </a:endParaRPr>
            </a:p>
          </p:txBody>
        </p:sp>
        <p:sp>
          <p:nvSpPr>
            <p:cNvPr id="21" name="TextBox 20"/>
            <p:cNvSpPr txBox="1"/>
            <p:nvPr/>
          </p:nvSpPr>
          <p:spPr>
            <a:xfrm>
              <a:off x="3924300" y="1697411"/>
              <a:ext cx="533400" cy="261610"/>
            </a:xfrm>
            <a:prstGeom prst="rect">
              <a:avLst/>
            </a:prstGeom>
            <a:noFill/>
          </p:spPr>
          <p:txBody>
            <a:bodyPr wrap="square" rtlCol="0">
              <a:spAutoFit/>
            </a:bodyPr>
            <a:lstStyle/>
            <a:p>
              <a:r>
                <a:rPr lang="en-US" sz="1100" dirty="0" smtClean="0">
                  <a:solidFill>
                    <a:srgbClr val="2361A1"/>
                  </a:solidFill>
                </a:rPr>
                <a:t>2.</a:t>
              </a:r>
              <a:endParaRPr lang="en-US" sz="1100" dirty="0">
                <a:solidFill>
                  <a:srgbClr val="2361A1"/>
                </a:solidFill>
              </a:endParaRPr>
            </a:p>
          </p:txBody>
        </p:sp>
        <p:sp>
          <p:nvSpPr>
            <p:cNvPr id="22" name="TextBox 21"/>
            <p:cNvSpPr txBox="1"/>
            <p:nvPr/>
          </p:nvSpPr>
          <p:spPr>
            <a:xfrm>
              <a:off x="3924300" y="2088946"/>
              <a:ext cx="533400" cy="261610"/>
            </a:xfrm>
            <a:prstGeom prst="rect">
              <a:avLst/>
            </a:prstGeom>
            <a:noFill/>
          </p:spPr>
          <p:txBody>
            <a:bodyPr wrap="square" rtlCol="0">
              <a:spAutoFit/>
            </a:bodyPr>
            <a:lstStyle/>
            <a:p>
              <a:r>
                <a:rPr lang="en-US" sz="1100" dirty="0" smtClean="0">
                  <a:solidFill>
                    <a:srgbClr val="2361A1"/>
                  </a:solidFill>
                </a:rPr>
                <a:t>3.</a:t>
              </a:r>
              <a:endParaRPr lang="en-US" sz="1100" dirty="0">
                <a:solidFill>
                  <a:srgbClr val="2361A1"/>
                </a:solidFill>
              </a:endParaRPr>
            </a:p>
          </p:txBody>
        </p:sp>
        <p:sp>
          <p:nvSpPr>
            <p:cNvPr id="23" name="TextBox 22"/>
            <p:cNvSpPr txBox="1"/>
            <p:nvPr/>
          </p:nvSpPr>
          <p:spPr>
            <a:xfrm>
              <a:off x="3933825" y="2462540"/>
              <a:ext cx="533400" cy="261610"/>
            </a:xfrm>
            <a:prstGeom prst="rect">
              <a:avLst/>
            </a:prstGeom>
            <a:noFill/>
          </p:spPr>
          <p:txBody>
            <a:bodyPr wrap="square" rtlCol="0">
              <a:spAutoFit/>
            </a:bodyPr>
            <a:lstStyle/>
            <a:p>
              <a:r>
                <a:rPr lang="en-US" sz="1100" dirty="0" smtClean="0">
                  <a:solidFill>
                    <a:srgbClr val="2361A1"/>
                  </a:solidFill>
                </a:rPr>
                <a:t>4.</a:t>
              </a:r>
              <a:endParaRPr lang="en-US" sz="1100" dirty="0">
                <a:solidFill>
                  <a:srgbClr val="2361A1"/>
                </a:solidFill>
              </a:endParaRPr>
            </a:p>
          </p:txBody>
        </p:sp>
        <p:sp>
          <p:nvSpPr>
            <p:cNvPr id="24" name="TextBox 23"/>
            <p:cNvSpPr txBox="1"/>
            <p:nvPr/>
          </p:nvSpPr>
          <p:spPr>
            <a:xfrm>
              <a:off x="3581400" y="1243340"/>
              <a:ext cx="451090" cy="523220"/>
            </a:xfrm>
            <a:prstGeom prst="rect">
              <a:avLst/>
            </a:prstGeom>
            <a:noFill/>
          </p:spPr>
          <p:txBody>
            <a:bodyPr wrap="square" rtlCol="0">
              <a:spAutoFit/>
            </a:bodyPr>
            <a:lstStyle/>
            <a:p>
              <a:r>
                <a:rPr lang="en-US" sz="2800" dirty="0" smtClean="0">
                  <a:solidFill>
                    <a:srgbClr val="A2B525"/>
                  </a:solidFill>
                  <a:sym typeface="Wingdings"/>
                </a:rPr>
                <a:t></a:t>
              </a:r>
              <a:endParaRPr lang="en-US" sz="2800" dirty="0">
                <a:solidFill>
                  <a:srgbClr val="A2B525"/>
                </a:solidFill>
              </a:endParaRPr>
            </a:p>
          </p:txBody>
        </p:sp>
        <p:sp>
          <p:nvSpPr>
            <p:cNvPr id="25" name="TextBox 24"/>
            <p:cNvSpPr txBox="1"/>
            <p:nvPr/>
          </p:nvSpPr>
          <p:spPr>
            <a:xfrm>
              <a:off x="3568820" y="1566606"/>
              <a:ext cx="451090" cy="523220"/>
            </a:xfrm>
            <a:prstGeom prst="rect">
              <a:avLst/>
            </a:prstGeom>
            <a:noFill/>
          </p:spPr>
          <p:txBody>
            <a:bodyPr wrap="square" rtlCol="0">
              <a:spAutoFit/>
            </a:bodyPr>
            <a:lstStyle/>
            <a:p>
              <a:r>
                <a:rPr lang="en-US" sz="2800" dirty="0" smtClean="0">
                  <a:solidFill>
                    <a:srgbClr val="A2B525"/>
                  </a:solidFill>
                  <a:sym typeface="Wingdings"/>
                </a:rPr>
                <a:t></a:t>
              </a:r>
              <a:endParaRPr lang="en-US" sz="2800" dirty="0">
                <a:solidFill>
                  <a:srgbClr val="A2B525"/>
                </a:solidFill>
              </a:endParaRPr>
            </a:p>
          </p:txBody>
        </p:sp>
        <p:sp>
          <p:nvSpPr>
            <p:cNvPr id="26" name="TextBox 25"/>
            <p:cNvSpPr txBox="1"/>
            <p:nvPr/>
          </p:nvSpPr>
          <p:spPr>
            <a:xfrm>
              <a:off x="3568820" y="1939320"/>
              <a:ext cx="451090" cy="523220"/>
            </a:xfrm>
            <a:prstGeom prst="rect">
              <a:avLst/>
            </a:prstGeom>
            <a:noFill/>
          </p:spPr>
          <p:txBody>
            <a:bodyPr wrap="square" rtlCol="0">
              <a:spAutoFit/>
            </a:bodyPr>
            <a:lstStyle/>
            <a:p>
              <a:r>
                <a:rPr lang="en-US" sz="2800" dirty="0" smtClean="0">
                  <a:solidFill>
                    <a:srgbClr val="A2B525"/>
                  </a:solidFill>
                  <a:sym typeface="Wingdings"/>
                </a:rPr>
                <a:t></a:t>
              </a:r>
              <a:endParaRPr lang="en-US" sz="2800" dirty="0">
                <a:solidFill>
                  <a:srgbClr val="A2B525"/>
                </a:solidFill>
              </a:endParaRPr>
            </a:p>
          </p:txBody>
        </p:sp>
      </p:grpSp>
      <p:grpSp>
        <p:nvGrpSpPr>
          <p:cNvPr id="32" name="Group 31"/>
          <p:cNvGrpSpPr/>
          <p:nvPr/>
        </p:nvGrpSpPr>
        <p:grpSpPr>
          <a:xfrm>
            <a:off x="838200" y="1080760"/>
            <a:ext cx="1905000" cy="1777004"/>
            <a:chOff x="685800" y="1572133"/>
            <a:chExt cx="2057400" cy="1886214"/>
          </a:xfrm>
        </p:grpSpPr>
        <p:sp>
          <p:nvSpPr>
            <p:cNvPr id="29" name="Oval 28"/>
            <p:cNvSpPr/>
            <p:nvPr/>
          </p:nvSpPr>
          <p:spPr>
            <a:xfrm>
              <a:off x="892403" y="2426101"/>
              <a:ext cx="1447800" cy="9764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85800" y="2871784"/>
              <a:ext cx="2057400" cy="586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273403" y="1572133"/>
              <a:ext cx="685800" cy="84710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481478" y="2233940"/>
              <a:ext cx="290171" cy="26161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p:cNvSpPr/>
          <p:nvPr/>
        </p:nvSpPr>
        <p:spPr>
          <a:xfrm>
            <a:off x="413877" y="2549197"/>
            <a:ext cx="2590800" cy="369332"/>
          </a:xfrm>
          <a:prstGeom prst="rect">
            <a:avLst/>
          </a:prstGeom>
        </p:spPr>
        <p:txBody>
          <a:bodyPr wrap="square">
            <a:spAutoFit/>
          </a:bodyPr>
          <a:lstStyle/>
          <a:p>
            <a:pPr algn="ctr"/>
            <a:r>
              <a:rPr lang="en-US" b="1" dirty="0">
                <a:solidFill>
                  <a:srgbClr val="E87427"/>
                </a:solidFill>
              </a:rPr>
              <a:t>Problem</a:t>
            </a:r>
            <a:r>
              <a:rPr lang="en-US" b="1" dirty="0" smtClean="0">
                <a:solidFill>
                  <a:srgbClr val="E87427"/>
                </a:solidFill>
              </a:rPr>
              <a:t>:</a:t>
            </a:r>
          </a:p>
        </p:txBody>
      </p:sp>
      <p:sp>
        <p:nvSpPr>
          <p:cNvPr id="33" name="TextBox 32"/>
          <p:cNvSpPr txBox="1"/>
          <p:nvPr/>
        </p:nvSpPr>
        <p:spPr>
          <a:xfrm>
            <a:off x="1962834" y="819150"/>
            <a:ext cx="282803" cy="707886"/>
          </a:xfrm>
          <a:prstGeom prst="rect">
            <a:avLst/>
          </a:prstGeom>
          <a:noFill/>
        </p:spPr>
        <p:txBody>
          <a:bodyPr wrap="square" rtlCol="0">
            <a:spAutoFit/>
          </a:bodyPr>
          <a:lstStyle/>
          <a:p>
            <a:r>
              <a:rPr lang="en-US" sz="4000" b="1" dirty="0" smtClean="0">
                <a:solidFill>
                  <a:schemeClr val="bg1">
                    <a:lumMod val="65000"/>
                  </a:schemeClr>
                </a:solidFill>
              </a:rPr>
              <a:t>?</a:t>
            </a:r>
            <a:endParaRPr lang="en-US" sz="4000" b="1" dirty="0">
              <a:solidFill>
                <a:schemeClr val="bg1">
                  <a:lumMod val="65000"/>
                </a:schemeClr>
              </a:solidFill>
            </a:endParaRPr>
          </a:p>
        </p:txBody>
      </p:sp>
      <p:sp>
        <p:nvSpPr>
          <p:cNvPr id="2" name="Rectangle 1"/>
          <p:cNvSpPr/>
          <p:nvPr/>
        </p:nvSpPr>
        <p:spPr>
          <a:xfrm>
            <a:off x="466725" y="3010164"/>
            <a:ext cx="2647950" cy="1569660"/>
          </a:xfrm>
          <a:prstGeom prst="rect">
            <a:avLst/>
          </a:prstGeom>
        </p:spPr>
        <p:txBody>
          <a:bodyPr wrap="square">
            <a:spAutoFit/>
          </a:bodyPr>
          <a:lstStyle/>
          <a:p>
            <a:r>
              <a:rPr lang="en-US" sz="1600" dirty="0"/>
              <a:t>1. Need to understand Survival Analysis’ unique data, concepts, issues</a:t>
            </a:r>
            <a:br>
              <a:rPr lang="en-US" sz="1600" dirty="0"/>
            </a:br>
            <a:endParaRPr lang="en-US" sz="1600" dirty="0"/>
          </a:p>
          <a:p>
            <a:r>
              <a:rPr lang="en-US" sz="1600" dirty="0"/>
              <a:t>2. Many methods based on these for different situations</a:t>
            </a:r>
          </a:p>
        </p:txBody>
      </p:sp>
      <p:sp>
        <p:nvSpPr>
          <p:cNvPr id="3" name="Rectangle 2"/>
          <p:cNvSpPr/>
          <p:nvPr/>
        </p:nvSpPr>
        <p:spPr>
          <a:xfrm>
            <a:off x="3435732" y="3010164"/>
            <a:ext cx="2752725" cy="1569660"/>
          </a:xfrm>
          <a:prstGeom prst="rect">
            <a:avLst/>
          </a:prstGeom>
        </p:spPr>
        <p:txBody>
          <a:bodyPr wrap="square">
            <a:spAutoFit/>
          </a:bodyPr>
          <a:lstStyle/>
          <a:p>
            <a:r>
              <a:rPr lang="en-US" sz="1600" dirty="0"/>
              <a:t>1. Clear understanding of </a:t>
            </a:r>
            <a:r>
              <a:rPr lang="en-US" sz="1600" dirty="0" smtClean="0"/>
              <a:t>some fundamental </a:t>
            </a:r>
            <a:r>
              <a:rPr lang="en-US" sz="1600" dirty="0"/>
              <a:t>data issues,</a:t>
            </a:r>
          </a:p>
          <a:p>
            <a:r>
              <a:rPr lang="en-US" sz="1600" dirty="0"/>
              <a:t>vocabulary, graphs, and tests</a:t>
            </a:r>
            <a:br>
              <a:rPr lang="en-US" sz="1600" dirty="0"/>
            </a:br>
            <a:r>
              <a:rPr lang="en-US" sz="1600" dirty="0"/>
              <a:t/>
            </a:r>
            <a:br>
              <a:rPr lang="en-US" sz="1600" dirty="0"/>
            </a:br>
            <a:r>
              <a:rPr lang="en-US" sz="1600" dirty="0"/>
              <a:t>2. Example of an extension:</a:t>
            </a:r>
            <a:br>
              <a:rPr lang="en-US" sz="1600" dirty="0"/>
            </a:br>
            <a:r>
              <a:rPr lang="en-US" sz="1600" dirty="0"/>
              <a:t>Competing Risks Model</a:t>
            </a:r>
          </a:p>
        </p:txBody>
      </p:sp>
      <p:sp>
        <p:nvSpPr>
          <p:cNvPr id="6" name="Rectangle 5"/>
          <p:cNvSpPr/>
          <p:nvPr/>
        </p:nvSpPr>
        <p:spPr>
          <a:xfrm>
            <a:off x="6451028" y="3010428"/>
            <a:ext cx="2445798" cy="338554"/>
          </a:xfrm>
          <a:prstGeom prst="rect">
            <a:avLst/>
          </a:prstGeom>
        </p:spPr>
        <p:txBody>
          <a:bodyPr wrap="none">
            <a:spAutoFit/>
          </a:bodyPr>
          <a:lstStyle/>
          <a:p>
            <a:r>
              <a:rPr lang="en-US" sz="1600" dirty="0"/>
              <a:t>Survival Analysis Workshop</a:t>
            </a:r>
          </a:p>
        </p:txBody>
      </p:sp>
    </p:spTree>
    <p:extLst>
      <p:ext uri="{BB962C8B-B14F-4D97-AF65-F5344CB8AC3E}">
        <p14:creationId xmlns:p14="http://schemas.microsoft.com/office/powerpoint/2010/main" val="33208442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30</a:t>
            </a:fld>
            <a:endParaRPr lang="en-US"/>
          </a:p>
        </p:txBody>
      </p:sp>
      <p:pic>
        <p:nvPicPr>
          <p:cNvPr id="7" name="Picture 6"/>
          <p:cNvPicPr>
            <a:picLocks noChangeAspect="1"/>
          </p:cNvPicPr>
          <p:nvPr/>
        </p:nvPicPr>
        <p:blipFill>
          <a:blip r:embed="rId2"/>
          <a:stretch>
            <a:fillRect/>
          </a:stretch>
        </p:blipFill>
        <p:spPr>
          <a:xfrm>
            <a:off x="1324381" y="590550"/>
            <a:ext cx="6495238" cy="3933333"/>
          </a:xfrm>
          <a:prstGeom prst="rect">
            <a:avLst/>
          </a:prstGeom>
        </p:spPr>
      </p:pic>
    </p:spTree>
    <p:extLst>
      <p:ext uri="{BB962C8B-B14F-4D97-AF65-F5344CB8AC3E}">
        <p14:creationId xmlns:p14="http://schemas.microsoft.com/office/powerpoint/2010/main" val="39736637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31</a:t>
            </a:fld>
            <a:endParaRPr lang="en-US"/>
          </a:p>
        </p:txBody>
      </p:sp>
      <p:pic>
        <p:nvPicPr>
          <p:cNvPr id="6" name="Picture 5"/>
          <p:cNvPicPr>
            <a:picLocks noChangeAspect="1"/>
          </p:cNvPicPr>
          <p:nvPr/>
        </p:nvPicPr>
        <p:blipFill>
          <a:blip r:embed="rId2"/>
          <a:stretch>
            <a:fillRect/>
          </a:stretch>
        </p:blipFill>
        <p:spPr>
          <a:xfrm>
            <a:off x="2286000" y="360879"/>
            <a:ext cx="4774531" cy="4433493"/>
          </a:xfrm>
          <a:prstGeom prst="rect">
            <a:avLst/>
          </a:prstGeom>
        </p:spPr>
      </p:pic>
    </p:spTree>
    <p:extLst>
      <p:ext uri="{BB962C8B-B14F-4D97-AF65-F5344CB8AC3E}">
        <p14:creationId xmlns:p14="http://schemas.microsoft.com/office/powerpoint/2010/main" val="36804131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32</a:t>
            </a:fld>
            <a:endParaRPr lang="en-US"/>
          </a:p>
        </p:txBody>
      </p:sp>
      <p:pic>
        <p:nvPicPr>
          <p:cNvPr id="7" name="Picture 6"/>
          <p:cNvPicPr>
            <a:picLocks noChangeAspect="1"/>
          </p:cNvPicPr>
          <p:nvPr/>
        </p:nvPicPr>
        <p:blipFill>
          <a:blip r:embed="rId2"/>
          <a:stretch>
            <a:fillRect/>
          </a:stretch>
        </p:blipFill>
        <p:spPr>
          <a:xfrm>
            <a:off x="1467238" y="1123950"/>
            <a:ext cx="6209524" cy="2942857"/>
          </a:xfrm>
          <a:prstGeom prst="rect">
            <a:avLst/>
          </a:prstGeom>
        </p:spPr>
      </p:pic>
    </p:spTree>
    <p:extLst>
      <p:ext uri="{BB962C8B-B14F-4D97-AF65-F5344CB8AC3E}">
        <p14:creationId xmlns:p14="http://schemas.microsoft.com/office/powerpoint/2010/main" val="15405200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33</a:t>
            </a:fld>
            <a:endParaRPr lang="en-US"/>
          </a:p>
        </p:txBody>
      </p:sp>
      <p:pic>
        <p:nvPicPr>
          <p:cNvPr id="6" name="Picture 5"/>
          <p:cNvPicPr>
            <a:picLocks noChangeAspect="1"/>
          </p:cNvPicPr>
          <p:nvPr/>
        </p:nvPicPr>
        <p:blipFill>
          <a:blip r:embed="rId2"/>
          <a:stretch>
            <a:fillRect/>
          </a:stretch>
        </p:blipFill>
        <p:spPr>
          <a:xfrm>
            <a:off x="2351070" y="339808"/>
            <a:ext cx="4485886" cy="4451590"/>
          </a:xfrm>
          <a:prstGeom prst="rect">
            <a:avLst/>
          </a:prstGeom>
        </p:spPr>
      </p:pic>
    </p:spTree>
    <p:extLst>
      <p:ext uri="{BB962C8B-B14F-4D97-AF65-F5344CB8AC3E}">
        <p14:creationId xmlns:p14="http://schemas.microsoft.com/office/powerpoint/2010/main" val="24448490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34</a:t>
            </a:fld>
            <a:endParaRPr lang="en-US"/>
          </a:p>
        </p:txBody>
      </p:sp>
      <p:pic>
        <p:nvPicPr>
          <p:cNvPr id="7" name="Picture 6"/>
          <p:cNvPicPr>
            <a:picLocks noChangeAspect="1"/>
          </p:cNvPicPr>
          <p:nvPr/>
        </p:nvPicPr>
        <p:blipFill>
          <a:blip r:embed="rId2"/>
          <a:stretch>
            <a:fillRect/>
          </a:stretch>
        </p:blipFill>
        <p:spPr>
          <a:xfrm>
            <a:off x="1631499" y="1428750"/>
            <a:ext cx="5923809" cy="2438095"/>
          </a:xfrm>
          <a:prstGeom prst="rect">
            <a:avLst/>
          </a:prstGeom>
        </p:spPr>
      </p:pic>
    </p:spTree>
    <p:extLst>
      <p:ext uri="{BB962C8B-B14F-4D97-AF65-F5344CB8AC3E}">
        <p14:creationId xmlns:p14="http://schemas.microsoft.com/office/powerpoint/2010/main" val="30298276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35</a:t>
            </a:fld>
            <a:endParaRPr lang="en-US"/>
          </a:p>
        </p:txBody>
      </p:sp>
      <p:pic>
        <p:nvPicPr>
          <p:cNvPr id="6" name="Picture 5"/>
          <p:cNvPicPr>
            <a:picLocks noChangeAspect="1"/>
          </p:cNvPicPr>
          <p:nvPr/>
        </p:nvPicPr>
        <p:blipFill>
          <a:blip r:embed="rId2"/>
          <a:stretch>
            <a:fillRect/>
          </a:stretch>
        </p:blipFill>
        <p:spPr>
          <a:xfrm>
            <a:off x="2362200" y="348258"/>
            <a:ext cx="4876800" cy="4422824"/>
          </a:xfrm>
          <a:prstGeom prst="rect">
            <a:avLst/>
          </a:prstGeom>
        </p:spPr>
      </p:pic>
    </p:spTree>
    <p:extLst>
      <p:ext uri="{BB962C8B-B14F-4D97-AF65-F5344CB8AC3E}">
        <p14:creationId xmlns:p14="http://schemas.microsoft.com/office/powerpoint/2010/main" val="21089956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36</a:t>
            </a:fld>
            <a:endParaRPr lang="en-US"/>
          </a:p>
        </p:txBody>
      </p:sp>
      <p:pic>
        <p:nvPicPr>
          <p:cNvPr id="7" name="Picture 6"/>
          <p:cNvPicPr>
            <a:picLocks noChangeAspect="1"/>
          </p:cNvPicPr>
          <p:nvPr/>
        </p:nvPicPr>
        <p:blipFill>
          <a:blip r:embed="rId2"/>
          <a:stretch>
            <a:fillRect/>
          </a:stretch>
        </p:blipFill>
        <p:spPr>
          <a:xfrm>
            <a:off x="1295400" y="666750"/>
            <a:ext cx="6276534" cy="3967243"/>
          </a:xfrm>
          <a:prstGeom prst="rect">
            <a:avLst/>
          </a:prstGeom>
        </p:spPr>
      </p:pic>
    </p:spTree>
    <p:extLst>
      <p:ext uri="{BB962C8B-B14F-4D97-AF65-F5344CB8AC3E}">
        <p14:creationId xmlns:p14="http://schemas.microsoft.com/office/powerpoint/2010/main" val="16251896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Content Placeholder 2"/>
          <p:cNvSpPr>
            <a:spLocks noGrp="1"/>
          </p:cNvSpPr>
          <p:nvPr>
            <p:ph idx="1"/>
          </p:nvPr>
        </p:nvSpPr>
        <p:spPr/>
        <p:txBody>
          <a:bodyPr/>
          <a:lstStyle/>
          <a:p>
            <a:pPr marL="0" indent="0">
              <a:buNone/>
            </a:pPr>
            <a:r>
              <a:rPr lang="en-US" b="1" dirty="0">
                <a:solidFill>
                  <a:srgbClr val="2361A1"/>
                </a:solidFill>
              </a:rPr>
              <a:t>Overview</a:t>
            </a:r>
          </a:p>
          <a:p>
            <a:pPr marL="0" indent="0">
              <a:buNone/>
            </a:pPr>
            <a:endParaRPr lang="en-US" dirty="0" smtClean="0"/>
          </a:p>
          <a:p>
            <a:pPr marL="0" indent="0">
              <a:buNone/>
            </a:pPr>
            <a:r>
              <a:rPr lang="en-US" dirty="0"/>
              <a:t>This data set tracks leaders of countries of the world and how long they stay in power. Leaders can be removed by constitutional means, by natural death, or by </a:t>
            </a:r>
            <a:r>
              <a:rPr lang="en-US" dirty="0" err="1"/>
              <a:t>nonconstitutional</a:t>
            </a:r>
            <a:r>
              <a:rPr lang="en-US" dirty="0"/>
              <a:t> means (military coup or assassination, for example). This data set is restricted to 1960 through 1987, and does not include North America.</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37</a:t>
            </a:fld>
            <a:endParaRPr lang="en-US"/>
          </a:p>
        </p:txBody>
      </p:sp>
    </p:spTree>
    <p:extLst>
      <p:ext uri="{BB962C8B-B14F-4D97-AF65-F5344CB8AC3E}">
        <p14:creationId xmlns:p14="http://schemas.microsoft.com/office/powerpoint/2010/main" val="17505189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Content Placeholder 2"/>
          <p:cNvSpPr>
            <a:spLocks noGrp="1"/>
          </p:cNvSpPr>
          <p:nvPr>
            <p:ph idx="1"/>
          </p:nvPr>
        </p:nvSpPr>
        <p:spPr/>
        <p:txBody>
          <a:bodyPr/>
          <a:lstStyle/>
          <a:p>
            <a:pPr marL="0" indent="0">
              <a:buNone/>
            </a:pPr>
            <a:r>
              <a:rPr lang="en-US" b="1" dirty="0" smtClean="0">
                <a:solidFill>
                  <a:srgbClr val="2361A1"/>
                </a:solidFill>
              </a:rPr>
              <a:t>Variables</a:t>
            </a:r>
            <a:endParaRPr lang="en-US" b="1" dirty="0">
              <a:solidFill>
                <a:srgbClr val="2361A1"/>
              </a:solidFill>
            </a:endParaRPr>
          </a:p>
          <a:p>
            <a:pPr marL="0" indent="0">
              <a:buNone/>
            </a:pP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38</a:t>
            </a:fld>
            <a:endParaRPr lang="en-US"/>
          </a:p>
        </p:txBody>
      </p:sp>
      <p:sp>
        <p:nvSpPr>
          <p:cNvPr id="6" name="Text Placeholder 2"/>
          <p:cNvSpPr txBox="1">
            <a:spLocks/>
          </p:cNvSpPr>
          <p:nvPr/>
        </p:nvSpPr>
        <p:spPr>
          <a:xfrm>
            <a:off x="381000" y="1800974"/>
            <a:ext cx="7543800" cy="2362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latin typeface="Courier New" panose="02070309020205020404" pitchFamily="49" charset="0"/>
                <a:cs typeface="Courier New" panose="02070309020205020404" pitchFamily="49" charset="0"/>
              </a:rPr>
              <a:t>years   Min. 1st Qu.  Median    Mean 3rd Qu.    Max. </a:t>
            </a:r>
          </a:p>
          <a:p>
            <a:pPr marL="0" indent="0">
              <a:buNone/>
            </a:pPr>
            <a:r>
              <a:rPr lang="en-US" dirty="0" smtClean="0">
                <a:latin typeface="Courier New" panose="02070309020205020404" pitchFamily="49" charset="0"/>
                <a:cs typeface="Courier New" panose="02070309020205020404" pitchFamily="49" charset="0"/>
              </a:rPr>
              <a:t>       0.000   1.000   3.000   5.114   7.000  27.000</a:t>
            </a:r>
          </a:p>
          <a:p>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lost    still in power    constitutional exit</a:t>
            </a:r>
          </a:p>
          <a:p>
            <a:pPr marL="0" indent="0">
              <a:buNone/>
            </a:pPr>
            <a:r>
              <a:rPr lang="en-US" dirty="0" smtClean="0">
                <a:latin typeface="Courier New" panose="02070309020205020404" pitchFamily="49" charset="0"/>
                <a:cs typeface="Courier New" panose="02070309020205020404" pitchFamily="49" charset="0"/>
              </a:rPr>
              <a:t>                   111                    146</a:t>
            </a:r>
          </a:p>
          <a:p>
            <a:pPr marL="0" indent="0">
              <a:buNone/>
            </a:pPr>
            <a:r>
              <a:rPr lang="en-US" dirty="0" smtClean="0">
                <a:latin typeface="Courier New" panose="02070309020205020404" pitchFamily="49" charset="0"/>
                <a:cs typeface="Courier New" panose="02070309020205020404" pitchFamily="49" charset="0"/>
              </a:rPr>
              <a:t>         natural death </a:t>
            </a:r>
            <a:r>
              <a:rPr lang="en-US" dirty="0" err="1" smtClean="0">
                <a:latin typeface="Courier New" panose="02070309020205020404" pitchFamily="49" charset="0"/>
                <a:cs typeface="Courier New" panose="02070309020205020404" pitchFamily="49" charset="0"/>
              </a:rPr>
              <a:t>nonconstitutional</a:t>
            </a:r>
            <a:r>
              <a:rPr lang="en-US" dirty="0" smtClean="0">
                <a:latin typeface="Courier New" panose="02070309020205020404" pitchFamily="49" charset="0"/>
                <a:cs typeface="Courier New" panose="02070309020205020404" pitchFamily="49" charset="0"/>
              </a:rPr>
              <a:t> exit</a:t>
            </a:r>
          </a:p>
          <a:p>
            <a:pPr marL="0" indent="0">
              <a:buNone/>
            </a:pPr>
            <a:r>
              <a:rPr lang="en-US" dirty="0" smtClean="0">
                <a:latin typeface="Courier New" panose="02070309020205020404" pitchFamily="49" charset="0"/>
                <a:cs typeface="Courier New" panose="02070309020205020404" pitchFamily="49" charset="0"/>
              </a:rPr>
              <a:t>                    27                    154</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826711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Content Placeholder 2"/>
          <p:cNvSpPr>
            <a:spLocks noGrp="1"/>
          </p:cNvSpPr>
          <p:nvPr>
            <p:ph idx="1"/>
          </p:nvPr>
        </p:nvSpPr>
        <p:spPr/>
        <p:txBody>
          <a:bodyPr/>
          <a:lstStyle/>
          <a:p>
            <a:pPr marL="0" indent="0">
              <a:buNone/>
            </a:pPr>
            <a:r>
              <a:rPr lang="en-US" b="1" dirty="0" smtClean="0">
                <a:solidFill>
                  <a:srgbClr val="2361A1"/>
                </a:solidFill>
              </a:rPr>
              <a:t>Variables</a:t>
            </a:r>
            <a:endParaRPr lang="en-US" b="1" dirty="0">
              <a:solidFill>
                <a:srgbClr val="2361A1"/>
              </a:solidFill>
            </a:endParaRPr>
          </a:p>
          <a:p>
            <a:pPr marL="0" indent="0">
              <a:buNone/>
            </a:pP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39</a:t>
            </a:fld>
            <a:endParaRPr lang="en-US"/>
          </a:p>
        </p:txBody>
      </p:sp>
      <p:sp>
        <p:nvSpPr>
          <p:cNvPr id="8" name="Text Placeholder 2"/>
          <p:cNvSpPr txBox="1">
            <a:spLocks/>
          </p:cNvSpPr>
          <p:nvPr/>
        </p:nvSpPr>
        <p:spPr>
          <a:xfrm>
            <a:off x="343328" y="1499171"/>
            <a:ext cx="6858000" cy="3048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smtClean="0">
                <a:latin typeface="Courier New" panose="02070309020205020404" pitchFamily="49" charset="0"/>
                <a:cs typeface="Courier New" panose="02070309020205020404" pitchFamily="49" charset="0"/>
              </a:rPr>
              <a:t>manner     constitutional ascent</a:t>
            </a:r>
          </a:p>
          <a:p>
            <a:pPr marL="0" indent="0">
              <a:buNone/>
            </a:pPr>
            <a:r>
              <a:rPr lang="en-US" sz="1600" dirty="0" smtClean="0">
                <a:latin typeface="Courier New" panose="02070309020205020404" pitchFamily="49" charset="0"/>
                <a:cs typeface="Courier New" panose="02070309020205020404" pitchFamily="49" charset="0"/>
              </a:rPr>
              <a:t>                             280</a:t>
            </a:r>
          </a:p>
          <a:p>
            <a:pPr marL="0" indent="0">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nonconstitutional</a:t>
            </a:r>
            <a:r>
              <a:rPr lang="en-US" sz="1600" dirty="0" smtClean="0">
                <a:latin typeface="Courier New" panose="02070309020205020404" pitchFamily="49" charset="0"/>
                <a:cs typeface="Courier New" panose="02070309020205020404" pitchFamily="49" charset="0"/>
              </a:rPr>
              <a:t> ascent</a:t>
            </a:r>
          </a:p>
          <a:p>
            <a:pPr marL="0" indent="0">
              <a:buNone/>
            </a:pPr>
            <a:r>
              <a:rPr lang="en-US" sz="1600" dirty="0" smtClean="0">
                <a:latin typeface="Courier New" panose="02070309020205020404" pitchFamily="49" charset="0"/>
                <a:cs typeface="Courier New" panose="02070309020205020404" pitchFamily="49" charset="0"/>
              </a:rPr>
              <a:t>                             158</a:t>
            </a:r>
          </a:p>
          <a:p>
            <a:endParaRPr lang="en-US" sz="1600" dirty="0" smtClean="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start Min. 1st Qu.  Median    Mean 3rd Qu.    Max. </a:t>
            </a:r>
          </a:p>
          <a:p>
            <a:pPr marL="0" indent="0">
              <a:buNone/>
            </a:pPr>
            <a:r>
              <a:rPr lang="en-US" sz="1600" dirty="0" smtClean="0">
                <a:latin typeface="Courier New" panose="02070309020205020404" pitchFamily="49" charset="0"/>
                <a:cs typeface="Courier New" panose="02070309020205020404" pitchFamily="49" charset="0"/>
              </a:rPr>
              <a:t>      1960    1965    1973    1973    1979    1987</a:t>
            </a:r>
          </a:p>
          <a:p>
            <a:endParaRPr lang="en-US" sz="1600" dirty="0" smtClean="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military   no yes </a:t>
            </a:r>
          </a:p>
          <a:p>
            <a:pPr marL="0" indent="0">
              <a:buNone/>
            </a:pPr>
            <a:r>
              <a:rPr lang="en-US" sz="1600" dirty="0" smtClean="0">
                <a:latin typeface="Courier New" panose="02070309020205020404" pitchFamily="49" charset="0"/>
                <a:cs typeface="Courier New" panose="02070309020205020404" pitchFamily="49" charset="0"/>
              </a:rPr>
              <a:t>          294 144</a:t>
            </a:r>
          </a:p>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015523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4</a:t>
            </a:fld>
            <a:endParaRPr lang="en-US"/>
          </a:p>
        </p:txBody>
      </p:sp>
      <p:sp>
        <p:nvSpPr>
          <p:cNvPr id="7" name="Title 1"/>
          <p:cNvSpPr txBox="1">
            <a:spLocks/>
          </p:cNvSpPr>
          <p:nvPr/>
        </p:nvSpPr>
        <p:spPr>
          <a:xfrm>
            <a:off x="152400" y="866456"/>
            <a:ext cx="8534400" cy="83820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solidFill>
                  <a:srgbClr val="E87427"/>
                </a:solidFill>
                <a:latin typeface="+mn-lt"/>
              </a:rPr>
              <a:t>Special offer at the end:</a:t>
            </a:r>
          </a:p>
          <a:p>
            <a:endParaRPr lang="en-US" sz="2400" dirty="0" smtClean="0">
              <a:latin typeface="+mn-lt"/>
            </a:endParaRPr>
          </a:p>
          <a:p>
            <a:endParaRPr lang="en-US" sz="2400" dirty="0">
              <a:latin typeface="+mn-lt"/>
            </a:endParaRPr>
          </a:p>
        </p:txBody>
      </p:sp>
      <p:sp>
        <p:nvSpPr>
          <p:cNvPr id="8" name="Content Placeholder 2"/>
          <p:cNvSpPr>
            <a:spLocks noGrp="1"/>
          </p:cNvSpPr>
          <p:nvPr>
            <p:ph idx="1"/>
          </p:nvPr>
        </p:nvSpPr>
        <p:spPr>
          <a:xfrm>
            <a:off x="2053391" y="1581150"/>
            <a:ext cx="5037219" cy="2848293"/>
          </a:xfrm>
        </p:spPr>
        <p:txBody>
          <a:bodyPr/>
          <a:lstStyle/>
          <a:p>
            <a:pPr marL="0" indent="0">
              <a:buNone/>
            </a:pPr>
            <a:r>
              <a:rPr lang="en-US" b="1" dirty="0" smtClean="0">
                <a:solidFill>
                  <a:srgbClr val="2361A1"/>
                </a:solidFill>
              </a:rPr>
              <a:t>Survival Analysis: Models for Time to Event Data</a:t>
            </a:r>
          </a:p>
          <a:p>
            <a:pPr marL="0" indent="0">
              <a:lnSpc>
                <a:spcPct val="150000"/>
              </a:lnSpc>
              <a:buNone/>
            </a:pPr>
            <a:r>
              <a:rPr lang="en-US" b="1" dirty="0" smtClean="0"/>
              <a:t>Dates: </a:t>
            </a:r>
            <a:r>
              <a:rPr lang="en-US" dirty="0" smtClean="0"/>
              <a:t>September 11</a:t>
            </a:r>
            <a:r>
              <a:rPr lang="en-US" baseline="30000" dirty="0" smtClean="0"/>
              <a:t>th</a:t>
            </a:r>
            <a:r>
              <a:rPr lang="en-US" dirty="0" smtClean="0"/>
              <a:t> – November 19</a:t>
            </a:r>
            <a:r>
              <a:rPr lang="en-US" baseline="30000" dirty="0" smtClean="0"/>
              <a:t>th</a:t>
            </a:r>
            <a:r>
              <a:rPr lang="en-US" dirty="0" smtClean="0"/>
              <a:t>, 2018</a:t>
            </a:r>
            <a:endParaRPr lang="en-US" dirty="0"/>
          </a:p>
          <a:p>
            <a:pPr marL="0" indent="0">
              <a:lnSpc>
                <a:spcPct val="150000"/>
              </a:lnSpc>
              <a:buNone/>
            </a:pPr>
            <a:r>
              <a:rPr lang="en-US" b="1" dirty="0" smtClean="0"/>
              <a:t>Investment: </a:t>
            </a:r>
            <a:r>
              <a:rPr lang="en-US" dirty="0" smtClean="0"/>
              <a:t>$797  </a:t>
            </a:r>
          </a:p>
          <a:p>
            <a:pPr marL="0" indent="0">
              <a:lnSpc>
                <a:spcPct val="150000"/>
              </a:lnSpc>
              <a:buNone/>
            </a:pPr>
            <a:r>
              <a:rPr lang="en-US" b="1" dirty="0" smtClean="0"/>
              <a:t>Software</a:t>
            </a:r>
            <a:r>
              <a:rPr lang="en-US" dirty="0" smtClean="0"/>
              <a:t>: R, SAS, SPSS, </a:t>
            </a:r>
            <a:r>
              <a:rPr lang="en-US" dirty="0" err="1" smtClean="0"/>
              <a:t>Stata</a:t>
            </a:r>
            <a:endParaRPr lang="en-US" dirty="0"/>
          </a:p>
          <a:p>
            <a:pPr marL="0" indent="0">
              <a:lnSpc>
                <a:spcPct val="150000"/>
              </a:lnSpc>
              <a:buNone/>
            </a:pPr>
            <a:r>
              <a:rPr lang="en-US" b="1" dirty="0" smtClean="0"/>
              <a:t>Level: </a:t>
            </a:r>
            <a:r>
              <a:rPr lang="en-US" dirty="0" smtClean="0"/>
              <a:t>Intermediate</a:t>
            </a:r>
            <a:endParaRPr lang="en-US" dirty="0"/>
          </a:p>
          <a:p>
            <a:pPr marL="0" indent="0" algn="ctr">
              <a:buNone/>
            </a:pPr>
            <a:endParaRPr lang="en-US" b="1" dirty="0" smtClean="0">
              <a:solidFill>
                <a:srgbClr val="E87427"/>
              </a:solidFill>
            </a:endParaRPr>
          </a:p>
        </p:txBody>
      </p:sp>
      <p:sp>
        <p:nvSpPr>
          <p:cNvPr id="9" name="Rectangle 8"/>
          <p:cNvSpPr/>
          <p:nvPr/>
        </p:nvSpPr>
        <p:spPr>
          <a:xfrm>
            <a:off x="1828800" y="4019550"/>
            <a:ext cx="5334000" cy="369332"/>
          </a:xfrm>
          <a:prstGeom prst="rect">
            <a:avLst/>
          </a:prstGeom>
        </p:spPr>
        <p:txBody>
          <a:bodyPr wrap="square">
            <a:spAutoFit/>
          </a:bodyPr>
          <a:lstStyle/>
          <a:p>
            <a:pPr algn="ctr"/>
            <a:r>
              <a:rPr lang="en-US" b="1" dirty="0">
                <a:solidFill>
                  <a:srgbClr val="E87427"/>
                </a:solidFill>
              </a:rPr>
              <a:t>http://bit.ly/survival-analysis-workshop-discount</a:t>
            </a:r>
          </a:p>
        </p:txBody>
      </p:sp>
    </p:spTree>
    <p:extLst>
      <p:ext uri="{BB962C8B-B14F-4D97-AF65-F5344CB8AC3E}">
        <p14:creationId xmlns:p14="http://schemas.microsoft.com/office/powerpoint/2010/main" val="19345256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Content Placeholder 2"/>
          <p:cNvSpPr>
            <a:spLocks noGrp="1"/>
          </p:cNvSpPr>
          <p:nvPr>
            <p:ph idx="1"/>
          </p:nvPr>
        </p:nvSpPr>
        <p:spPr/>
        <p:txBody>
          <a:bodyPr/>
          <a:lstStyle/>
          <a:p>
            <a:pPr marL="0" indent="0">
              <a:buNone/>
            </a:pPr>
            <a:r>
              <a:rPr lang="en-US" b="1" dirty="0" smtClean="0">
                <a:solidFill>
                  <a:srgbClr val="2361A1"/>
                </a:solidFill>
              </a:rPr>
              <a:t>Variables</a:t>
            </a:r>
            <a:endParaRPr lang="en-US" b="1" dirty="0">
              <a:solidFill>
                <a:srgbClr val="2361A1"/>
              </a:solidFill>
            </a:endParaRPr>
          </a:p>
          <a:p>
            <a:pPr marL="0" indent="0">
              <a:buNone/>
            </a:pP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40</a:t>
            </a:fld>
            <a:endParaRPr lang="en-US"/>
          </a:p>
        </p:txBody>
      </p:sp>
      <p:sp>
        <p:nvSpPr>
          <p:cNvPr id="7" name="Text Placeholder 2"/>
          <p:cNvSpPr txBox="1">
            <a:spLocks/>
          </p:cNvSpPr>
          <p:nvPr/>
        </p:nvSpPr>
        <p:spPr>
          <a:xfrm>
            <a:off x="304800" y="1657350"/>
            <a:ext cx="8229600" cy="2362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latin typeface="Courier New" panose="02070309020205020404" pitchFamily="49" charset="0"/>
                <a:cs typeface="Courier New" panose="02070309020205020404" pitchFamily="49" charset="0"/>
              </a:rPr>
              <a:t>conflict    low conflict medium/high conflict </a:t>
            </a:r>
          </a:p>
          <a:p>
            <a:pPr marL="0" indent="0">
              <a:buNone/>
            </a:pPr>
            <a:r>
              <a:rPr lang="en-US" dirty="0" smtClean="0">
                <a:latin typeface="Courier New" panose="02070309020205020404" pitchFamily="49" charset="0"/>
                <a:cs typeface="Courier New" panose="02070309020205020404" pitchFamily="49" charset="0"/>
              </a:rPr>
              <a:t>                     166                  272</a:t>
            </a:r>
          </a:p>
          <a:p>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age     Min. 1st Qu.  Median    Mean 3rd Qu.    Max. </a:t>
            </a:r>
          </a:p>
          <a:p>
            <a:pPr marL="0" indent="0">
              <a:buNone/>
            </a:pPr>
            <a:r>
              <a:rPr lang="en-US" dirty="0" smtClean="0">
                <a:latin typeface="Courier New" panose="02070309020205020404" pitchFamily="49" charset="0"/>
                <a:cs typeface="Courier New" panose="02070309020205020404" pitchFamily="49" charset="0"/>
              </a:rPr>
              <a:t>       17.00   41.00   50.00   49.39   56.75   81.00</a:t>
            </a:r>
          </a:p>
          <a:p>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loginc</a:t>
            </a:r>
            <a:r>
              <a:rPr lang="en-US" dirty="0" smtClean="0">
                <a:latin typeface="Courier New" panose="02070309020205020404" pitchFamily="49" charset="0"/>
                <a:cs typeface="Courier New" panose="02070309020205020404" pitchFamily="49" charset="0"/>
              </a:rPr>
              <a:t>  Min. 1st Qu.  Median    Mean 3rd Qu.    Max. </a:t>
            </a:r>
          </a:p>
          <a:p>
            <a:pPr marL="0" indent="0">
              <a:buNone/>
            </a:pPr>
            <a:r>
              <a:rPr lang="en-US" dirty="0" smtClean="0">
                <a:latin typeface="Courier New" panose="02070309020205020404" pitchFamily="49" charset="0"/>
                <a:cs typeface="Courier New" panose="02070309020205020404" pitchFamily="49" charset="0"/>
              </a:rPr>
              <a:t>       4.094   5.075   5.858   5.916   6.565   9.546</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137145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Content Placeholder 2"/>
          <p:cNvSpPr>
            <a:spLocks noGrp="1"/>
          </p:cNvSpPr>
          <p:nvPr>
            <p:ph idx="1"/>
          </p:nvPr>
        </p:nvSpPr>
        <p:spPr/>
        <p:txBody>
          <a:bodyPr/>
          <a:lstStyle/>
          <a:p>
            <a:pPr marL="0" indent="0">
              <a:buNone/>
            </a:pPr>
            <a:r>
              <a:rPr lang="en-US" b="1" dirty="0" smtClean="0">
                <a:solidFill>
                  <a:srgbClr val="2361A1"/>
                </a:solidFill>
              </a:rPr>
              <a:t>Variables</a:t>
            </a:r>
            <a:endParaRPr lang="en-US" b="1" dirty="0">
              <a:solidFill>
                <a:srgbClr val="2361A1"/>
              </a:solidFill>
            </a:endParaRPr>
          </a:p>
          <a:p>
            <a:pPr marL="0" indent="0">
              <a:buNone/>
            </a:pP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41</a:t>
            </a:fld>
            <a:endParaRPr lang="en-US"/>
          </a:p>
        </p:txBody>
      </p:sp>
      <p:sp>
        <p:nvSpPr>
          <p:cNvPr id="8" name="Text Placeholder 2"/>
          <p:cNvSpPr txBox="1">
            <a:spLocks/>
          </p:cNvSpPr>
          <p:nvPr/>
        </p:nvSpPr>
        <p:spPr>
          <a:xfrm>
            <a:off x="304800" y="1657350"/>
            <a:ext cx="8229600" cy="2362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latin typeface="Courier New" panose="02070309020205020404" pitchFamily="49" charset="0"/>
                <a:cs typeface="Courier New" panose="02070309020205020404" pitchFamily="49" charset="0"/>
              </a:rPr>
              <a:t>growth Min. 1st Qu. Median  Mean  3rd Qu.      Max. </a:t>
            </a:r>
          </a:p>
          <a:p>
            <a:pPr marL="0" indent="0">
              <a:buNone/>
            </a:pPr>
            <a:r>
              <a:rPr lang="en-US" dirty="0" smtClean="0">
                <a:latin typeface="Courier New" panose="02070309020205020404" pitchFamily="49" charset="0"/>
                <a:cs typeface="Courier New" panose="02070309020205020404" pitchFamily="49" charset="0"/>
              </a:rPr>
              <a:t>      -7.00    0.50   1.50  1.63     3.40      8.50</a:t>
            </a:r>
          </a:p>
          <a:p>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Pop    Min. 1st Qu. Median  Mean  3rd Qu.      Max.</a:t>
            </a:r>
          </a:p>
          <a:p>
            <a:pPr marL="0" indent="0">
              <a:buNone/>
            </a:pPr>
            <a:r>
              <a:rPr lang="en-US" dirty="0" smtClean="0">
                <a:latin typeface="Courier New" panose="02070309020205020404" pitchFamily="49" charset="0"/>
                <a:cs typeface="Courier New" panose="02070309020205020404" pitchFamily="49" charset="0"/>
              </a:rPr>
              <a:t>      0.008   2.600  7.000 35.78    24.00   1088.00</a:t>
            </a:r>
          </a:p>
          <a:p>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Land   Min. 1st Qu. Median  Mean  3rd Qu.      Max. </a:t>
            </a:r>
          </a:p>
          <a:p>
            <a:pPr marL="0" indent="0">
              <a:buNone/>
            </a:pPr>
            <a:r>
              <a:rPr lang="en-US" dirty="0" smtClean="0">
                <a:latin typeface="Courier New" panose="02070309020205020404" pitchFamily="49" charset="0"/>
                <a:cs typeface="Courier New" panose="02070309020205020404" pitchFamily="49" charset="0"/>
              </a:rPr>
              <a:t>       0.02   49.00  238.0 740.0    912.0   9596.00</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824791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Content Placeholder 2"/>
          <p:cNvSpPr>
            <a:spLocks noGrp="1"/>
          </p:cNvSpPr>
          <p:nvPr>
            <p:ph idx="1"/>
          </p:nvPr>
        </p:nvSpPr>
        <p:spPr/>
        <p:txBody>
          <a:bodyPr/>
          <a:lstStyle/>
          <a:p>
            <a:pPr marL="0" indent="0">
              <a:buNone/>
            </a:pPr>
            <a:r>
              <a:rPr lang="en-US" b="1" dirty="0" smtClean="0">
                <a:solidFill>
                  <a:srgbClr val="2361A1"/>
                </a:solidFill>
              </a:rPr>
              <a:t>Variables</a:t>
            </a:r>
            <a:endParaRPr lang="en-US" b="1" dirty="0">
              <a:solidFill>
                <a:srgbClr val="2361A1"/>
              </a:solidFill>
            </a:endParaRPr>
          </a:p>
          <a:p>
            <a:pPr marL="0" indent="0">
              <a:buNone/>
            </a:pP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42</a:t>
            </a:fld>
            <a:endParaRPr lang="en-US"/>
          </a:p>
        </p:txBody>
      </p:sp>
      <p:sp>
        <p:nvSpPr>
          <p:cNvPr id="7" name="Text Placeholder 2"/>
          <p:cNvSpPr txBox="1">
            <a:spLocks/>
          </p:cNvSpPr>
          <p:nvPr/>
        </p:nvSpPr>
        <p:spPr>
          <a:xfrm>
            <a:off x="304800" y="1809750"/>
            <a:ext cx="8229600" cy="2362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latin typeface="Courier New" panose="02070309020205020404" pitchFamily="49" charset="0"/>
                <a:cs typeface="Courier New" panose="02070309020205020404" pitchFamily="49" charset="0"/>
              </a:rPr>
              <a:t>literacy Min. 1st Qu.  Median    Mean 3rd Qu.   Max. </a:t>
            </a:r>
          </a:p>
          <a:p>
            <a:pPr marL="0" indent="0">
              <a:buNone/>
            </a:pPr>
            <a:r>
              <a:rPr lang="en-US" dirty="0" smtClean="0">
                <a:latin typeface="Courier New" panose="02070309020205020404" pitchFamily="49" charset="0"/>
                <a:cs typeface="Courier New" panose="02070309020205020404" pitchFamily="49" charset="0"/>
              </a:rPr>
              <a:t>            5      32      65   59.41      85     99   </a:t>
            </a:r>
          </a:p>
          <a:p>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region   middle east          </a:t>
            </a:r>
            <a:r>
              <a:rPr lang="en-US" dirty="0" err="1" smtClean="0">
                <a:latin typeface="Courier New" panose="02070309020205020404" pitchFamily="49" charset="0"/>
                <a:cs typeface="Courier New" panose="02070309020205020404" pitchFamily="49" charset="0"/>
              </a:rPr>
              <a:t>africa</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60             132</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asia</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latin</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america</a:t>
            </a: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91             155</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921211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Content Placeholder 2"/>
          <p:cNvSpPr>
            <a:spLocks noGrp="1"/>
          </p:cNvSpPr>
          <p:nvPr>
            <p:ph idx="1"/>
          </p:nvPr>
        </p:nvSpPr>
        <p:spPr/>
        <p:txBody>
          <a:bodyPr/>
          <a:lstStyle/>
          <a:p>
            <a:pPr marL="0" indent="0">
              <a:buNone/>
            </a:pPr>
            <a:r>
              <a:rPr lang="en-US" b="1" dirty="0">
                <a:solidFill>
                  <a:srgbClr val="2361A1"/>
                </a:solidFill>
              </a:rPr>
              <a:t>Check for sufficient number of events in each group</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43</a:t>
            </a:fld>
            <a:endParaRPr lang="en-US"/>
          </a:p>
        </p:txBody>
      </p:sp>
      <p:sp>
        <p:nvSpPr>
          <p:cNvPr id="6" name="Text Placeholder 2"/>
          <p:cNvSpPr txBox="1">
            <a:spLocks/>
          </p:cNvSpPr>
          <p:nvPr/>
        </p:nvSpPr>
        <p:spPr>
          <a:xfrm>
            <a:off x="381000" y="1733550"/>
            <a:ext cx="8229600" cy="2362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latin typeface="Courier New" panose="02070309020205020404" pitchFamily="49" charset="0"/>
                <a:cs typeface="Courier New" panose="02070309020205020404" pitchFamily="49" charset="0"/>
              </a:rPr>
              <a:t>manner                       0   1</a:t>
            </a:r>
          </a:p>
          <a:p>
            <a:pPr marL="0" indent="0">
              <a:buNone/>
            </a:pPr>
            <a:r>
              <a:rPr lang="en-US" dirty="0" smtClean="0">
                <a:latin typeface="Courier New" panose="02070309020205020404" pitchFamily="49" charset="0"/>
                <a:cs typeface="Courier New" panose="02070309020205020404" pitchFamily="49" charset="0"/>
              </a:rPr>
              <a:t>  constitutional ascent     70 210</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nonconstitutional</a:t>
            </a:r>
            <a:r>
              <a:rPr lang="en-US" dirty="0" smtClean="0">
                <a:latin typeface="Courier New" panose="02070309020205020404" pitchFamily="49" charset="0"/>
                <a:cs typeface="Courier New" panose="02070309020205020404" pitchFamily="49" charset="0"/>
              </a:rPr>
              <a:t> ascent  41 117</a:t>
            </a:r>
          </a:p>
          <a:p>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military  0   1</a:t>
            </a:r>
          </a:p>
          <a:p>
            <a:pPr marL="0" indent="0">
              <a:buNone/>
            </a:pPr>
            <a:r>
              <a:rPr lang="en-US" dirty="0" smtClean="0">
                <a:latin typeface="Courier New" panose="02070309020205020404" pitchFamily="49" charset="0"/>
                <a:cs typeface="Courier New" panose="02070309020205020404" pitchFamily="49" charset="0"/>
              </a:rPr>
              <a:t>    no   70 224</a:t>
            </a:r>
          </a:p>
          <a:p>
            <a:pPr marL="0" indent="0">
              <a:buNone/>
            </a:pPr>
            <a:r>
              <a:rPr lang="en-US" dirty="0" smtClean="0">
                <a:latin typeface="Courier New" panose="02070309020205020404" pitchFamily="49" charset="0"/>
                <a:cs typeface="Courier New" panose="02070309020205020404" pitchFamily="49" charset="0"/>
              </a:rPr>
              <a:t>    yes  41 103</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944385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Content Placeholder 2"/>
          <p:cNvSpPr>
            <a:spLocks noGrp="1"/>
          </p:cNvSpPr>
          <p:nvPr>
            <p:ph idx="1"/>
          </p:nvPr>
        </p:nvSpPr>
        <p:spPr/>
        <p:txBody>
          <a:bodyPr/>
          <a:lstStyle/>
          <a:p>
            <a:pPr marL="0" indent="0">
              <a:buNone/>
            </a:pPr>
            <a:r>
              <a:rPr lang="en-US" b="1" dirty="0">
                <a:solidFill>
                  <a:srgbClr val="2361A1"/>
                </a:solidFill>
              </a:rPr>
              <a:t>Check for sufficient number of events in each group</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44</a:t>
            </a:fld>
            <a:endParaRPr lang="en-US"/>
          </a:p>
        </p:txBody>
      </p:sp>
      <p:sp>
        <p:nvSpPr>
          <p:cNvPr id="7" name="Text Placeholder 2"/>
          <p:cNvSpPr txBox="1">
            <a:spLocks/>
          </p:cNvSpPr>
          <p:nvPr/>
        </p:nvSpPr>
        <p:spPr>
          <a:xfrm>
            <a:off x="457200" y="1581150"/>
            <a:ext cx="8229600" cy="2362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latin typeface="Courier New" panose="02070309020205020404" pitchFamily="49" charset="0"/>
                <a:cs typeface="Courier New" panose="02070309020205020404" pitchFamily="49" charset="0"/>
              </a:rPr>
              <a:t>conflict                 0   1</a:t>
            </a:r>
          </a:p>
          <a:p>
            <a:pPr marL="0" indent="0">
              <a:buNone/>
            </a:pPr>
            <a:r>
              <a:rPr lang="en-US" dirty="0" smtClean="0">
                <a:latin typeface="Courier New" panose="02070309020205020404" pitchFamily="49" charset="0"/>
                <a:cs typeface="Courier New" panose="02070309020205020404" pitchFamily="49" charset="0"/>
              </a:rPr>
              <a:t>  low conflict          42 124</a:t>
            </a:r>
          </a:p>
          <a:p>
            <a:pPr marL="0" indent="0">
              <a:buNone/>
            </a:pPr>
            <a:r>
              <a:rPr lang="en-US" dirty="0" smtClean="0">
                <a:latin typeface="Courier New" panose="02070309020205020404" pitchFamily="49" charset="0"/>
                <a:cs typeface="Courier New" panose="02070309020205020404" pitchFamily="49" charset="0"/>
              </a:rPr>
              <a:t>  medium/high conflict  69 203</a:t>
            </a:r>
          </a:p>
          <a:p>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region            0   1</a:t>
            </a:r>
          </a:p>
          <a:p>
            <a:pPr marL="0" indent="0">
              <a:buNone/>
            </a:pPr>
            <a:r>
              <a:rPr lang="en-US" dirty="0" smtClean="0">
                <a:latin typeface="Courier New" panose="02070309020205020404" pitchFamily="49" charset="0"/>
                <a:cs typeface="Courier New" panose="02070309020205020404" pitchFamily="49" charset="0"/>
              </a:rPr>
              <a:t>  middle east    18  42</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africa</a:t>
            </a:r>
            <a:r>
              <a:rPr lang="en-US" dirty="0" smtClean="0">
                <a:latin typeface="Courier New" panose="02070309020205020404" pitchFamily="49" charset="0"/>
                <a:cs typeface="Courier New" panose="02070309020205020404" pitchFamily="49" charset="0"/>
              </a:rPr>
              <a:t>         42  90</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asia</a:t>
            </a:r>
            <a:r>
              <a:rPr lang="en-US" dirty="0" smtClean="0">
                <a:latin typeface="Courier New" panose="02070309020205020404" pitchFamily="49" charset="0"/>
                <a:cs typeface="Courier New" panose="02070309020205020404" pitchFamily="49" charset="0"/>
              </a:rPr>
              <a:t>           26  65</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latin</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america</a:t>
            </a:r>
            <a:r>
              <a:rPr lang="en-US" dirty="0" smtClean="0">
                <a:latin typeface="Courier New" panose="02070309020205020404" pitchFamily="49" charset="0"/>
                <a:cs typeface="Courier New" panose="02070309020205020404" pitchFamily="49" charset="0"/>
              </a:rPr>
              <a:t>  25 130</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223044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Kaplan-Meier curves</a:t>
            </a:r>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45</a:t>
            </a:fld>
            <a:endParaRPr lang="en-US"/>
          </a:p>
        </p:txBody>
      </p:sp>
      <p:pic>
        <p:nvPicPr>
          <p:cNvPr id="6" name="Picture 5">
            <a:extLst>
              <a:ext uri="{FF2B5EF4-FFF2-40B4-BE49-F238E27FC236}">
                <a16:creationId xmlns:a16="http://schemas.microsoft.com/office/drawing/2014/main" id="{8164A0F1-8E85-430F-869C-0DE998DDA631}"/>
              </a:ext>
            </a:extLst>
          </p:cNvPr>
          <p:cNvPicPr>
            <a:picLocks noChangeAspect="1"/>
          </p:cNvPicPr>
          <p:nvPr/>
        </p:nvPicPr>
        <p:blipFill>
          <a:blip r:embed="rId2"/>
          <a:stretch>
            <a:fillRect/>
          </a:stretch>
        </p:blipFill>
        <p:spPr>
          <a:xfrm>
            <a:off x="1219200" y="1083496"/>
            <a:ext cx="6552686" cy="3640382"/>
          </a:xfrm>
          <a:prstGeom prst="rect">
            <a:avLst/>
          </a:prstGeom>
        </p:spPr>
      </p:pic>
    </p:spTree>
    <p:extLst>
      <p:ext uri="{BB962C8B-B14F-4D97-AF65-F5344CB8AC3E}">
        <p14:creationId xmlns:p14="http://schemas.microsoft.com/office/powerpoint/2010/main" val="18491153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Content Placeholder 2"/>
          <p:cNvSpPr>
            <a:spLocks noGrp="1"/>
          </p:cNvSpPr>
          <p:nvPr>
            <p:ph idx="1"/>
          </p:nvPr>
        </p:nvSpPr>
        <p:spPr/>
        <p:txBody>
          <a:bodyPr/>
          <a:lstStyle/>
          <a:p>
            <a:pPr marL="0" indent="0">
              <a:buNone/>
            </a:pPr>
            <a:r>
              <a:rPr lang="en-US" b="1" dirty="0">
                <a:solidFill>
                  <a:srgbClr val="2361A1"/>
                </a:solidFill>
              </a:rPr>
              <a:t>Run a multivariate Cox model</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46</a:t>
            </a:fld>
            <a:endParaRPr lang="en-US"/>
          </a:p>
        </p:txBody>
      </p:sp>
      <p:sp>
        <p:nvSpPr>
          <p:cNvPr id="7" name="Text Placeholder 2"/>
          <p:cNvSpPr txBox="1">
            <a:spLocks/>
          </p:cNvSpPr>
          <p:nvPr/>
        </p:nvSpPr>
        <p:spPr>
          <a:xfrm>
            <a:off x="304800" y="1733550"/>
            <a:ext cx="8229600" cy="2362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dirty="0" smtClean="0">
                <a:latin typeface="Courier New" panose="02070309020205020404" pitchFamily="49" charset="0"/>
                <a:cs typeface="Courier New" panose="02070309020205020404" pitchFamily="49" charset="0"/>
              </a:rPr>
              <a:t>              </a:t>
            </a:r>
            <a:r>
              <a:rPr lang="fr-FR" dirty="0" err="1" smtClean="0">
                <a:latin typeface="Courier New" panose="02070309020205020404" pitchFamily="49" charset="0"/>
                <a:cs typeface="Courier New" panose="02070309020205020404" pitchFamily="49" charset="0"/>
              </a:rPr>
              <a:t>coef</a:t>
            </a:r>
            <a:r>
              <a:rPr lang="fr-FR" dirty="0" smtClean="0">
                <a:latin typeface="Courier New" panose="02070309020205020404" pitchFamily="49" charset="0"/>
                <a:cs typeface="Courier New" panose="02070309020205020404" pitchFamily="49" charset="0"/>
              </a:rPr>
              <a:t> </a:t>
            </a:r>
            <a:r>
              <a:rPr lang="fr-FR" dirty="0" err="1" smtClean="0">
                <a:latin typeface="Courier New" panose="02070309020205020404" pitchFamily="49" charset="0"/>
                <a:cs typeface="Courier New" panose="02070309020205020404" pitchFamily="49" charset="0"/>
              </a:rPr>
              <a:t>exp</a:t>
            </a:r>
            <a:r>
              <a:rPr lang="fr-FR" dirty="0" smtClean="0">
                <a:latin typeface="Courier New" panose="02070309020205020404" pitchFamily="49" charset="0"/>
                <a:cs typeface="Courier New" panose="02070309020205020404" pitchFamily="49" charset="0"/>
              </a:rPr>
              <a:t>(</a:t>
            </a:r>
            <a:r>
              <a:rPr lang="fr-FR" dirty="0" err="1" smtClean="0">
                <a:latin typeface="Courier New" panose="02070309020205020404" pitchFamily="49" charset="0"/>
                <a:cs typeface="Courier New" panose="02070309020205020404" pitchFamily="49" charset="0"/>
              </a:rPr>
              <a:t>coef</a:t>
            </a:r>
            <a:r>
              <a:rPr lang="fr-FR" dirty="0" smtClean="0">
                <a:latin typeface="Courier New" panose="02070309020205020404" pitchFamily="49" charset="0"/>
                <a:cs typeface="Courier New" panose="02070309020205020404" pitchFamily="49" charset="0"/>
              </a:rPr>
              <a:t>)  se(</a:t>
            </a:r>
            <a:r>
              <a:rPr lang="fr-FR" dirty="0" err="1" smtClean="0">
                <a:latin typeface="Courier New" panose="02070309020205020404" pitchFamily="49" charset="0"/>
                <a:cs typeface="Courier New" panose="02070309020205020404" pitchFamily="49" charset="0"/>
              </a:rPr>
              <a:t>coef</a:t>
            </a:r>
            <a:r>
              <a:rPr lang="fr-FR" dirty="0" smtClean="0">
                <a:latin typeface="Courier New" panose="02070309020205020404" pitchFamily="49" charset="0"/>
                <a:cs typeface="Courier New" panose="02070309020205020404" pitchFamily="49" charset="0"/>
              </a:rPr>
              <a:t>)      z    p-v</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manner    0.359963  1.433277  0.153237  2.349 0.0188</a:t>
            </a:r>
          </a:p>
          <a:p>
            <a:pPr marL="0" indent="0">
              <a:buNone/>
            </a:pPr>
            <a:r>
              <a:rPr lang="en-US" dirty="0" smtClean="0">
                <a:latin typeface="Courier New" panose="02070309020205020404" pitchFamily="49" charset="0"/>
                <a:cs typeface="Courier New" panose="02070309020205020404" pitchFamily="49" charset="0"/>
              </a:rPr>
              <a:t>military -0.128457  0.879451  0.157289 -0.817 0.4141</a:t>
            </a:r>
          </a:p>
          <a:p>
            <a:pPr marL="0" indent="0">
              <a:buNone/>
            </a:pPr>
            <a:r>
              <a:rPr lang="en-US" dirty="0" smtClean="0">
                <a:latin typeface="Courier New" panose="02070309020205020404" pitchFamily="49" charset="0"/>
                <a:cs typeface="Courier New" panose="02070309020205020404" pitchFamily="49" charset="0"/>
              </a:rPr>
              <a:t>age       0.024148  1.024442  0.004967  4.862 0.0001</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342219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competing risks model</a:t>
            </a:r>
          </a:p>
        </p:txBody>
      </p:sp>
      <p:sp>
        <p:nvSpPr>
          <p:cNvPr id="3" name="Content Placeholder 2"/>
          <p:cNvSpPr>
            <a:spLocks noGrp="1"/>
          </p:cNvSpPr>
          <p:nvPr>
            <p:ph idx="1"/>
          </p:nvPr>
        </p:nvSpPr>
        <p:spPr>
          <a:xfrm>
            <a:off x="304800" y="971550"/>
            <a:ext cx="8534400" cy="1371600"/>
          </a:xfrm>
        </p:spPr>
        <p:txBody>
          <a:bodyPr>
            <a:normAutofit/>
          </a:bodyPr>
          <a:lstStyle/>
          <a:p>
            <a:pPr marL="0" indent="0">
              <a:buNone/>
            </a:pPr>
            <a:r>
              <a:rPr lang="en-US" dirty="0" smtClean="0"/>
              <a:t>If there are two or more causes of death and you are interested in developing a model for the individual causes, then you need a competing risk model.</a:t>
            </a:r>
          </a:p>
          <a:p>
            <a:pPr marL="0" indent="0">
              <a:buNone/>
            </a:pPr>
            <a:endParaRPr lang="en-US" sz="1400" dirty="0"/>
          </a:p>
          <a:p>
            <a:pPr marL="0" indent="0">
              <a:buNone/>
            </a:pPr>
            <a:r>
              <a:rPr lang="en-US" dirty="0" smtClean="0"/>
              <a:t>The competing risk model assumes that the </a:t>
            </a:r>
            <a:r>
              <a:rPr lang="en-US" dirty="0" err="1" smtClean="0"/>
              <a:t>overal</a:t>
            </a:r>
            <a:r>
              <a:rPr lang="en-US" dirty="0" smtClean="0"/>
              <a:t> hazard function, h(t), can be written as</a:t>
            </a: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47</a:t>
            </a:fld>
            <a:endParaRPr lang="en-US"/>
          </a:p>
        </p:txBody>
      </p:sp>
      <p:sp>
        <p:nvSpPr>
          <p:cNvPr id="6" name="Content Placeholder 2"/>
          <p:cNvSpPr txBox="1">
            <a:spLocks/>
          </p:cNvSpPr>
          <p:nvPr/>
        </p:nvSpPr>
        <p:spPr>
          <a:xfrm>
            <a:off x="304800" y="2942809"/>
            <a:ext cx="8534400" cy="1371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where </a:t>
            </a:r>
            <a:r>
              <a:rPr lang="en-US" i="1" dirty="0" err="1" smtClean="0"/>
              <a:t>h</a:t>
            </a:r>
            <a:r>
              <a:rPr lang="en-US" i="1" baseline="-25000" dirty="0" err="1" smtClean="0"/>
              <a:t>j</a:t>
            </a:r>
            <a:r>
              <a:rPr lang="en-US" dirty="0" smtClean="0"/>
              <a:t>(</a:t>
            </a:r>
            <a:r>
              <a:rPr lang="en-US" i="1" dirty="0" smtClean="0"/>
              <a:t>t</a:t>
            </a:r>
            <a:r>
              <a:rPr lang="en-US" dirty="0" smtClean="0"/>
              <a:t>) is the hazard function for the </a:t>
            </a:r>
            <a:r>
              <a:rPr lang="en-US" dirty="0" err="1" smtClean="0"/>
              <a:t>jth</a:t>
            </a:r>
            <a:r>
              <a:rPr lang="en-US" dirty="0" smtClean="0"/>
              <a:t> cause of death.</a:t>
            </a:r>
          </a:p>
          <a:p>
            <a:pPr marL="0" indent="0">
              <a:buFont typeface="Arial" pitchFamily="34" charset="0"/>
              <a:buNone/>
            </a:pPr>
            <a:endParaRPr lang="en-US" dirty="0"/>
          </a:p>
          <a:p>
            <a:pPr marL="0" indent="0">
              <a:buFont typeface="Arial" pitchFamily="34" charset="0"/>
              <a:buNone/>
            </a:pPr>
            <a:r>
              <a:rPr lang="en-US" dirty="0" smtClean="0"/>
              <a:t>This implies that the overall cumulative hazard, H(t) is equal to</a:t>
            </a:r>
          </a:p>
          <a:p>
            <a:pPr marL="0" indent="0">
              <a:buFont typeface="Arial" pitchFamily="34" charset="0"/>
              <a:buNone/>
            </a:pPr>
            <a:endParaRPr lang="en-US" dirty="0"/>
          </a:p>
          <a:p>
            <a:pPr marL="0" indent="0">
              <a:buFont typeface="Arial" pitchFamily="34" charset="0"/>
              <a:buNone/>
            </a:pPr>
            <a:r>
              <a:rPr lang="en-US" dirty="0" smtClean="0"/>
              <a:t>Where </a:t>
            </a:r>
            <a:r>
              <a:rPr lang="en-US" i="1" dirty="0" err="1" smtClean="0"/>
              <a:t>H</a:t>
            </a:r>
            <a:r>
              <a:rPr lang="en-US" i="1" baseline="-25000" dirty="0" err="1" smtClean="0"/>
              <a:t>j</a:t>
            </a:r>
            <a:r>
              <a:rPr lang="en-US" dirty="0" smtClean="0"/>
              <a:t>(</a:t>
            </a:r>
            <a:r>
              <a:rPr lang="en-US" i="1" dirty="0" smtClean="0"/>
              <a:t>t</a:t>
            </a:r>
            <a:r>
              <a:rPr lang="en-US" dirty="0" smtClean="0"/>
              <a:t>) is the cumulative hazard for the </a:t>
            </a:r>
            <a:r>
              <a:rPr lang="en-US" dirty="0" err="1" smtClean="0"/>
              <a:t>jth</a:t>
            </a:r>
            <a:r>
              <a:rPr lang="en-US" dirty="0" smtClean="0"/>
              <a:t> cause of death.</a:t>
            </a:r>
            <a:endParaRPr lang="en-US" dirty="0"/>
          </a:p>
        </p:txBody>
      </p:sp>
      <p:pic>
        <p:nvPicPr>
          <p:cNvPr id="7" name="Picture 6">
            <a:extLst>
              <a:ext uri="{FF2B5EF4-FFF2-40B4-BE49-F238E27FC236}">
                <a16:creationId xmlns:a16="http://schemas.microsoft.com/office/drawing/2014/main" id="{E32B5531-E311-4305-BC6A-2EC9F7252340}"/>
              </a:ext>
            </a:extLst>
          </p:cNvPr>
          <p:cNvPicPr>
            <a:picLocks noChangeAspect="1"/>
          </p:cNvPicPr>
          <p:nvPr/>
        </p:nvPicPr>
        <p:blipFill rotWithShape="1">
          <a:blip r:embed="rId2"/>
          <a:srcRect t="30641" r="79158" b="53056"/>
          <a:stretch/>
        </p:blipFill>
        <p:spPr>
          <a:xfrm>
            <a:off x="372009" y="2365197"/>
            <a:ext cx="1726915" cy="482885"/>
          </a:xfrm>
          <a:prstGeom prst="rect">
            <a:avLst/>
          </a:prstGeom>
        </p:spPr>
      </p:pic>
      <p:pic>
        <p:nvPicPr>
          <p:cNvPr id="8" name="Picture 7">
            <a:extLst>
              <a:ext uri="{FF2B5EF4-FFF2-40B4-BE49-F238E27FC236}">
                <a16:creationId xmlns:a16="http://schemas.microsoft.com/office/drawing/2014/main" id="{E32B5531-E311-4305-BC6A-2EC9F7252340}"/>
              </a:ext>
            </a:extLst>
          </p:cNvPr>
          <p:cNvPicPr>
            <a:picLocks noChangeAspect="1"/>
          </p:cNvPicPr>
          <p:nvPr/>
        </p:nvPicPr>
        <p:blipFill rotWithShape="1">
          <a:blip r:embed="rId2"/>
          <a:srcRect t="71919" r="77794" b="14040"/>
          <a:stretch/>
        </p:blipFill>
        <p:spPr>
          <a:xfrm>
            <a:off x="4791075" y="3580983"/>
            <a:ext cx="1839930" cy="415865"/>
          </a:xfrm>
          <a:prstGeom prst="rect">
            <a:avLst/>
          </a:prstGeom>
        </p:spPr>
      </p:pic>
    </p:spTree>
    <p:extLst>
      <p:ext uri="{BB962C8B-B14F-4D97-AF65-F5344CB8AC3E}">
        <p14:creationId xmlns:p14="http://schemas.microsoft.com/office/powerpoint/2010/main" val="705507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competing risks model</a:t>
            </a:r>
          </a:p>
        </p:txBody>
      </p:sp>
      <p:sp>
        <p:nvSpPr>
          <p:cNvPr id="3" name="Content Placeholder 2"/>
          <p:cNvSpPr>
            <a:spLocks noGrp="1"/>
          </p:cNvSpPr>
          <p:nvPr>
            <p:ph idx="1"/>
          </p:nvPr>
        </p:nvSpPr>
        <p:spPr/>
        <p:txBody>
          <a:bodyPr>
            <a:normAutofit lnSpcReduction="10000"/>
          </a:bodyPr>
          <a:lstStyle/>
          <a:p>
            <a:pPr marL="0" indent="0">
              <a:buNone/>
            </a:pPr>
            <a:r>
              <a:rPr lang="en-US" dirty="0" smtClean="0"/>
              <a:t>With a bit of math, you can easily show that the overall cumulative density function, F(t)=1-S(t), can be composed into</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Where</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Notice that </a:t>
            </a:r>
            <a:r>
              <a:rPr lang="en-US" i="1" dirty="0" smtClean="0"/>
              <a:t>F</a:t>
            </a:r>
            <a:r>
              <a:rPr lang="en-US" i="1" baseline="-25000" dirty="0" smtClean="0"/>
              <a:t>j</a:t>
            </a:r>
            <a:r>
              <a:rPr lang="en-US" dirty="0" smtClean="0"/>
              <a:t> is not a cumulative distribution function. In fact, as t approaches infinity, </a:t>
            </a:r>
            <a:r>
              <a:rPr lang="en-US" i="1" dirty="0" smtClean="0"/>
              <a:t>F</a:t>
            </a:r>
            <a:r>
              <a:rPr lang="en-US" i="1" baseline="-25000" dirty="0" smtClean="0"/>
              <a:t>j</a:t>
            </a:r>
            <a:r>
              <a:rPr lang="en-US" dirty="0" smtClean="0"/>
              <a:t>(</a:t>
            </a:r>
            <a:r>
              <a:rPr lang="en-US" i="1" dirty="0" smtClean="0"/>
              <a:t>t</a:t>
            </a:r>
            <a:r>
              <a:rPr lang="en-US" dirty="0" smtClean="0"/>
              <a:t>) approaches </a:t>
            </a:r>
            <a:r>
              <a:rPr lang="en-US" i="1" dirty="0" err="1" smtClean="0"/>
              <a:t>P</a:t>
            </a:r>
            <a:r>
              <a:rPr lang="en-US" i="1" baseline="-25000" dirty="0" err="1" smtClean="0"/>
              <a:t>j</a:t>
            </a:r>
            <a:r>
              <a:rPr lang="en-US" dirty="0" smtClean="0"/>
              <a:t>, the probability of the </a:t>
            </a:r>
            <a:r>
              <a:rPr lang="en-US" dirty="0" err="1" smtClean="0"/>
              <a:t>jth</a:t>
            </a:r>
            <a:r>
              <a:rPr lang="en-US" dirty="0" smtClean="0"/>
              <a:t> cause of death. </a:t>
            </a:r>
            <a:r>
              <a:rPr lang="en-US" i="1" dirty="0" smtClean="0"/>
              <a:t>F</a:t>
            </a:r>
            <a:r>
              <a:rPr lang="en-US" i="1" baseline="-25000" dirty="0" smtClean="0"/>
              <a:t>j</a:t>
            </a:r>
            <a:r>
              <a:rPr lang="en-US" dirty="0" smtClean="0"/>
              <a:t> is called the </a:t>
            </a:r>
            <a:r>
              <a:rPr lang="en-US" dirty="0" err="1" smtClean="0"/>
              <a:t>subdistribution</a:t>
            </a:r>
            <a:r>
              <a:rPr lang="en-US" dirty="0" smtClean="0"/>
              <a:t> or the cumulative incidence function. </a:t>
            </a:r>
            <a:endParaRPr lang="en-US" dirty="0"/>
          </a:p>
        </p:txBody>
      </p:sp>
      <p:sp>
        <p:nvSpPr>
          <p:cNvPr id="4" name="Footer Placeholder 3"/>
          <p:cNvSpPr>
            <a:spLocks noGrp="1"/>
          </p:cNvSpPr>
          <p:nvPr>
            <p:ph type="ftr" sz="quarter" idx="11"/>
          </p:nvPr>
        </p:nvSpPr>
        <p:spPr/>
        <p:txBody>
          <a:bodyPr/>
          <a:lstStyle/>
          <a:p>
            <a:r>
              <a:rPr lang="en-US" dirty="0" smtClean="0"/>
              <a:t>©2018 Steve Simon | https://TheAnalysisFactor.com</a:t>
            </a:r>
            <a:endParaRPr lang="en-US" dirty="0"/>
          </a:p>
        </p:txBody>
      </p:sp>
      <p:sp>
        <p:nvSpPr>
          <p:cNvPr id="5" name="Slide Number Placeholder 4"/>
          <p:cNvSpPr>
            <a:spLocks noGrp="1"/>
          </p:cNvSpPr>
          <p:nvPr>
            <p:ph type="sldNum" sz="quarter" idx="12"/>
          </p:nvPr>
        </p:nvSpPr>
        <p:spPr/>
        <p:txBody>
          <a:bodyPr/>
          <a:lstStyle/>
          <a:p>
            <a:fld id="{C2E4F4E2-DEA3-44FD-BEC9-57866B7FA44A}" type="slidenum">
              <a:rPr lang="en-US" smtClean="0"/>
              <a:t>48</a:t>
            </a:fld>
            <a:endParaRPr lang="en-US"/>
          </a:p>
        </p:txBody>
      </p:sp>
      <p:pic>
        <p:nvPicPr>
          <p:cNvPr id="6" name="Picture 5">
            <a:extLst>
              <a:ext uri="{FF2B5EF4-FFF2-40B4-BE49-F238E27FC236}">
                <a16:creationId xmlns:a16="http://schemas.microsoft.com/office/drawing/2014/main" id="{449423BB-9EFB-4CA8-81B0-F62DC81BB68B}"/>
              </a:ext>
            </a:extLst>
          </p:cNvPr>
          <p:cNvPicPr>
            <a:picLocks noChangeAspect="1"/>
          </p:cNvPicPr>
          <p:nvPr/>
        </p:nvPicPr>
        <p:blipFill rotWithShape="1">
          <a:blip r:embed="rId2"/>
          <a:srcRect t="20883" r="79154" b="62181"/>
          <a:stretch/>
        </p:blipFill>
        <p:spPr>
          <a:xfrm>
            <a:off x="304800" y="1809750"/>
            <a:ext cx="1701386" cy="477430"/>
          </a:xfrm>
          <a:prstGeom prst="rect">
            <a:avLst/>
          </a:prstGeom>
        </p:spPr>
      </p:pic>
      <p:pic>
        <p:nvPicPr>
          <p:cNvPr id="7" name="Picture 6">
            <a:extLst>
              <a:ext uri="{FF2B5EF4-FFF2-40B4-BE49-F238E27FC236}">
                <a16:creationId xmlns:a16="http://schemas.microsoft.com/office/drawing/2014/main" id="{449423BB-9EFB-4CA8-81B0-F62DC81BB68B}"/>
              </a:ext>
            </a:extLst>
          </p:cNvPr>
          <p:cNvPicPr>
            <a:picLocks noChangeAspect="1"/>
          </p:cNvPicPr>
          <p:nvPr/>
        </p:nvPicPr>
        <p:blipFill rotWithShape="1">
          <a:blip r:embed="rId2"/>
          <a:srcRect t="47865" r="71620" b="32902"/>
          <a:stretch/>
        </p:blipFill>
        <p:spPr>
          <a:xfrm>
            <a:off x="304800" y="3014281"/>
            <a:ext cx="2316380" cy="542167"/>
          </a:xfrm>
          <a:prstGeom prst="rect">
            <a:avLst/>
          </a:prstGeom>
        </p:spPr>
      </p:pic>
    </p:spTree>
    <p:extLst>
      <p:ext uri="{BB962C8B-B14F-4D97-AF65-F5344CB8AC3E}">
        <p14:creationId xmlns:p14="http://schemas.microsoft.com/office/powerpoint/2010/main" val="727803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competing risks model</a:t>
            </a:r>
          </a:p>
        </p:txBody>
      </p:sp>
      <p:sp>
        <p:nvSpPr>
          <p:cNvPr id="3" name="Content Placeholder 2"/>
          <p:cNvSpPr>
            <a:spLocks noGrp="1"/>
          </p:cNvSpPr>
          <p:nvPr>
            <p:ph idx="1"/>
          </p:nvPr>
        </p:nvSpPr>
        <p:spPr/>
        <p:txBody>
          <a:bodyPr/>
          <a:lstStyle/>
          <a:p>
            <a:pPr marL="0" indent="0">
              <a:buNone/>
            </a:pPr>
            <a:r>
              <a:rPr lang="en-US" dirty="0" smtClean="0"/>
              <a:t>You can estimate </a:t>
            </a:r>
            <a:r>
              <a:rPr lang="en-US" i="1" dirty="0" smtClean="0"/>
              <a:t>F</a:t>
            </a:r>
            <a:r>
              <a:rPr lang="en-US" i="1" baseline="-25000" dirty="0" smtClean="0"/>
              <a:t>j</a:t>
            </a:r>
            <a:r>
              <a:rPr lang="en-US" dirty="0" smtClean="0"/>
              <a:t> with the formula</a:t>
            </a:r>
          </a:p>
          <a:p>
            <a:pPr marL="0" indent="0">
              <a:buNone/>
            </a:pPr>
            <a:endParaRPr lang="en-US" dirty="0"/>
          </a:p>
          <a:p>
            <a:pPr marL="0" indent="0">
              <a:buNone/>
            </a:pPr>
            <a:r>
              <a:rPr lang="en-US" dirty="0" smtClean="0"/>
              <a:t>where </a:t>
            </a:r>
            <a:r>
              <a:rPr lang="en-US" i="1" dirty="0" smtClean="0"/>
              <a:t> </a:t>
            </a:r>
            <a:r>
              <a:rPr lang="en-US" dirty="0" smtClean="0"/>
              <a:t>   is the overall Kaplan-Meier estimate of the survival,</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and </a:t>
            </a:r>
            <a:r>
              <a:rPr lang="en-US" i="1" dirty="0" err="1" smtClean="0"/>
              <a:t>d</a:t>
            </a:r>
            <a:r>
              <a:rPr lang="en-US" i="1" baseline="-25000" dirty="0" err="1" smtClean="0"/>
              <a:t>ij</a:t>
            </a:r>
            <a:r>
              <a:rPr lang="en-US" dirty="0" smtClean="0"/>
              <a:t> and </a:t>
            </a:r>
            <a:r>
              <a:rPr lang="en-US" i="1" dirty="0" err="1" smtClean="0"/>
              <a:t>n</a:t>
            </a:r>
            <a:r>
              <a:rPr lang="en-US" i="1" baseline="-25000" dirty="0" err="1" smtClean="0"/>
              <a:t>j</a:t>
            </a:r>
            <a:r>
              <a:rPr lang="en-US" dirty="0" smtClean="0"/>
              <a:t> are the number of deaths at time </a:t>
            </a:r>
            <a:r>
              <a:rPr lang="en-US" i="1" dirty="0" smtClean="0"/>
              <a:t>t</a:t>
            </a:r>
            <a:r>
              <a:rPr lang="en-US" baseline="-25000" dirty="0" smtClean="0"/>
              <a:t>(</a:t>
            </a:r>
            <a:r>
              <a:rPr lang="en-US" i="1" baseline="-25000" dirty="0" smtClean="0"/>
              <a:t>i</a:t>
            </a:r>
            <a:r>
              <a:rPr lang="en-US" baseline="-25000" dirty="0" smtClean="0"/>
              <a:t>) </a:t>
            </a:r>
            <a:r>
              <a:rPr lang="en-US" dirty="0" smtClean="0"/>
              <a:t>due to cause j and the number of patients at risk at time </a:t>
            </a:r>
            <a:r>
              <a:rPr lang="en-US" i="1" dirty="0"/>
              <a:t>t</a:t>
            </a:r>
            <a:r>
              <a:rPr lang="en-US" baseline="-25000" dirty="0"/>
              <a:t>(</a:t>
            </a:r>
            <a:r>
              <a:rPr lang="en-US" i="1" baseline="-25000" dirty="0"/>
              <a:t>i</a:t>
            </a:r>
            <a:r>
              <a:rPr lang="en-US" baseline="-25000" dirty="0"/>
              <a:t>) </a:t>
            </a:r>
            <a:r>
              <a:rPr lang="en-US" baseline="-25000" dirty="0" smtClean="0"/>
              <a:t>.</a:t>
            </a: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49</a:t>
            </a:fld>
            <a:endParaRPr lang="en-US"/>
          </a:p>
        </p:txBody>
      </p:sp>
      <p:pic>
        <p:nvPicPr>
          <p:cNvPr id="6" name="Picture 5">
            <a:extLst>
              <a:ext uri="{FF2B5EF4-FFF2-40B4-BE49-F238E27FC236}">
                <a16:creationId xmlns:a16="http://schemas.microsoft.com/office/drawing/2014/main" id="{1F18366F-0F43-4B55-B758-4448E29CA130}"/>
              </a:ext>
            </a:extLst>
          </p:cNvPr>
          <p:cNvPicPr>
            <a:picLocks noChangeAspect="1"/>
          </p:cNvPicPr>
          <p:nvPr/>
        </p:nvPicPr>
        <p:blipFill rotWithShape="1">
          <a:blip r:embed="rId2"/>
          <a:srcRect t="15913" r="62491" b="60303"/>
          <a:stretch/>
        </p:blipFill>
        <p:spPr>
          <a:xfrm>
            <a:off x="3810000" y="975829"/>
            <a:ext cx="3054287" cy="575354"/>
          </a:xfrm>
          <a:prstGeom prst="rect">
            <a:avLst/>
          </a:prstGeom>
        </p:spPr>
      </p:pic>
      <p:pic>
        <p:nvPicPr>
          <p:cNvPr id="7" name="Picture 6">
            <a:extLst>
              <a:ext uri="{FF2B5EF4-FFF2-40B4-BE49-F238E27FC236}">
                <a16:creationId xmlns:a16="http://schemas.microsoft.com/office/drawing/2014/main" id="{1F18366F-0F43-4B55-B758-4448E29CA130}"/>
              </a:ext>
            </a:extLst>
          </p:cNvPr>
          <p:cNvPicPr>
            <a:picLocks noChangeAspect="1"/>
          </p:cNvPicPr>
          <p:nvPr/>
        </p:nvPicPr>
        <p:blipFill rotWithShape="1">
          <a:blip r:embed="rId2"/>
          <a:srcRect l="25943" t="18198" r="72127" b="68004"/>
          <a:stretch/>
        </p:blipFill>
        <p:spPr>
          <a:xfrm>
            <a:off x="1036621" y="1704574"/>
            <a:ext cx="157199" cy="333775"/>
          </a:xfrm>
          <a:prstGeom prst="rect">
            <a:avLst/>
          </a:prstGeom>
        </p:spPr>
      </p:pic>
      <p:pic>
        <p:nvPicPr>
          <p:cNvPr id="8" name="Picture 7">
            <a:extLst>
              <a:ext uri="{FF2B5EF4-FFF2-40B4-BE49-F238E27FC236}">
                <a16:creationId xmlns:a16="http://schemas.microsoft.com/office/drawing/2014/main" id="{1F18366F-0F43-4B55-B758-4448E29CA130}"/>
              </a:ext>
            </a:extLst>
          </p:cNvPr>
          <p:cNvPicPr>
            <a:picLocks noChangeAspect="1"/>
          </p:cNvPicPr>
          <p:nvPr/>
        </p:nvPicPr>
        <p:blipFill rotWithShape="1">
          <a:blip r:embed="rId2"/>
          <a:srcRect t="55209" r="82198" b="25389"/>
          <a:stretch/>
        </p:blipFill>
        <p:spPr>
          <a:xfrm>
            <a:off x="390415" y="2266950"/>
            <a:ext cx="1449610" cy="469338"/>
          </a:xfrm>
          <a:prstGeom prst="rect">
            <a:avLst/>
          </a:prstGeom>
        </p:spPr>
      </p:pic>
    </p:spTree>
    <p:extLst>
      <p:ext uri="{BB962C8B-B14F-4D97-AF65-F5344CB8AC3E}">
        <p14:creationId xmlns:p14="http://schemas.microsoft.com/office/powerpoint/2010/main" val="21600536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Instructor Steve Simon, PhD</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809750"/>
            <a:ext cx="1905000" cy="1905000"/>
          </a:xfrm>
        </p:spPr>
      </p:pic>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5</a:t>
            </a:fld>
            <a:endParaRPr lang="en-US"/>
          </a:p>
        </p:txBody>
      </p:sp>
      <p:sp>
        <p:nvSpPr>
          <p:cNvPr id="7" name="TextBox 6"/>
          <p:cNvSpPr txBox="1"/>
          <p:nvPr/>
        </p:nvSpPr>
        <p:spPr>
          <a:xfrm>
            <a:off x="3200400" y="1352550"/>
            <a:ext cx="5638800" cy="3000821"/>
          </a:xfrm>
          <a:prstGeom prst="rect">
            <a:avLst/>
          </a:prstGeom>
          <a:noFill/>
        </p:spPr>
        <p:txBody>
          <a:bodyPr wrap="square" rtlCol="0">
            <a:spAutoFit/>
          </a:bodyPr>
          <a:lstStyle/>
          <a:p>
            <a:pPr marL="285750" indent="-285750">
              <a:lnSpc>
                <a:spcPct val="150000"/>
              </a:lnSpc>
              <a:buFont typeface="Arial" pitchFamily="34" charset="0"/>
              <a:buChar char="•"/>
            </a:pPr>
            <a:r>
              <a:rPr lang="en-US" dirty="0" smtClean="0"/>
              <a:t>Faculty in the Department of Biomedical and Health Informatics at the University of Missouri-Kansas City</a:t>
            </a:r>
          </a:p>
          <a:p>
            <a:pPr marL="285750" indent="-285750">
              <a:lnSpc>
                <a:spcPct val="150000"/>
              </a:lnSpc>
              <a:buFont typeface="Arial" pitchFamily="34" charset="0"/>
              <a:buChar char="•"/>
            </a:pPr>
            <a:r>
              <a:rPr lang="en-US" dirty="0" smtClean="0"/>
              <a:t>Over 90 peer-reviewed publications; four major awards</a:t>
            </a:r>
          </a:p>
          <a:p>
            <a:pPr marL="285750" indent="-285750">
              <a:lnSpc>
                <a:spcPct val="150000"/>
              </a:lnSpc>
              <a:buFont typeface="Arial" pitchFamily="34" charset="0"/>
              <a:buChar char="•"/>
            </a:pPr>
            <a:r>
              <a:rPr lang="en-US" dirty="0" smtClean="0"/>
              <a:t>Received PhD in Statistics from the University of Iowa</a:t>
            </a:r>
          </a:p>
          <a:p>
            <a:pPr marL="285750" indent="-285750">
              <a:lnSpc>
                <a:spcPct val="150000"/>
              </a:lnSpc>
              <a:buFont typeface="Arial" pitchFamily="34" charset="0"/>
              <a:buChar char="•"/>
            </a:pPr>
            <a:r>
              <a:rPr lang="en-US" dirty="0" smtClean="0"/>
              <a:t>Current areas of interest:</a:t>
            </a:r>
          </a:p>
          <a:p>
            <a:pPr marL="742950" lvl="1" indent="-285750">
              <a:lnSpc>
                <a:spcPct val="150000"/>
              </a:lnSpc>
              <a:buFont typeface="Calibri" pitchFamily="34" charset="0"/>
              <a:buChar char="-"/>
            </a:pPr>
            <a:r>
              <a:rPr lang="en-US" dirty="0" smtClean="0"/>
              <a:t>Bayesian models to forecast patient accrual in clinical trials</a:t>
            </a:r>
            <a:endParaRPr lang="en-US" dirty="0"/>
          </a:p>
        </p:txBody>
      </p:sp>
    </p:spTree>
    <p:extLst>
      <p:ext uri="{BB962C8B-B14F-4D97-AF65-F5344CB8AC3E}">
        <p14:creationId xmlns:p14="http://schemas.microsoft.com/office/powerpoint/2010/main" val="22295809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competing risks</a:t>
            </a:r>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50</a:t>
            </a:fld>
            <a:endParaRPr lang="en-US"/>
          </a:p>
        </p:txBody>
      </p:sp>
      <p:pic>
        <p:nvPicPr>
          <p:cNvPr id="6" name="Picture 5">
            <a:extLst>
              <a:ext uri="{FF2B5EF4-FFF2-40B4-BE49-F238E27FC236}">
                <a16:creationId xmlns:a16="http://schemas.microsoft.com/office/drawing/2014/main" id="{389FA1E3-2E41-40EC-899C-B3C48B74AC37}"/>
              </a:ext>
            </a:extLst>
          </p:cNvPr>
          <p:cNvPicPr>
            <a:picLocks noChangeAspect="1"/>
          </p:cNvPicPr>
          <p:nvPr/>
        </p:nvPicPr>
        <p:blipFill>
          <a:blip r:embed="rId2"/>
          <a:stretch>
            <a:fillRect/>
          </a:stretch>
        </p:blipFill>
        <p:spPr>
          <a:xfrm>
            <a:off x="1295400" y="1047750"/>
            <a:ext cx="6477000" cy="3598333"/>
          </a:xfrm>
          <a:prstGeom prst="rect">
            <a:avLst/>
          </a:prstGeom>
        </p:spPr>
      </p:pic>
    </p:spTree>
    <p:extLst>
      <p:ext uri="{BB962C8B-B14F-4D97-AF65-F5344CB8AC3E}">
        <p14:creationId xmlns:p14="http://schemas.microsoft.com/office/powerpoint/2010/main" val="25481905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Subgroup </a:t>
            </a:r>
            <a:r>
              <a:rPr lang="en-US" dirty="0" err="1"/>
              <a:t>nonconstitutional</a:t>
            </a:r>
            <a:r>
              <a:rPr lang="en-US" dirty="0"/>
              <a:t> ascent</a:t>
            </a:r>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51</a:t>
            </a:fld>
            <a:endParaRPr lang="en-US"/>
          </a:p>
        </p:txBody>
      </p:sp>
      <p:pic>
        <p:nvPicPr>
          <p:cNvPr id="7" name="Picture 6">
            <a:extLst>
              <a:ext uri="{FF2B5EF4-FFF2-40B4-BE49-F238E27FC236}">
                <a16:creationId xmlns:a16="http://schemas.microsoft.com/office/drawing/2014/main" id="{14FB125D-094E-4196-8258-3C5D3A9A8AB2}"/>
              </a:ext>
            </a:extLst>
          </p:cNvPr>
          <p:cNvPicPr>
            <a:picLocks noChangeAspect="1"/>
          </p:cNvPicPr>
          <p:nvPr/>
        </p:nvPicPr>
        <p:blipFill>
          <a:blip r:embed="rId2"/>
          <a:stretch>
            <a:fillRect/>
          </a:stretch>
        </p:blipFill>
        <p:spPr>
          <a:xfrm>
            <a:off x="1295400" y="994608"/>
            <a:ext cx="6629400" cy="3683000"/>
          </a:xfrm>
          <a:prstGeom prst="rect">
            <a:avLst/>
          </a:prstGeom>
        </p:spPr>
      </p:pic>
    </p:spTree>
    <p:extLst>
      <p:ext uri="{BB962C8B-B14F-4D97-AF65-F5344CB8AC3E}">
        <p14:creationId xmlns:p14="http://schemas.microsoft.com/office/powerpoint/2010/main" val="8548490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Subgroup </a:t>
            </a:r>
            <a:r>
              <a:rPr lang="en-US" dirty="0" smtClean="0"/>
              <a:t>constitutional </a:t>
            </a:r>
            <a:r>
              <a:rPr lang="en-US" dirty="0"/>
              <a:t>ascent</a:t>
            </a:r>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52</a:t>
            </a:fld>
            <a:endParaRPr lang="en-US"/>
          </a:p>
        </p:txBody>
      </p:sp>
      <p:pic>
        <p:nvPicPr>
          <p:cNvPr id="6" name="Picture 5">
            <a:extLst>
              <a:ext uri="{FF2B5EF4-FFF2-40B4-BE49-F238E27FC236}">
                <a16:creationId xmlns:a16="http://schemas.microsoft.com/office/drawing/2014/main" id="{1B397DE3-AA4B-40CF-9FD1-1AE04675D245}"/>
              </a:ext>
            </a:extLst>
          </p:cNvPr>
          <p:cNvPicPr>
            <a:picLocks noChangeAspect="1"/>
          </p:cNvPicPr>
          <p:nvPr/>
        </p:nvPicPr>
        <p:blipFill>
          <a:blip r:embed="rId2"/>
          <a:stretch>
            <a:fillRect/>
          </a:stretch>
        </p:blipFill>
        <p:spPr>
          <a:xfrm>
            <a:off x="1219200" y="994608"/>
            <a:ext cx="6669760" cy="3705422"/>
          </a:xfrm>
          <a:prstGeom prst="rect">
            <a:avLst/>
          </a:prstGeom>
        </p:spPr>
      </p:pic>
    </p:spTree>
    <p:extLst>
      <p:ext uri="{BB962C8B-B14F-4D97-AF65-F5344CB8AC3E}">
        <p14:creationId xmlns:p14="http://schemas.microsoft.com/office/powerpoint/2010/main" val="14035026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marL="0" indent="0">
              <a:buNone/>
            </a:pPr>
            <a:r>
              <a:rPr lang="en-US" b="1" dirty="0">
                <a:solidFill>
                  <a:srgbClr val="2361A1"/>
                </a:solidFill>
              </a:rPr>
              <a:t>What have you learned today</a:t>
            </a:r>
            <a:r>
              <a:rPr lang="en-US" b="1" dirty="0" smtClean="0">
                <a:solidFill>
                  <a:srgbClr val="2361A1"/>
                </a:solidFill>
              </a:rPr>
              <a:t>?</a:t>
            </a:r>
            <a:endParaRPr lang="en-US" dirty="0" smtClean="0"/>
          </a:p>
          <a:p>
            <a:pPr marL="457200" indent="-457200">
              <a:lnSpc>
                <a:spcPct val="150000"/>
              </a:lnSpc>
              <a:buFont typeface="+mj-lt"/>
              <a:buAutoNum type="arabicPeriod"/>
            </a:pPr>
            <a:r>
              <a:rPr lang="en-US" sz="1600" dirty="0"/>
              <a:t>Simple example of censoring</a:t>
            </a:r>
          </a:p>
          <a:p>
            <a:pPr marL="457200" indent="-457200">
              <a:lnSpc>
                <a:spcPct val="150000"/>
              </a:lnSpc>
              <a:buFont typeface="+mj-lt"/>
              <a:buAutoNum type="arabicPeriod"/>
            </a:pPr>
            <a:r>
              <a:rPr lang="en-US" sz="1600" dirty="0"/>
              <a:t>Applications of survival analysis beyond survival</a:t>
            </a:r>
          </a:p>
          <a:p>
            <a:pPr marL="457200" indent="-457200">
              <a:lnSpc>
                <a:spcPct val="150000"/>
              </a:lnSpc>
              <a:buFont typeface="+mj-lt"/>
              <a:buAutoNum type="arabicPeriod"/>
            </a:pPr>
            <a:r>
              <a:rPr lang="en-US" sz="1600" dirty="0"/>
              <a:t>Interpretation of the Kaplan-Meier curve</a:t>
            </a:r>
          </a:p>
          <a:p>
            <a:pPr marL="457200" indent="-457200">
              <a:lnSpc>
                <a:spcPct val="150000"/>
              </a:lnSpc>
              <a:buFont typeface="+mj-lt"/>
              <a:buAutoNum type="arabicPeriod"/>
            </a:pPr>
            <a:r>
              <a:rPr lang="en-US" sz="1600" dirty="0"/>
              <a:t>Simple example of competing risk analysis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53</a:t>
            </a:fld>
            <a:endParaRPr lang="en-US"/>
          </a:p>
        </p:txBody>
      </p:sp>
    </p:spTree>
    <p:extLst>
      <p:ext uri="{BB962C8B-B14F-4D97-AF65-F5344CB8AC3E}">
        <p14:creationId xmlns:p14="http://schemas.microsoft.com/office/powerpoint/2010/main" val="33564182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Details</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2361A1"/>
                </a:solidFill>
              </a:rPr>
              <a:t>Survival Analysis: Models for Time to Event Data</a:t>
            </a:r>
          </a:p>
          <a:p>
            <a:pPr marL="0" indent="0">
              <a:lnSpc>
                <a:spcPct val="150000"/>
              </a:lnSpc>
              <a:buNone/>
            </a:pPr>
            <a:r>
              <a:rPr lang="en-US" b="1" dirty="0" smtClean="0"/>
              <a:t>Dates: </a:t>
            </a:r>
            <a:r>
              <a:rPr lang="en-US" dirty="0" smtClean="0"/>
              <a:t>September 11</a:t>
            </a:r>
            <a:r>
              <a:rPr lang="en-US" baseline="30000" dirty="0" smtClean="0"/>
              <a:t>th</a:t>
            </a:r>
            <a:r>
              <a:rPr lang="en-US" dirty="0" smtClean="0"/>
              <a:t> – November 19</a:t>
            </a:r>
            <a:r>
              <a:rPr lang="en-US" baseline="30000" dirty="0" smtClean="0"/>
              <a:t>th</a:t>
            </a:r>
            <a:r>
              <a:rPr lang="en-US" dirty="0" smtClean="0"/>
              <a:t>, 2018</a:t>
            </a:r>
            <a:endParaRPr lang="en-US" dirty="0"/>
          </a:p>
          <a:p>
            <a:pPr marL="0" indent="0">
              <a:lnSpc>
                <a:spcPct val="150000"/>
              </a:lnSpc>
              <a:buNone/>
            </a:pPr>
            <a:r>
              <a:rPr lang="en-US" b="1" dirty="0" smtClean="0"/>
              <a:t>Modules: </a:t>
            </a:r>
            <a:r>
              <a:rPr lang="en-US" dirty="0" smtClean="0"/>
              <a:t>8</a:t>
            </a:r>
          </a:p>
          <a:p>
            <a:pPr marL="0" indent="0">
              <a:lnSpc>
                <a:spcPct val="150000"/>
              </a:lnSpc>
              <a:buNone/>
            </a:pPr>
            <a:r>
              <a:rPr lang="en-US" b="1" dirty="0" smtClean="0"/>
              <a:t>Investment: </a:t>
            </a:r>
            <a:r>
              <a:rPr lang="en-US" strike="sngStrike" dirty="0" smtClean="0">
                <a:solidFill>
                  <a:srgbClr val="2361A1"/>
                </a:solidFill>
              </a:rPr>
              <a:t>$797</a:t>
            </a:r>
            <a:r>
              <a:rPr lang="en-US" dirty="0" smtClean="0">
                <a:solidFill>
                  <a:srgbClr val="2361A1"/>
                </a:solidFill>
              </a:rPr>
              <a:t>  </a:t>
            </a:r>
            <a:r>
              <a:rPr lang="en-US" dirty="0" smtClean="0"/>
              <a:t>$637</a:t>
            </a:r>
          </a:p>
          <a:p>
            <a:pPr marL="0" indent="0">
              <a:lnSpc>
                <a:spcPct val="150000"/>
              </a:lnSpc>
              <a:buNone/>
            </a:pPr>
            <a:r>
              <a:rPr lang="en-US" b="1" dirty="0" smtClean="0"/>
              <a:t>Software</a:t>
            </a:r>
            <a:r>
              <a:rPr lang="en-US" dirty="0" smtClean="0"/>
              <a:t>: R, SAS, SPSS, </a:t>
            </a:r>
            <a:r>
              <a:rPr lang="en-US" dirty="0" err="1" smtClean="0"/>
              <a:t>Stata</a:t>
            </a:r>
            <a:endParaRPr lang="en-US" dirty="0"/>
          </a:p>
          <a:p>
            <a:pPr marL="0" indent="0">
              <a:lnSpc>
                <a:spcPct val="150000"/>
              </a:lnSpc>
              <a:buNone/>
            </a:pPr>
            <a:r>
              <a:rPr lang="en-US" b="1" dirty="0" smtClean="0"/>
              <a:t>Level: </a:t>
            </a:r>
            <a:r>
              <a:rPr lang="en-US" dirty="0" smtClean="0"/>
              <a:t>Intermediate</a:t>
            </a:r>
            <a:endParaRPr lang="en-US" dirty="0"/>
          </a:p>
          <a:p>
            <a:pPr marL="0" indent="0" algn="ctr">
              <a:buNone/>
            </a:pPr>
            <a:endParaRPr lang="en-US" b="1" dirty="0" smtClean="0">
              <a:solidFill>
                <a:srgbClr val="E87427"/>
              </a:solidFill>
            </a:endParaRPr>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54</a:t>
            </a:fld>
            <a:endParaRPr lang="en-US"/>
          </a:p>
        </p:txBody>
      </p:sp>
      <p:sp>
        <p:nvSpPr>
          <p:cNvPr id="6" name="Rectangle 5"/>
          <p:cNvSpPr/>
          <p:nvPr/>
        </p:nvSpPr>
        <p:spPr>
          <a:xfrm>
            <a:off x="6248400" y="1657350"/>
            <a:ext cx="2133600" cy="1447800"/>
          </a:xfrm>
          <a:prstGeom prst="rect">
            <a:avLst/>
          </a:prstGeom>
          <a:solidFill>
            <a:schemeClr val="bg1">
              <a:lumMod val="95000"/>
            </a:schemeClr>
          </a:solidFill>
          <a:ln w="381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Special Bonus:</a:t>
            </a:r>
          </a:p>
          <a:p>
            <a:pPr algn="ctr"/>
            <a:r>
              <a:rPr lang="en-US" dirty="0" smtClean="0">
                <a:solidFill>
                  <a:schemeClr val="tx1"/>
                </a:solidFill>
              </a:rPr>
              <a:t>20% </a:t>
            </a:r>
            <a:r>
              <a:rPr lang="en-US" dirty="0">
                <a:solidFill>
                  <a:schemeClr val="tx1"/>
                </a:solidFill>
              </a:rPr>
              <a:t>O</a:t>
            </a:r>
            <a:r>
              <a:rPr lang="en-US" dirty="0" smtClean="0">
                <a:solidFill>
                  <a:schemeClr val="tx1"/>
                </a:solidFill>
              </a:rPr>
              <a:t>ff </a:t>
            </a:r>
          </a:p>
          <a:p>
            <a:pPr algn="ctr"/>
            <a:r>
              <a:rPr lang="en-US" dirty="0" smtClean="0">
                <a:solidFill>
                  <a:schemeClr val="tx1"/>
                </a:solidFill>
              </a:rPr>
              <a:t>until July 31</a:t>
            </a:r>
            <a:r>
              <a:rPr lang="en-US" baseline="30000" dirty="0" smtClean="0">
                <a:solidFill>
                  <a:schemeClr val="tx1"/>
                </a:solidFill>
              </a:rPr>
              <a:t>st</a:t>
            </a:r>
            <a:endParaRPr lang="en-US" dirty="0">
              <a:solidFill>
                <a:schemeClr val="tx1"/>
              </a:solidFill>
            </a:endParaRPr>
          </a:p>
        </p:txBody>
      </p:sp>
      <p:sp>
        <p:nvSpPr>
          <p:cNvPr id="8" name="Rectangle 7"/>
          <p:cNvSpPr/>
          <p:nvPr/>
        </p:nvSpPr>
        <p:spPr>
          <a:xfrm>
            <a:off x="1828800" y="4019550"/>
            <a:ext cx="5334000" cy="369332"/>
          </a:xfrm>
          <a:prstGeom prst="rect">
            <a:avLst/>
          </a:prstGeom>
        </p:spPr>
        <p:txBody>
          <a:bodyPr wrap="square">
            <a:spAutoFit/>
          </a:bodyPr>
          <a:lstStyle/>
          <a:p>
            <a:pPr algn="ctr"/>
            <a:r>
              <a:rPr lang="en-US" b="1" dirty="0">
                <a:solidFill>
                  <a:srgbClr val="E87427"/>
                </a:solidFill>
              </a:rPr>
              <a:t>http://bit.ly/survival-analysis-workshop-discount</a:t>
            </a:r>
          </a:p>
        </p:txBody>
      </p:sp>
    </p:spTree>
    <p:extLst>
      <p:ext uri="{BB962C8B-B14F-4D97-AF65-F5344CB8AC3E}">
        <p14:creationId xmlns:p14="http://schemas.microsoft.com/office/powerpoint/2010/main" val="3912617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6700"/>
            <a:ext cx="8534400" cy="857250"/>
          </a:xfrm>
        </p:spPr>
        <p:txBody>
          <a:bodyPr/>
          <a:lstStyle/>
          <a:p>
            <a:r>
              <a:rPr lang="en-US" dirty="0" smtClean="0"/>
              <a:t>What You Will Learn:</a:t>
            </a:r>
            <a:endParaRPr lang="en-US" dirty="0"/>
          </a:p>
        </p:txBody>
      </p:sp>
      <p:sp>
        <p:nvSpPr>
          <p:cNvPr id="3" name="Content Placeholder 2"/>
          <p:cNvSpPr>
            <a:spLocks noGrp="1"/>
          </p:cNvSpPr>
          <p:nvPr>
            <p:ph idx="1"/>
          </p:nvPr>
        </p:nvSpPr>
        <p:spPr/>
        <p:txBody>
          <a:bodyPr>
            <a:normAutofit/>
          </a:bodyPr>
          <a:lstStyle/>
          <a:p>
            <a:pPr fontAlgn="base">
              <a:lnSpc>
                <a:spcPct val="150000"/>
              </a:lnSpc>
            </a:pPr>
            <a:r>
              <a:rPr lang="en-US" dirty="0" smtClean="0"/>
              <a:t>See </a:t>
            </a:r>
            <a:r>
              <a:rPr lang="en-US" dirty="0"/>
              <a:t>and learn how to interpret a variety of Kaplan-Meier curves, the fundamental graphical display for survival data</a:t>
            </a:r>
          </a:p>
          <a:p>
            <a:pPr fontAlgn="base">
              <a:lnSpc>
                <a:spcPct val="150000"/>
              </a:lnSpc>
            </a:pPr>
            <a:r>
              <a:rPr lang="en-US" dirty="0"/>
              <a:t>The underlying calculations of a Kaplan-Meier curve </a:t>
            </a:r>
          </a:p>
          <a:p>
            <a:pPr fontAlgn="base">
              <a:lnSpc>
                <a:spcPct val="150000"/>
              </a:lnSpc>
            </a:pPr>
            <a:r>
              <a:rPr lang="en-US" dirty="0"/>
              <a:t>An advanced application of competing risks analysis using a Political Science example of duration of leadership in the world’s countries</a:t>
            </a:r>
          </a:p>
          <a:p>
            <a:pPr marL="0" indent="0">
              <a:lnSpc>
                <a:spcPct val="150000"/>
              </a:lnSpc>
              <a:buNone/>
            </a:pP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6</a:t>
            </a:fld>
            <a:endParaRPr lang="en-US"/>
          </a:p>
        </p:txBody>
      </p:sp>
    </p:spTree>
    <p:extLst>
      <p:ext uri="{BB962C8B-B14F-4D97-AF65-F5344CB8AC3E}">
        <p14:creationId xmlns:p14="http://schemas.microsoft.com/office/powerpoint/2010/main" val="22799608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1)</a:t>
            </a:r>
          </a:p>
        </p:txBody>
      </p:sp>
      <p:sp>
        <p:nvSpPr>
          <p:cNvPr id="3" name="Content Placeholder 2"/>
          <p:cNvSpPr>
            <a:spLocks noGrp="1"/>
          </p:cNvSpPr>
          <p:nvPr>
            <p:ph idx="1"/>
          </p:nvPr>
        </p:nvSpPr>
        <p:spPr/>
        <p:txBody>
          <a:bodyPr/>
          <a:lstStyle/>
          <a:p>
            <a:pPr marL="0" indent="0">
              <a:buNone/>
            </a:pPr>
            <a:r>
              <a:rPr lang="en-US" b="1" dirty="0" smtClean="0">
                <a:solidFill>
                  <a:srgbClr val="2361A1"/>
                </a:solidFill>
              </a:rPr>
              <a:t>Where does this data come from?</a:t>
            </a:r>
          </a:p>
          <a:p>
            <a:pPr marL="0" indent="0">
              <a:buNone/>
            </a:pPr>
            <a:endParaRPr lang="en-US" dirty="0"/>
          </a:p>
          <a:p>
            <a:r>
              <a:rPr lang="en-US" dirty="0"/>
              <a:t>The following data represents survival time for a group of fruit flies and is a subset of a larger data set found at the </a:t>
            </a:r>
            <a:r>
              <a:rPr lang="en-US" dirty="0">
                <a:hlinkClick r:id="rId2"/>
              </a:rPr>
              <a:t>Data and Story Library (DASL)</a:t>
            </a:r>
            <a:r>
              <a:rPr lang="en-US" dirty="0"/>
              <a:t>. The data set has been slightly modified to simplify some of these explanations</a:t>
            </a:r>
            <a:r>
              <a:rPr lang="en-US" dirty="0" smtClean="0"/>
              <a:t>.</a:t>
            </a:r>
          </a:p>
          <a:p>
            <a:pPr marL="0" indent="0">
              <a:buNone/>
            </a:pPr>
            <a:endParaRPr lang="en-US" dirty="0"/>
          </a:p>
          <a:p>
            <a:r>
              <a:rPr lang="en-US" dirty="0"/>
              <a:t>There are 25 flies in the sample, with the first fly dying on day 37 and the last fly dying on day 96. If you wanted to estimate the survival probability for this data, you would draw a curve that decreases by 4% (1/25) every time a fly dies.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7</a:t>
            </a:fld>
            <a:endParaRPr lang="en-US"/>
          </a:p>
        </p:txBody>
      </p:sp>
    </p:spTree>
    <p:extLst>
      <p:ext uri="{BB962C8B-B14F-4D97-AF65-F5344CB8AC3E}">
        <p14:creationId xmlns:p14="http://schemas.microsoft.com/office/powerpoint/2010/main" val="17423791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1)</a:t>
            </a:r>
          </a:p>
        </p:txBody>
      </p:sp>
      <p:sp>
        <p:nvSpPr>
          <p:cNvPr id="3" name="Content Placeholder 2"/>
          <p:cNvSpPr>
            <a:spLocks noGrp="1"/>
          </p:cNvSpPr>
          <p:nvPr>
            <p:ph idx="1"/>
          </p:nvPr>
        </p:nvSpPr>
        <p:spPr/>
        <p:txBody>
          <a:bodyPr/>
          <a:lstStyle/>
          <a:p>
            <a:pPr marL="0" indent="0">
              <a:buNone/>
            </a:pPr>
            <a:r>
              <a:rPr lang="en-US" b="1" dirty="0">
                <a:solidFill>
                  <a:srgbClr val="2361A1"/>
                </a:solidFill>
              </a:rPr>
              <a:t>At each date, the survival probability drops by 1/25</a:t>
            </a:r>
            <a:r>
              <a:rPr lang="en-US" b="1" dirty="0" smtClean="0">
                <a:solidFill>
                  <a:srgbClr val="2361A1"/>
                </a:solidFill>
              </a:rPr>
              <a:t>.</a:t>
            </a:r>
          </a:p>
          <a:p>
            <a:pPr marL="0" indent="0">
              <a:buNone/>
            </a:pPr>
            <a:endParaRPr lang="en-US" b="1" dirty="0">
              <a:solidFill>
                <a:srgbClr val="2361A1"/>
              </a:solidFill>
            </a:endParaRPr>
          </a:p>
          <a:p>
            <a:pPr marL="0" indent="0">
              <a:buNone/>
            </a:pPr>
            <a:r>
              <a:rPr lang="en-US" sz="2000" dirty="0"/>
              <a:t>37 96%</a:t>
            </a:r>
            <a:br>
              <a:rPr lang="en-US" sz="2000" dirty="0"/>
            </a:br>
            <a:r>
              <a:rPr lang="en-US" sz="2000" dirty="0" smtClean="0"/>
              <a:t>40 </a:t>
            </a:r>
            <a:r>
              <a:rPr lang="en-US" sz="2000" dirty="0"/>
              <a:t>92%</a:t>
            </a:r>
            <a:br>
              <a:rPr lang="en-US" sz="2000" dirty="0"/>
            </a:br>
            <a:r>
              <a:rPr lang="en-US" sz="2000" dirty="0" smtClean="0"/>
              <a:t>43 </a:t>
            </a:r>
            <a:r>
              <a:rPr lang="en-US" sz="2000" dirty="0"/>
              <a:t>88%</a:t>
            </a:r>
            <a:br>
              <a:rPr lang="en-US" sz="2000" dirty="0"/>
            </a:br>
            <a:r>
              <a:rPr lang="en-US" sz="2000" dirty="0" smtClean="0"/>
              <a:t>44 </a:t>
            </a:r>
            <a:r>
              <a:rPr lang="en-US" sz="2000" dirty="0"/>
              <a:t>84%</a:t>
            </a:r>
            <a:br>
              <a:rPr lang="en-US" sz="2000" dirty="0"/>
            </a:br>
            <a:r>
              <a:rPr lang="en-US" sz="2000" dirty="0" smtClean="0"/>
              <a:t>45 </a:t>
            </a:r>
            <a:r>
              <a:rPr lang="en-US" sz="2000" dirty="0"/>
              <a:t>80%</a:t>
            </a:r>
            <a:br>
              <a:rPr lang="en-US" sz="2000" dirty="0"/>
            </a:br>
            <a:r>
              <a:rPr lang="en-US" sz="2000" dirty="0" smtClean="0"/>
              <a:t>47 </a:t>
            </a:r>
            <a:r>
              <a:rPr lang="en-US" sz="2000" dirty="0"/>
              <a:t>76%</a:t>
            </a:r>
            <a:br>
              <a:rPr lang="en-US" sz="2000" dirty="0"/>
            </a:br>
            <a:r>
              <a:rPr lang="en-US" sz="2000" dirty="0" smtClean="0"/>
              <a:t>49 </a:t>
            </a:r>
            <a:r>
              <a:rPr lang="en-US" sz="2000" dirty="0"/>
              <a:t>72%</a:t>
            </a:r>
            <a:endParaRPr lang="en-US" sz="2000" b="1" dirty="0" smtClean="0">
              <a:solidFill>
                <a:srgbClr val="2361A1"/>
              </a:solidFill>
            </a:endParaRPr>
          </a:p>
          <a:p>
            <a:pPr marL="0" indent="0">
              <a:buNone/>
            </a:pPr>
            <a:endParaRPr lang="en-US" b="1" dirty="0">
              <a:solidFill>
                <a:srgbClr val="2361A1"/>
              </a:solidFill>
            </a:endParaRPr>
          </a:p>
          <a:p>
            <a:pPr marL="0" indent="0">
              <a:buNone/>
            </a:pPr>
            <a:endParaRPr lang="en-US" b="1" dirty="0" smtClean="0">
              <a:solidFill>
                <a:srgbClr val="2361A1"/>
              </a:solidFill>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8</a:t>
            </a:fld>
            <a:endParaRPr lang="en-US"/>
          </a:p>
        </p:txBody>
      </p:sp>
      <p:sp>
        <p:nvSpPr>
          <p:cNvPr id="7" name="Rectangle 6"/>
          <p:cNvSpPr/>
          <p:nvPr/>
        </p:nvSpPr>
        <p:spPr>
          <a:xfrm>
            <a:off x="1828800" y="1719423"/>
            <a:ext cx="1371600" cy="2554545"/>
          </a:xfrm>
          <a:prstGeom prst="rect">
            <a:avLst/>
          </a:prstGeom>
        </p:spPr>
        <p:txBody>
          <a:bodyPr wrap="square">
            <a:spAutoFit/>
          </a:bodyPr>
          <a:lstStyle/>
          <a:p>
            <a:r>
              <a:rPr lang="en-US" sz="2000" dirty="0" smtClean="0"/>
              <a:t>54 68%</a:t>
            </a:r>
            <a:br>
              <a:rPr lang="en-US" sz="2000" dirty="0" smtClean="0"/>
            </a:br>
            <a:r>
              <a:rPr lang="en-US" sz="2000" dirty="0" smtClean="0"/>
              <a:t>56 64%</a:t>
            </a:r>
            <a:br>
              <a:rPr lang="en-US" sz="2000" dirty="0" smtClean="0"/>
            </a:br>
            <a:r>
              <a:rPr lang="en-US" sz="2000" dirty="0" smtClean="0"/>
              <a:t>58 60%</a:t>
            </a:r>
            <a:br>
              <a:rPr lang="en-US" sz="2000" dirty="0" smtClean="0"/>
            </a:br>
            <a:r>
              <a:rPr lang="en-US" sz="2000" dirty="0" smtClean="0"/>
              <a:t>59 56%</a:t>
            </a:r>
            <a:br>
              <a:rPr lang="en-US" sz="2000" dirty="0" smtClean="0"/>
            </a:br>
            <a:r>
              <a:rPr lang="en-US" sz="2000" dirty="0" smtClean="0"/>
              <a:t>60 52%</a:t>
            </a:r>
            <a:br>
              <a:rPr lang="en-US" sz="2000" dirty="0" smtClean="0"/>
            </a:br>
            <a:r>
              <a:rPr lang="en-US" sz="2000" dirty="0" smtClean="0"/>
              <a:t>61 48%</a:t>
            </a:r>
            <a:br>
              <a:rPr lang="en-US" sz="2000" dirty="0" smtClean="0"/>
            </a:br>
            <a:r>
              <a:rPr lang="en-US" sz="2000" dirty="0" smtClean="0"/>
              <a:t>62 44%</a:t>
            </a:r>
            <a:br>
              <a:rPr lang="en-US" sz="2000" dirty="0" smtClean="0"/>
            </a:br>
            <a:endParaRPr lang="en-US" sz="2000" dirty="0"/>
          </a:p>
        </p:txBody>
      </p:sp>
      <p:sp>
        <p:nvSpPr>
          <p:cNvPr id="8" name="Rectangle 7"/>
          <p:cNvSpPr/>
          <p:nvPr/>
        </p:nvSpPr>
        <p:spPr>
          <a:xfrm>
            <a:off x="3581400" y="1710759"/>
            <a:ext cx="1143000" cy="2554545"/>
          </a:xfrm>
          <a:prstGeom prst="rect">
            <a:avLst/>
          </a:prstGeom>
        </p:spPr>
        <p:txBody>
          <a:bodyPr wrap="square">
            <a:spAutoFit/>
          </a:bodyPr>
          <a:lstStyle/>
          <a:p>
            <a:r>
              <a:rPr lang="en-US" sz="2000" dirty="0" smtClean="0"/>
              <a:t>68 40%</a:t>
            </a:r>
          </a:p>
          <a:p>
            <a:r>
              <a:rPr lang="en-US" sz="2000" dirty="0" smtClean="0"/>
              <a:t>70 36%</a:t>
            </a:r>
            <a:br>
              <a:rPr lang="en-US" sz="2000" dirty="0" smtClean="0"/>
            </a:br>
            <a:r>
              <a:rPr lang="en-US" sz="2000" dirty="0" smtClean="0"/>
              <a:t>71 32%</a:t>
            </a:r>
            <a:br>
              <a:rPr lang="en-US" sz="2000" dirty="0" smtClean="0"/>
            </a:br>
            <a:r>
              <a:rPr lang="en-US" sz="2000" dirty="0" smtClean="0"/>
              <a:t>72 28%</a:t>
            </a:r>
            <a:br>
              <a:rPr lang="en-US" sz="2000" dirty="0" smtClean="0"/>
            </a:br>
            <a:r>
              <a:rPr lang="en-US" sz="2000" dirty="0" smtClean="0"/>
              <a:t>73 24%</a:t>
            </a:r>
            <a:br>
              <a:rPr lang="en-US" sz="2000" dirty="0" smtClean="0"/>
            </a:br>
            <a:r>
              <a:rPr lang="en-US" sz="2000" dirty="0" smtClean="0"/>
              <a:t>75 20%</a:t>
            </a:r>
            <a:br>
              <a:rPr lang="en-US" sz="2000" dirty="0" smtClean="0"/>
            </a:br>
            <a:r>
              <a:rPr lang="en-US" sz="2000" dirty="0" smtClean="0"/>
              <a:t>77 16%</a:t>
            </a:r>
            <a:br>
              <a:rPr lang="en-US" sz="2000" dirty="0" smtClean="0"/>
            </a:br>
            <a:endParaRPr lang="en-US" sz="2000" dirty="0"/>
          </a:p>
        </p:txBody>
      </p:sp>
      <p:sp>
        <p:nvSpPr>
          <p:cNvPr id="9" name="Rectangle 8"/>
          <p:cNvSpPr/>
          <p:nvPr/>
        </p:nvSpPr>
        <p:spPr>
          <a:xfrm>
            <a:off x="5334000" y="1727669"/>
            <a:ext cx="1371600" cy="1323439"/>
          </a:xfrm>
          <a:prstGeom prst="rect">
            <a:avLst/>
          </a:prstGeom>
        </p:spPr>
        <p:txBody>
          <a:bodyPr wrap="square">
            <a:spAutoFit/>
          </a:bodyPr>
          <a:lstStyle/>
          <a:p>
            <a:r>
              <a:rPr lang="en-US" sz="2000" dirty="0" smtClean="0"/>
              <a:t>79 </a:t>
            </a:r>
            <a:r>
              <a:rPr lang="en-US" sz="2000" dirty="0"/>
              <a:t>12%</a:t>
            </a:r>
            <a:br>
              <a:rPr lang="en-US" sz="2000" dirty="0"/>
            </a:br>
            <a:r>
              <a:rPr lang="en-US" sz="2000" dirty="0" smtClean="0"/>
              <a:t>89</a:t>
            </a:r>
            <a:r>
              <a:rPr lang="en-US" sz="2000" dirty="0"/>
              <a:t>  8%</a:t>
            </a:r>
            <a:br>
              <a:rPr lang="en-US" sz="2000" dirty="0"/>
            </a:br>
            <a:r>
              <a:rPr lang="en-US" sz="2000" dirty="0" smtClean="0"/>
              <a:t>94</a:t>
            </a:r>
            <a:r>
              <a:rPr lang="en-US" sz="2000" dirty="0"/>
              <a:t>  4%</a:t>
            </a:r>
            <a:br>
              <a:rPr lang="en-US" sz="2000" dirty="0"/>
            </a:br>
            <a:r>
              <a:rPr lang="en-US" sz="2000" dirty="0" smtClean="0"/>
              <a:t>96</a:t>
            </a:r>
            <a:r>
              <a:rPr lang="en-US" sz="2000" dirty="0"/>
              <a:t>  0%.</a:t>
            </a:r>
          </a:p>
        </p:txBody>
      </p:sp>
    </p:spTree>
    <p:extLst>
      <p:ext uri="{BB962C8B-B14F-4D97-AF65-F5344CB8AC3E}">
        <p14:creationId xmlns:p14="http://schemas.microsoft.com/office/powerpoint/2010/main" val="631912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1)</a:t>
            </a:r>
          </a:p>
        </p:txBody>
      </p:sp>
      <p:sp>
        <p:nvSpPr>
          <p:cNvPr id="3" name="Content Placeholder 2"/>
          <p:cNvSpPr>
            <a:spLocks noGrp="1"/>
          </p:cNvSpPr>
          <p:nvPr>
            <p:ph idx="1"/>
          </p:nvPr>
        </p:nvSpPr>
        <p:spPr>
          <a:xfrm>
            <a:off x="345040" y="971550"/>
            <a:ext cx="8534400" cy="3657600"/>
          </a:xfrm>
        </p:spPr>
        <p:txBody>
          <a:bodyPr/>
          <a:lstStyle/>
          <a:p>
            <a:pPr marL="0" indent="0">
              <a:buNone/>
            </a:pPr>
            <a:r>
              <a:rPr lang="en-US" b="1" dirty="0">
                <a:solidFill>
                  <a:srgbClr val="2361A1"/>
                </a:solidFill>
              </a:rPr>
              <a:t>A graphical depiction of the survival probability</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464282"/>
            <a:ext cx="4343400" cy="3257550"/>
          </a:xfrm>
          <a:prstGeom prst="rect">
            <a:avLst/>
          </a:prstGeom>
        </p:spPr>
      </p:pic>
    </p:spTree>
    <p:extLst>
      <p:ext uri="{BB962C8B-B14F-4D97-AF65-F5344CB8AC3E}">
        <p14:creationId xmlns:p14="http://schemas.microsoft.com/office/powerpoint/2010/main" val="2112126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COSA-PPT-Wid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COSA-PPT-Wide-Template</Template>
  <TotalTime>562</TotalTime>
  <Words>2185</Words>
  <Application>Microsoft Office PowerPoint</Application>
  <PresentationFormat>On-screen Show (16:9)</PresentationFormat>
  <Paragraphs>336</Paragraphs>
  <Slides>54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Courier New</vt:lpstr>
      <vt:lpstr>Wingdings</vt:lpstr>
      <vt:lpstr>COSA-PPT-Wide-Template</vt:lpstr>
      <vt:lpstr>Introduction to Survival Analysis</vt:lpstr>
      <vt:lpstr>How Webinar Will Work:</vt:lpstr>
      <vt:lpstr>PowerPoint Presentation</vt:lpstr>
      <vt:lpstr>PowerPoint Presentation</vt:lpstr>
      <vt:lpstr>About Instructor Steve Simon, PhD</vt:lpstr>
      <vt:lpstr>What You Will Learn:</vt:lpstr>
      <vt:lpstr>Fruit fly data (round 1)</vt:lpstr>
      <vt:lpstr>Fruit fly data (round 1)</vt:lpstr>
      <vt:lpstr>Fruit fly data (round 1)</vt:lpstr>
      <vt:lpstr>Fruit fly data (round 2)</vt:lpstr>
      <vt:lpstr>Fruit fly data (round 2)</vt:lpstr>
      <vt:lpstr>Fruit fly data (round 2)</vt:lpstr>
      <vt:lpstr>Fruit fly data (round 2)</vt:lpstr>
      <vt:lpstr>Fruit fly data (round 3)</vt:lpstr>
      <vt:lpstr>Fruit fly data (round 3)</vt:lpstr>
      <vt:lpstr>Fruit fly data (round 2)</vt:lpstr>
      <vt:lpstr>An Introduction to Kaplan-Meier Curves</vt:lpstr>
      <vt:lpstr>Fruit fly data (round 3)</vt:lpstr>
      <vt:lpstr>Fruit fly data (round 3)</vt:lpstr>
      <vt:lpstr>Fruit fly data (round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leader data set</vt:lpstr>
      <vt:lpstr>The leader data set</vt:lpstr>
      <vt:lpstr>The leader data set</vt:lpstr>
      <vt:lpstr>The leader data set</vt:lpstr>
      <vt:lpstr>The leader data set</vt:lpstr>
      <vt:lpstr>The leader data set</vt:lpstr>
      <vt:lpstr>The leader data set</vt:lpstr>
      <vt:lpstr>The leader data set</vt:lpstr>
      <vt:lpstr>The leader data set, Kaplan-Meier curves</vt:lpstr>
      <vt:lpstr>The leader data set</vt:lpstr>
      <vt:lpstr>The competing risks model</vt:lpstr>
      <vt:lpstr>The competing risks model</vt:lpstr>
      <vt:lpstr>The competing risks model</vt:lpstr>
      <vt:lpstr>The leader data set, competing risks</vt:lpstr>
      <vt:lpstr>Subgroup nonconstitutional ascent</vt:lpstr>
      <vt:lpstr>Subgroup constitutional ascent</vt:lpstr>
      <vt:lpstr>Conclusion</vt:lpstr>
      <vt:lpstr>Workshop Details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Survival Analysis</dc:title>
  <dc:creator>mike</dc:creator>
  <cp:lastModifiedBy>Simon, Stephen D.</cp:lastModifiedBy>
  <cp:revision>28</cp:revision>
  <dcterms:created xsi:type="dcterms:W3CDTF">2018-07-12T19:22:33Z</dcterms:created>
  <dcterms:modified xsi:type="dcterms:W3CDTF">2018-07-25T15:16:57Z</dcterms:modified>
</cp:coreProperties>
</file>