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259" r:id="rId2"/>
    <p:sldId id="257" r:id="rId3"/>
    <p:sldId id="260" r:id="rId4"/>
    <p:sldId id="261" r:id="rId5"/>
    <p:sldId id="262" r:id="rId6"/>
    <p:sldId id="263" r:id="rId7"/>
    <p:sldId id="264" r:id="rId8"/>
    <p:sldId id="269" r:id="rId9"/>
    <p:sldId id="266" r:id="rId10"/>
    <p:sldId id="267" r:id="rId11"/>
    <p:sldId id="268" r:id="rId12"/>
    <p:sldId id="265" r:id="rId13"/>
    <p:sldId id="270" r:id="rId14"/>
    <p:sldId id="271" r:id="rId15"/>
    <p:sldId id="272"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1" r:id="rId42"/>
    <p:sldId id="302" r:id="rId43"/>
    <p:sldId id="303" r:id="rId44"/>
    <p:sldId id="305" r:id="rId45"/>
    <p:sldId id="304" r:id="rId46"/>
    <p:sldId id="306" r:id="rId47"/>
    <p:sldId id="307" r:id="rId48"/>
    <p:sldId id="308" r:id="rId49"/>
    <p:sldId id="309" r:id="rId50"/>
    <p:sldId id="310" r:id="rId51"/>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427"/>
    <a:srgbClr val="236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62" d="100"/>
          <a:sy n="162" d="100"/>
        </p:scale>
        <p:origin x="144" y="168"/>
      </p:cViewPr>
      <p:guideLst>
        <p:guide orient="horz" pos="1620"/>
        <p:guide pos="2880"/>
      </p:guideLst>
    </p:cSldViewPr>
  </p:slideViewPr>
  <p:notesTextViewPr>
    <p:cViewPr>
      <p:scale>
        <a:sx n="1" d="1"/>
        <a:sy n="1" d="1"/>
      </p:scale>
      <p:origin x="0" y="0"/>
    </p:cViewPr>
  </p:notesTextViewPr>
  <p:notesViewPr>
    <p:cSldViewPr>
      <p:cViewPr varScale="1">
        <p:scale>
          <a:sx n="118" d="100"/>
          <a:sy n="118" d="100"/>
        </p:scale>
        <p:origin x="-232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5181600" y="0"/>
            <a:ext cx="3962400" cy="342900"/>
          </a:xfrm>
          <a:prstGeom prst="rect">
            <a:avLst/>
          </a:prstGeom>
        </p:spPr>
        <p:txBody>
          <a:bodyPr vert="horz" lIns="91440" tIns="45720" rIns="91440" bIns="45720" rtlCol="0" anchor="ctr"/>
          <a:lstStyle>
            <a:lvl1pPr algn="r">
              <a:defRPr sz="1200"/>
            </a:lvl1pPr>
          </a:lstStyle>
          <a:p>
            <a:fld id="{5433E47C-241B-4E11-AB19-57B40CAC15ED}" type="datetimeFigureOut">
              <a:rPr lang="en-US" smtClean="0"/>
              <a:pPr/>
              <a:t>7/23/2018</a:t>
            </a:fld>
            <a:endParaRPr lang="en-US" dirty="0"/>
          </a:p>
        </p:txBody>
      </p:sp>
      <p:sp>
        <p:nvSpPr>
          <p:cNvPr id="4" name="Footer Placeholder 3"/>
          <p:cNvSpPr>
            <a:spLocks noGrp="1"/>
          </p:cNvSpPr>
          <p:nvPr>
            <p:ph type="ftr" sz="quarter" idx="2"/>
          </p:nvPr>
        </p:nvSpPr>
        <p:spPr>
          <a:xfrm>
            <a:off x="2082800" y="6438900"/>
            <a:ext cx="4978400" cy="342900"/>
          </a:xfrm>
          <a:prstGeom prst="rect">
            <a:avLst/>
          </a:prstGeom>
        </p:spPr>
        <p:txBody>
          <a:bodyPr vert="horz" lIns="91440" tIns="45720" rIns="91440" bIns="45720" rtlCol="0" anchor="ctr"/>
          <a:lstStyle>
            <a:lvl1pPr algn="l">
              <a:defRPr sz="1200"/>
            </a:lvl1pPr>
          </a:lstStyle>
          <a:p>
            <a:pPr algn="ctr"/>
            <a:r>
              <a:rPr lang="en-US" dirty="0" smtClean="0"/>
              <a:t>©2018 Your Name | https://TheAnalysisFactor.com</a:t>
            </a:r>
            <a:endParaRPr lang="en-US" dirty="0"/>
          </a:p>
        </p:txBody>
      </p:sp>
      <p:sp>
        <p:nvSpPr>
          <p:cNvPr id="5" name="Slide Number Placeholder 4"/>
          <p:cNvSpPr>
            <a:spLocks noGrp="1"/>
          </p:cNvSpPr>
          <p:nvPr>
            <p:ph type="sldNum" sz="quarter" idx="3"/>
          </p:nvPr>
        </p:nvSpPr>
        <p:spPr>
          <a:xfrm>
            <a:off x="5179484" y="6438900"/>
            <a:ext cx="3962400" cy="342900"/>
          </a:xfrm>
          <a:prstGeom prst="rect">
            <a:avLst/>
          </a:prstGeom>
        </p:spPr>
        <p:txBody>
          <a:bodyPr vert="horz" lIns="91440" tIns="45720" rIns="91440" bIns="45720" rtlCol="0" anchor="ctr"/>
          <a:lstStyle>
            <a:lvl1pPr algn="r">
              <a:defRPr sz="1200"/>
            </a:lvl1pPr>
          </a:lstStyle>
          <a:p>
            <a:fld id="{F353F378-8247-43A4-BD9B-595771D46184}"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35" y="6384294"/>
            <a:ext cx="1524000" cy="478073"/>
          </a:xfrm>
          <a:prstGeom prst="rect">
            <a:avLst/>
          </a:prstGeom>
        </p:spPr>
      </p:pic>
    </p:spTree>
    <p:extLst>
      <p:ext uri="{BB962C8B-B14F-4D97-AF65-F5344CB8AC3E}">
        <p14:creationId xmlns:p14="http://schemas.microsoft.com/office/powerpoint/2010/main" val="1821796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93418D3-0359-4F30-9163-C2194203E287}" type="datetimeFigureOut">
              <a:rPr lang="en-US" smtClean="0"/>
              <a:t>7/23/2018</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08AFC2C6-1385-4E93-BAF5-89E0D30AF050}" type="slidenum">
              <a:rPr lang="en-US" smtClean="0"/>
              <a:t>‹#›</a:t>
            </a:fld>
            <a:endParaRPr lang="en-US"/>
          </a:p>
        </p:txBody>
      </p:sp>
    </p:spTree>
    <p:extLst>
      <p:ext uri="{BB962C8B-B14F-4D97-AF65-F5344CB8AC3E}">
        <p14:creationId xmlns:p14="http://schemas.microsoft.com/office/powerpoint/2010/main" val="262766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657350"/>
            <a:ext cx="7772400" cy="1102519"/>
          </a:xfrm>
        </p:spPr>
        <p:txBody>
          <a:bodyPr>
            <a:normAutofit/>
          </a:bodyPr>
          <a:lstStyle>
            <a:lvl1pPr>
              <a:defRPr sz="2800" b="1" baseline="0">
                <a:solidFill>
                  <a:srgbClr val="E87427"/>
                </a:solidFill>
                <a:latin typeface="+mn-lt"/>
              </a:defRPr>
            </a:lvl1pPr>
          </a:lstStyle>
          <a:p>
            <a:r>
              <a:rPr lang="en-US" dirty="0" smtClean="0"/>
              <a:t>Title</a:t>
            </a:r>
            <a:endParaRPr lang="en-US" dirty="0"/>
          </a:p>
        </p:txBody>
      </p:sp>
      <p:sp>
        <p:nvSpPr>
          <p:cNvPr id="4" name="Date Placeholder 3"/>
          <p:cNvSpPr>
            <a:spLocks noGrp="1"/>
          </p:cNvSpPr>
          <p:nvPr>
            <p:ph type="dt" sz="half" idx="10"/>
          </p:nvPr>
        </p:nvSpPr>
        <p:spPr/>
        <p:txBody>
          <a:bodyPr/>
          <a:lstStyle/>
          <a:p>
            <a:fld id="{B762F7B9-B3F8-4A1F-968F-81DBD98CA33F}" type="datetime1">
              <a:rPr lang="en-US" smtClean="0"/>
              <a:t>7/23/2018</a:t>
            </a:fld>
            <a:endParaRPr lang="en-US"/>
          </a:p>
        </p:txBody>
      </p:sp>
      <p:sp>
        <p:nvSpPr>
          <p:cNvPr id="5" name="Footer Placeholder 4"/>
          <p:cNvSpPr>
            <a:spLocks noGrp="1"/>
          </p:cNvSpPr>
          <p:nvPr>
            <p:ph type="ftr" sz="quarter" idx="11"/>
          </p:nvPr>
        </p:nvSpPr>
        <p:spPr>
          <a:xfrm>
            <a:off x="2705100" y="4857750"/>
            <a:ext cx="37338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
        <p:nvSpPr>
          <p:cNvPr id="7" name="Subtitle 2"/>
          <p:cNvSpPr txBox="1">
            <a:spLocks/>
          </p:cNvSpPr>
          <p:nvPr userDrawn="1"/>
        </p:nvSpPr>
        <p:spPr>
          <a:xfrm>
            <a:off x="6629400" y="3943350"/>
            <a:ext cx="1828800" cy="4191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800" dirty="0" smtClean="0">
                <a:solidFill>
                  <a:schemeClr val="tx1"/>
                </a:solidFill>
              </a:rPr>
              <a:t>Steve Simon</a:t>
            </a:r>
            <a:endParaRPr lang="en-US" sz="1800" dirty="0">
              <a:solidFill>
                <a:schemeClr val="tx1"/>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99599" y="871002"/>
            <a:ext cx="944802" cy="871656"/>
          </a:xfrm>
          <a:prstGeom prst="rect">
            <a:avLst/>
          </a:prstGeom>
        </p:spPr>
      </p:pic>
    </p:spTree>
    <p:extLst>
      <p:ext uri="{BB962C8B-B14F-4D97-AF65-F5344CB8AC3E}">
        <p14:creationId xmlns:p14="http://schemas.microsoft.com/office/powerpoint/2010/main" val="194695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A0F009-F519-4990-8BFF-BCF901B3F0FD}" type="datetime1">
              <a:rPr lang="en-US" smtClean="0"/>
              <a:t>7/23/2018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0178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90B315-01B4-42BB-B6D3-B0FEB6C07932}" type="datetime1">
              <a:rPr lang="en-US" smtClean="0"/>
              <a:t>7/23/2018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0717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2400" b="1">
                <a:solidFill>
                  <a:srgbClr val="E87427"/>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047750"/>
            <a:ext cx="8534400" cy="3657600"/>
          </a:xfrm>
        </p:spPr>
        <p:txBody>
          <a:bodyPr>
            <a:normAutofit/>
          </a:bodyPr>
          <a:lstStyle>
            <a:lvl1pPr>
              <a:defRPr sz="18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14346AE-6E77-4D1E-A0BB-5A70ACF90EF4}" type="datetime1">
              <a:rPr lang="en-US" smtClean="0"/>
              <a:t>7/23/2018</a:t>
            </a:fld>
            <a:endParaRPr lang="en-US"/>
          </a:p>
        </p:txBody>
      </p:sp>
      <p:sp>
        <p:nvSpPr>
          <p:cNvPr id="5" name="Footer Placeholder 4"/>
          <p:cNvSpPr>
            <a:spLocks noGrp="1"/>
          </p:cNvSpPr>
          <p:nvPr>
            <p:ph type="ftr" sz="quarter" idx="11"/>
          </p:nvPr>
        </p:nvSpPr>
        <p:spPr>
          <a:xfrm>
            <a:off x="2743200" y="4857750"/>
            <a:ext cx="3657600" cy="273844"/>
          </a:xfrm>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514350"/>
            <a:ext cx="304800" cy="286871"/>
          </a:xfrm>
          <a:prstGeom prst="rect">
            <a:avLst/>
          </a:prstGeom>
        </p:spPr>
      </p:pic>
    </p:spTree>
    <p:extLst>
      <p:ext uri="{BB962C8B-B14F-4D97-AF65-F5344CB8AC3E}">
        <p14:creationId xmlns:p14="http://schemas.microsoft.com/office/powerpoint/2010/main" val="237298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D69EF-F8AA-455B-BE9B-4685B1C7E19A}" type="datetime1">
              <a:rPr lang="en-US" smtClean="0"/>
              <a:t>7/23/2018</a:t>
            </a:fld>
            <a:endParaRPr lang="en-US"/>
          </a:p>
        </p:txBody>
      </p:sp>
      <p:sp>
        <p:nvSpPr>
          <p:cNvPr id="5" name="Footer Placeholder 4"/>
          <p:cNvSpPr>
            <a:spLocks noGrp="1"/>
          </p:cNvSpPr>
          <p:nvPr>
            <p:ph type="ftr" sz="quarter" idx="11"/>
          </p:nvPr>
        </p:nvSpPr>
        <p:spPr/>
        <p:txBody>
          <a:bodyPr/>
          <a:lstStyle/>
          <a:p>
            <a:r>
              <a:rPr lang="en-US" smtClean="0"/>
              <a:t>©2018 Steve Simon | https://TheAnalysisFactor.com</a:t>
            </a:r>
            <a:endParaRPr lang="en-US"/>
          </a:p>
        </p:txBody>
      </p:sp>
      <p:sp>
        <p:nvSpPr>
          <p:cNvPr id="6" name="Slide Number Placeholder 5"/>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145951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625B17-A321-4735-AA5C-5D34E8DA8D6E}" type="datetime1">
              <a:rPr lang="en-US" smtClean="0"/>
              <a:t>7/23/2018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0490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CEE7F6-4DAB-4F4D-BA5C-E51D4C711D84}" type="datetime1">
              <a:rPr lang="en-US" smtClean="0"/>
              <a:t>7/23/2018</a:t>
            </a:fld>
            <a:endParaRPr lang="en-US"/>
          </a:p>
        </p:txBody>
      </p:sp>
      <p:sp>
        <p:nvSpPr>
          <p:cNvPr id="8" name="Footer Placeholder 7"/>
          <p:cNvSpPr>
            <a:spLocks noGrp="1"/>
          </p:cNvSpPr>
          <p:nvPr>
            <p:ph type="ftr" sz="quarter" idx="11"/>
          </p:nvPr>
        </p:nvSpPr>
        <p:spPr/>
        <p:txBody>
          <a:bodyPr/>
          <a:lstStyle/>
          <a:p>
            <a:r>
              <a:rPr lang="en-US" smtClean="0"/>
              <a:t>©2018 Steve Simon | https://TheAnalysisFactor.com</a:t>
            </a:r>
            <a:endParaRPr lang="en-US"/>
          </a:p>
        </p:txBody>
      </p:sp>
      <p:sp>
        <p:nvSpPr>
          <p:cNvPr id="9" name="Slide Number Placeholder 8"/>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70674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1EE008-E169-4CB0-8F41-EC01980B5755}" type="datetime1">
              <a:rPr lang="en-US" smtClean="0"/>
              <a:t>7/23/2018</a:t>
            </a:fld>
            <a:endParaRPr lang="en-US"/>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326153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F705C5-6066-4C05-8D74-570E73382636}" type="datetime1">
              <a:rPr lang="en-US" smtClean="0"/>
              <a:t>7/23/2018</a:t>
            </a:fld>
            <a:endParaRPr lang="en-US"/>
          </a:p>
        </p:txBody>
      </p:sp>
      <p:sp>
        <p:nvSpPr>
          <p:cNvPr id="3" name="Footer Placeholder 2"/>
          <p:cNvSpPr>
            <a:spLocks noGrp="1"/>
          </p:cNvSpPr>
          <p:nvPr>
            <p:ph type="ftr" sz="quarter" idx="11"/>
          </p:nvPr>
        </p:nvSpPr>
        <p:spPr/>
        <p:txBody>
          <a:bodyPr/>
          <a:lstStyle/>
          <a:p>
            <a:r>
              <a:rPr lang="en-US" smtClean="0"/>
              <a:t>©2018 Steve Simon | https://TheAnalysisFactor.com</a:t>
            </a:r>
            <a:endParaRPr lang="en-US"/>
          </a:p>
        </p:txBody>
      </p:sp>
      <p:sp>
        <p:nvSpPr>
          <p:cNvPr id="4" name="Slide Number Placeholder 3"/>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58567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F95738-944F-431B-82BD-A72129333E4C}" type="datetime1">
              <a:rPr lang="en-US" smtClean="0"/>
              <a:t>7/23/2018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947880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120E85-9C6A-4107-98F2-05FA883684BB}" type="datetime1">
              <a:rPr lang="en-US" smtClean="0"/>
              <a:t>7/23/2018</a:t>
            </a:fld>
            <a:endParaRPr lang="en-US"/>
          </a:p>
        </p:txBody>
      </p:sp>
      <p:sp>
        <p:nvSpPr>
          <p:cNvPr id="6" name="Footer Placeholder 5"/>
          <p:cNvSpPr>
            <a:spLocks noGrp="1"/>
          </p:cNvSpPr>
          <p:nvPr>
            <p:ph type="ftr" sz="quarter" idx="11"/>
          </p:nvPr>
        </p:nvSpPr>
        <p:spPr/>
        <p:txBody>
          <a:bodyPr/>
          <a:lstStyle/>
          <a:p>
            <a:r>
              <a:rPr lang="en-US" smtClean="0"/>
              <a:t>©2018 Steve Simon | https://TheAnalysisFactor.com</a:t>
            </a:r>
            <a:endParaRPr lang="en-US"/>
          </a:p>
        </p:txBody>
      </p:sp>
      <p:sp>
        <p:nvSpPr>
          <p:cNvPr id="7" name="Slide Number Placeholder 6"/>
          <p:cNvSpPr>
            <a:spLocks noGrp="1"/>
          </p:cNvSpPr>
          <p:nvPr>
            <p:ph type="sldNum" sz="quarter" idx="12"/>
          </p:nvPr>
        </p:nvSpPr>
        <p:spPr/>
        <p:txBody>
          <a:bodyPr/>
          <a:lstStyle/>
          <a:p>
            <a:fld id="{C2E4F4E2-DEA3-44FD-BEC9-57866B7FA44A}" type="slidenum">
              <a:rPr lang="en-US" smtClean="0"/>
              <a:t>‹#›</a:t>
            </a:fld>
            <a:endParaRPr lang="en-US"/>
          </a:p>
        </p:txBody>
      </p:sp>
    </p:spTree>
    <p:extLst>
      <p:ext uri="{BB962C8B-B14F-4D97-AF65-F5344CB8AC3E}">
        <p14:creationId xmlns:p14="http://schemas.microsoft.com/office/powerpoint/2010/main" val="237273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80BC2D6-C7A4-4A07-89E0-230042606661}" type="datetime1">
              <a:rPr lang="en-US" smtClean="0"/>
              <a:t>7/23/2018</a:t>
            </a:fld>
            <a:endParaRPr lang="en-US"/>
          </a:p>
        </p:txBody>
      </p:sp>
      <p:sp>
        <p:nvSpPr>
          <p:cNvPr id="5" name="Footer Placeholder 4"/>
          <p:cNvSpPr>
            <a:spLocks noGrp="1"/>
          </p:cNvSpPr>
          <p:nvPr>
            <p:ph type="ftr" sz="quarter" idx="3"/>
          </p:nvPr>
        </p:nvSpPr>
        <p:spPr>
          <a:xfrm>
            <a:off x="3124200" y="4857750"/>
            <a:ext cx="2895600" cy="273844"/>
          </a:xfrm>
          <a:prstGeom prst="rect">
            <a:avLst/>
          </a:prstGeom>
        </p:spPr>
        <p:txBody>
          <a:bodyPr vert="horz" lIns="91440" tIns="45720" rIns="91440" bIns="45720" rtlCol="0" anchor="ctr"/>
          <a:lstStyle>
            <a:lvl1pPr algn="ctr">
              <a:defRPr sz="1050">
                <a:solidFill>
                  <a:schemeClr val="bg1"/>
                </a:solidFill>
              </a:defRPr>
            </a:lvl1pPr>
          </a:lstStyle>
          <a:p>
            <a:r>
              <a:rPr lang="en-US" smtClean="0"/>
              <a:t>©2018 Steve Simon | https://TheAnalysisFactor.com</a:t>
            </a:r>
            <a:endParaRPr lang="en-US"/>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2E4F4E2-DEA3-44FD-BEC9-57866B7FA44A}" type="slidenum">
              <a:rPr lang="en-US" smtClean="0"/>
              <a:pPr/>
              <a:t>‹#›</a:t>
            </a:fld>
            <a:endParaRPr lang="en-US"/>
          </a:p>
        </p:txBody>
      </p:sp>
    </p:spTree>
    <p:extLst>
      <p:ext uri="{BB962C8B-B14F-4D97-AF65-F5344CB8AC3E}">
        <p14:creationId xmlns:p14="http://schemas.microsoft.com/office/powerpoint/2010/main" val="358920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mean.com/category/InterestingWebsites.html#DaStL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Survival Analysis</a:t>
            </a:r>
            <a:endParaRPr lang="en-US" dirty="0"/>
          </a:p>
        </p:txBody>
      </p:sp>
    </p:spTree>
    <p:extLst>
      <p:ext uri="{BB962C8B-B14F-4D97-AF65-F5344CB8AC3E}">
        <p14:creationId xmlns:p14="http://schemas.microsoft.com/office/powerpoint/2010/main" val="129684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Another change to the data</a:t>
            </a:r>
          </a:p>
          <a:p>
            <a:pPr marL="0" indent="0">
              <a:buNone/>
            </a:pPr>
            <a:endParaRPr lang="en-US" dirty="0" smtClean="0"/>
          </a:p>
          <a:p>
            <a:pPr marL="0" indent="0">
              <a:buNone/>
            </a:pPr>
            <a:r>
              <a:rPr lang="en-US" dirty="0"/>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10</a:t>
            </a:fld>
            <a:endParaRPr lang="en-US"/>
          </a:p>
        </p:txBody>
      </p:sp>
    </p:spTree>
    <p:extLst>
      <p:ext uri="{BB962C8B-B14F-4D97-AF65-F5344CB8AC3E}">
        <p14:creationId xmlns:p14="http://schemas.microsoft.com/office/powerpoint/2010/main" val="2662951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Here are the estimated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11</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71 </a:t>
            </a:r>
            <a:r>
              <a:rPr lang="en-US" sz="2000" dirty="0"/>
              <a:t>30%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75 </a:t>
            </a:r>
            <a:r>
              <a:rPr lang="en-US" sz="2000" dirty="0"/>
              <a:t>20%</a:t>
            </a:r>
            <a:br>
              <a:rPr lang="en-US" sz="2000" dirty="0"/>
            </a:br>
            <a:r>
              <a:rPr lang="en-US" sz="2000" dirty="0" smtClean="0"/>
              <a:t>70</a:t>
            </a:r>
            <a:r>
              <a:rPr lang="en-US" sz="2000" dirty="0"/>
              <a:t>+ ?</a:t>
            </a:r>
            <a:br>
              <a:rPr lang="en-US" sz="2000" dirty="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a:t>70+ ?</a:t>
            </a:r>
            <a:br>
              <a:rPr lang="en-US" sz="2000" dirty="0"/>
            </a:br>
            <a:r>
              <a:rPr lang="en-US" sz="2000" dirty="0" smtClean="0"/>
              <a:t>89 </a:t>
            </a:r>
            <a:r>
              <a:rPr lang="en-US" sz="2000" dirty="0"/>
              <a:t>10%</a:t>
            </a:r>
            <a:br>
              <a:rPr lang="en-US" sz="2000" dirty="0"/>
            </a:br>
            <a:r>
              <a:rPr lang="en-US" sz="2000" dirty="0" smtClean="0"/>
              <a:t>70</a:t>
            </a:r>
            <a:r>
              <a:rPr lang="en-US" sz="2000" dirty="0"/>
              <a:t>+ ?</a:t>
            </a:r>
            <a:br>
              <a:rPr lang="en-US" sz="2000" dirty="0"/>
            </a:br>
            <a:r>
              <a:rPr lang="en-US" sz="2000" dirty="0" smtClean="0"/>
              <a:t>96</a:t>
            </a:r>
            <a:r>
              <a:rPr lang="en-US" sz="2000" dirty="0"/>
              <a:t>  0%</a:t>
            </a:r>
          </a:p>
        </p:txBody>
      </p:sp>
    </p:spTree>
    <p:extLst>
      <p:ext uri="{BB962C8B-B14F-4D97-AF65-F5344CB8AC3E}">
        <p14:creationId xmlns:p14="http://schemas.microsoft.com/office/powerpoint/2010/main" val="4127016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12</a:t>
            </a:fld>
            <a:endParaRPr lang="en-US"/>
          </a:p>
        </p:txBody>
      </p:sp>
      <p:pic>
        <p:nvPicPr>
          <p:cNvPr id="7" name="Picture 6"/>
          <p:cNvPicPr>
            <a:picLocks noChangeAspect="1"/>
          </p:cNvPicPr>
          <p:nvPr/>
        </p:nvPicPr>
        <p:blipFill>
          <a:blip r:embed="rId2"/>
          <a:stretch>
            <a:fillRect/>
          </a:stretch>
        </p:blipFill>
        <p:spPr>
          <a:xfrm>
            <a:off x="381000" y="1438274"/>
            <a:ext cx="4330700" cy="3248025"/>
          </a:xfrm>
          <a:prstGeom prst="rect">
            <a:avLst/>
          </a:prstGeom>
        </p:spPr>
      </p:pic>
    </p:spTree>
    <p:extLst>
      <p:ext uri="{BB962C8B-B14F-4D97-AF65-F5344CB8AC3E}">
        <p14:creationId xmlns:p14="http://schemas.microsoft.com/office/powerpoint/2010/main" val="1427299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Introduction to Kaplan-Meier Curves</a:t>
            </a:r>
          </a:p>
        </p:txBody>
      </p:sp>
      <p:sp>
        <p:nvSpPr>
          <p:cNvPr id="3" name="Content Placeholder 2"/>
          <p:cNvSpPr>
            <a:spLocks noGrp="1"/>
          </p:cNvSpPr>
          <p:nvPr>
            <p:ph idx="1"/>
          </p:nvPr>
        </p:nvSpPr>
        <p:spPr/>
        <p:txBody>
          <a:bodyPr/>
          <a:lstStyle/>
          <a:p>
            <a:pPr marL="0" indent="0">
              <a:buNone/>
            </a:pPr>
            <a:r>
              <a:rPr lang="en-US" b="1" dirty="0">
                <a:solidFill>
                  <a:srgbClr val="2361A1"/>
                </a:solidFill>
              </a:rPr>
              <a:t>Fruit fly data (round 3</a:t>
            </a:r>
            <a:r>
              <a:rPr lang="en-US" b="1" dirty="0" smtClean="0">
                <a:solidFill>
                  <a:srgbClr val="2361A1"/>
                </a:solidFill>
              </a:rPr>
              <a:t>)</a:t>
            </a:r>
          </a:p>
          <a:p>
            <a:pPr marL="0" indent="0">
              <a:buNone/>
            </a:pPr>
            <a:endParaRPr lang="en-US" b="1" dirty="0">
              <a:solidFill>
                <a:srgbClr val="2361A1"/>
              </a:solidFill>
            </a:endParaRPr>
          </a:p>
          <a:p>
            <a:pPr marL="0" indent="0">
              <a:buNone/>
            </a:pPr>
            <a:r>
              <a:rPr lang="en-US" dirty="0"/>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13</a:t>
            </a:fld>
            <a:endParaRPr lang="en-US"/>
          </a:p>
        </p:txBody>
      </p:sp>
    </p:spTree>
    <p:extLst>
      <p:ext uri="{BB962C8B-B14F-4D97-AF65-F5344CB8AC3E}">
        <p14:creationId xmlns:p14="http://schemas.microsoft.com/office/powerpoint/2010/main" val="3974506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Informative </a:t>
            </a:r>
            <a:r>
              <a:rPr lang="en-US" b="1" dirty="0" smtClean="0">
                <a:solidFill>
                  <a:srgbClr val="2361A1"/>
                </a:solidFill>
              </a:rPr>
              <a:t>censoring</a:t>
            </a:r>
          </a:p>
          <a:p>
            <a:pPr marL="0" indent="0">
              <a:buNone/>
            </a:pPr>
            <a:endParaRPr lang="en-US" b="1" dirty="0">
              <a:solidFill>
                <a:srgbClr val="2361A1"/>
              </a:solidFill>
            </a:endParaRPr>
          </a:p>
          <a:p>
            <a:pPr marL="0" indent="0">
              <a:buNone/>
            </a:pPr>
            <a:r>
              <a:rPr lang="en-US" dirty="0"/>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kick the bucket on days 70, 71, 72, and 73, were already on their deathbeds and unable to fly at all, much less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14</a:t>
            </a:fld>
            <a:endParaRPr lang="en-US"/>
          </a:p>
        </p:txBody>
      </p:sp>
    </p:spTree>
    <p:extLst>
      <p:ext uri="{BB962C8B-B14F-4D97-AF65-F5344CB8AC3E}">
        <p14:creationId xmlns:p14="http://schemas.microsoft.com/office/powerpoint/2010/main" val="27414978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50th percentile = 61</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15</a:t>
            </a:fld>
            <a:endParaRPr lang="en-US"/>
          </a:p>
        </p:txBody>
      </p:sp>
      <p:pic>
        <p:nvPicPr>
          <p:cNvPr id="6" name="Picture 2" descr="http://www.pmean.com/08/images/Simple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49"/>
            <a:ext cx="4267200" cy="3041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52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3)</a:t>
            </a:r>
          </a:p>
        </p:txBody>
      </p:sp>
      <p:sp>
        <p:nvSpPr>
          <p:cNvPr id="3" name="Content Placeholder 2"/>
          <p:cNvSpPr>
            <a:spLocks noGrp="1"/>
          </p:cNvSpPr>
          <p:nvPr>
            <p:ph idx="1"/>
          </p:nvPr>
        </p:nvSpPr>
        <p:spPr/>
        <p:txBody>
          <a:bodyPr/>
          <a:lstStyle/>
          <a:p>
            <a:pPr marL="0" indent="0">
              <a:buNone/>
            </a:pPr>
            <a:r>
              <a:rPr lang="en-US" b="1" dirty="0">
                <a:solidFill>
                  <a:srgbClr val="2361A1"/>
                </a:solidFill>
              </a:rPr>
              <a:t>Interpretation: </a:t>
            </a:r>
            <a:r>
              <a:rPr lang="en-US" b="1" dirty="0" smtClean="0">
                <a:solidFill>
                  <a:srgbClr val="2361A1"/>
                </a:solidFill>
              </a:rPr>
              <a:t>80 week survival probability = 20%</a:t>
            </a: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16</a:t>
            </a:fld>
            <a:endParaRPr lang="en-US"/>
          </a:p>
        </p:txBody>
      </p:sp>
      <p:pic>
        <p:nvPicPr>
          <p:cNvPr id="7" name="Picture 2" descr="http://www.pmean.com/08/images/Simple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581150"/>
            <a:ext cx="4291522" cy="305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579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17</a:t>
            </a:fld>
            <a:endParaRPr lang="en-US"/>
          </a:p>
        </p:txBody>
      </p:sp>
      <p:pic>
        <p:nvPicPr>
          <p:cNvPr id="6" name="Picture 5"/>
          <p:cNvPicPr>
            <a:picLocks noChangeAspect="1"/>
          </p:cNvPicPr>
          <p:nvPr/>
        </p:nvPicPr>
        <p:blipFill>
          <a:blip r:embed="rId2"/>
          <a:stretch>
            <a:fillRect/>
          </a:stretch>
        </p:blipFill>
        <p:spPr>
          <a:xfrm>
            <a:off x="2362200" y="444572"/>
            <a:ext cx="4400172" cy="4365579"/>
          </a:xfrm>
          <a:prstGeom prst="rect">
            <a:avLst/>
          </a:prstGeom>
        </p:spPr>
      </p:pic>
    </p:spTree>
    <p:extLst>
      <p:ext uri="{BB962C8B-B14F-4D97-AF65-F5344CB8AC3E}">
        <p14:creationId xmlns:p14="http://schemas.microsoft.com/office/powerpoint/2010/main" val="3892152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18</a:t>
            </a:fld>
            <a:endParaRPr lang="en-US"/>
          </a:p>
        </p:txBody>
      </p:sp>
      <p:pic>
        <p:nvPicPr>
          <p:cNvPr id="7" name="Picture 6"/>
          <p:cNvPicPr>
            <a:picLocks noChangeAspect="1"/>
          </p:cNvPicPr>
          <p:nvPr/>
        </p:nvPicPr>
        <p:blipFill>
          <a:blip r:embed="rId2"/>
          <a:stretch>
            <a:fillRect/>
          </a:stretch>
        </p:blipFill>
        <p:spPr>
          <a:xfrm>
            <a:off x="2133600" y="285751"/>
            <a:ext cx="4480026" cy="4495800"/>
          </a:xfrm>
          <a:prstGeom prst="rect">
            <a:avLst/>
          </a:prstGeom>
        </p:spPr>
      </p:pic>
    </p:spTree>
    <p:extLst>
      <p:ext uri="{BB962C8B-B14F-4D97-AF65-F5344CB8AC3E}">
        <p14:creationId xmlns:p14="http://schemas.microsoft.com/office/powerpoint/2010/main" val="1368909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19</a:t>
            </a:fld>
            <a:endParaRPr lang="en-US"/>
          </a:p>
        </p:txBody>
      </p:sp>
      <p:pic>
        <p:nvPicPr>
          <p:cNvPr id="6" name="Picture 5"/>
          <p:cNvPicPr>
            <a:picLocks noChangeAspect="1"/>
          </p:cNvPicPr>
          <p:nvPr/>
        </p:nvPicPr>
        <p:blipFill>
          <a:blip r:embed="rId2"/>
          <a:stretch>
            <a:fillRect/>
          </a:stretch>
        </p:blipFill>
        <p:spPr>
          <a:xfrm>
            <a:off x="1900718" y="428898"/>
            <a:ext cx="5033481" cy="4304682"/>
          </a:xfrm>
          <a:prstGeom prst="rect">
            <a:avLst/>
          </a:prstGeom>
        </p:spPr>
      </p:pic>
    </p:spTree>
    <p:extLst>
      <p:ext uri="{BB962C8B-B14F-4D97-AF65-F5344CB8AC3E}">
        <p14:creationId xmlns:p14="http://schemas.microsoft.com/office/powerpoint/2010/main" val="261691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Covered in this webinar:</a:t>
            </a:r>
            <a:endParaRPr lang="en-US" dirty="0"/>
          </a:p>
        </p:txBody>
      </p:sp>
      <p:sp>
        <p:nvSpPr>
          <p:cNvPr id="3" name="Content Placeholder 2"/>
          <p:cNvSpPr>
            <a:spLocks noGrp="1"/>
          </p:cNvSpPr>
          <p:nvPr>
            <p:ph idx="1"/>
          </p:nvPr>
        </p:nvSpPr>
        <p:spPr/>
        <p:txBody>
          <a:bodyPr>
            <a:normAutofit/>
          </a:bodyPr>
          <a:lstStyle/>
          <a:p>
            <a:pPr fontAlgn="base">
              <a:lnSpc>
                <a:spcPct val="150000"/>
              </a:lnSpc>
            </a:pPr>
            <a:r>
              <a:rPr lang="en-US" dirty="0" smtClean="0"/>
              <a:t>See </a:t>
            </a:r>
            <a:r>
              <a:rPr lang="en-US" dirty="0"/>
              <a:t>and learn how to interpret a variety of Kaplan-Meier curves, the fundamental graphical display for survival data</a:t>
            </a:r>
          </a:p>
          <a:p>
            <a:pPr fontAlgn="base">
              <a:lnSpc>
                <a:spcPct val="150000"/>
              </a:lnSpc>
            </a:pPr>
            <a:r>
              <a:rPr lang="en-US" dirty="0"/>
              <a:t>The underlying calculations of a Kaplan-Meier curve </a:t>
            </a:r>
          </a:p>
          <a:p>
            <a:pPr fontAlgn="base">
              <a:lnSpc>
                <a:spcPct val="150000"/>
              </a:lnSpc>
            </a:pPr>
            <a:r>
              <a:rPr lang="en-US" dirty="0"/>
              <a:t>An advanced application of competing risks analysis using a Political Science example of duration of leadership in the world’s countries</a:t>
            </a:r>
          </a:p>
          <a:p>
            <a:pPr marL="0" indent="0">
              <a:lnSpc>
                <a:spcPct val="150000"/>
              </a:lnSpc>
              <a:buNone/>
            </a:pPr>
            <a:r>
              <a:rPr lang="en-US" dirty="0"/>
              <a:t/>
            </a:r>
            <a:br>
              <a:rPr lang="en-US" dirty="0"/>
            </a:b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a:t>
            </a:fld>
            <a:endParaRPr lang="en-US"/>
          </a:p>
        </p:txBody>
      </p:sp>
    </p:spTree>
    <p:extLst>
      <p:ext uri="{BB962C8B-B14F-4D97-AF65-F5344CB8AC3E}">
        <p14:creationId xmlns:p14="http://schemas.microsoft.com/office/powerpoint/2010/main" val="2279960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20</a:t>
            </a:fld>
            <a:endParaRPr lang="en-US"/>
          </a:p>
        </p:txBody>
      </p:sp>
      <p:pic>
        <p:nvPicPr>
          <p:cNvPr id="7" name="Picture 6"/>
          <p:cNvPicPr>
            <a:picLocks noChangeAspect="1"/>
          </p:cNvPicPr>
          <p:nvPr/>
        </p:nvPicPr>
        <p:blipFill>
          <a:blip r:embed="rId2"/>
          <a:stretch>
            <a:fillRect/>
          </a:stretch>
        </p:blipFill>
        <p:spPr>
          <a:xfrm>
            <a:off x="1454770" y="1123950"/>
            <a:ext cx="6219048" cy="2952381"/>
          </a:xfrm>
          <a:prstGeom prst="rect">
            <a:avLst/>
          </a:prstGeom>
        </p:spPr>
      </p:pic>
    </p:spTree>
    <p:extLst>
      <p:ext uri="{BB962C8B-B14F-4D97-AF65-F5344CB8AC3E}">
        <p14:creationId xmlns:p14="http://schemas.microsoft.com/office/powerpoint/2010/main" val="1683924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21</a:t>
            </a:fld>
            <a:endParaRPr lang="en-US"/>
          </a:p>
        </p:txBody>
      </p:sp>
      <p:pic>
        <p:nvPicPr>
          <p:cNvPr id="6" name="Picture 5"/>
          <p:cNvPicPr>
            <a:picLocks noChangeAspect="1"/>
          </p:cNvPicPr>
          <p:nvPr/>
        </p:nvPicPr>
        <p:blipFill>
          <a:blip r:embed="rId2"/>
          <a:stretch>
            <a:fillRect/>
          </a:stretch>
        </p:blipFill>
        <p:spPr>
          <a:xfrm>
            <a:off x="2209800" y="443282"/>
            <a:ext cx="4771610" cy="4258901"/>
          </a:xfrm>
          <a:prstGeom prst="rect">
            <a:avLst/>
          </a:prstGeom>
        </p:spPr>
      </p:pic>
    </p:spTree>
    <p:extLst>
      <p:ext uri="{BB962C8B-B14F-4D97-AF65-F5344CB8AC3E}">
        <p14:creationId xmlns:p14="http://schemas.microsoft.com/office/powerpoint/2010/main" val="1633104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22</a:t>
            </a:fld>
            <a:endParaRPr lang="en-US"/>
          </a:p>
        </p:txBody>
      </p:sp>
      <p:pic>
        <p:nvPicPr>
          <p:cNvPr id="7" name="Picture 6"/>
          <p:cNvPicPr>
            <a:picLocks noChangeAspect="1"/>
          </p:cNvPicPr>
          <p:nvPr/>
        </p:nvPicPr>
        <p:blipFill>
          <a:blip r:embed="rId2"/>
          <a:stretch>
            <a:fillRect/>
          </a:stretch>
        </p:blipFill>
        <p:spPr>
          <a:xfrm>
            <a:off x="2438400" y="409681"/>
            <a:ext cx="4206294" cy="4362083"/>
          </a:xfrm>
          <a:prstGeom prst="rect">
            <a:avLst/>
          </a:prstGeom>
        </p:spPr>
      </p:pic>
    </p:spTree>
    <p:extLst>
      <p:ext uri="{BB962C8B-B14F-4D97-AF65-F5344CB8AC3E}">
        <p14:creationId xmlns:p14="http://schemas.microsoft.com/office/powerpoint/2010/main" val="6040315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23</a:t>
            </a:fld>
            <a:endParaRPr lang="en-US"/>
          </a:p>
        </p:txBody>
      </p:sp>
      <p:pic>
        <p:nvPicPr>
          <p:cNvPr id="6" name="Picture 5"/>
          <p:cNvPicPr>
            <a:picLocks noChangeAspect="1"/>
          </p:cNvPicPr>
          <p:nvPr/>
        </p:nvPicPr>
        <p:blipFill>
          <a:blip r:embed="rId2"/>
          <a:stretch>
            <a:fillRect/>
          </a:stretch>
        </p:blipFill>
        <p:spPr>
          <a:xfrm>
            <a:off x="2178122" y="438150"/>
            <a:ext cx="4620794" cy="4343400"/>
          </a:xfrm>
          <a:prstGeom prst="rect">
            <a:avLst/>
          </a:prstGeom>
        </p:spPr>
      </p:pic>
    </p:spTree>
    <p:extLst>
      <p:ext uri="{BB962C8B-B14F-4D97-AF65-F5344CB8AC3E}">
        <p14:creationId xmlns:p14="http://schemas.microsoft.com/office/powerpoint/2010/main" val="34194202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24</a:t>
            </a:fld>
            <a:endParaRPr lang="en-US"/>
          </a:p>
        </p:txBody>
      </p:sp>
      <p:pic>
        <p:nvPicPr>
          <p:cNvPr id="7" name="Picture 6"/>
          <p:cNvPicPr>
            <a:picLocks noChangeAspect="1"/>
          </p:cNvPicPr>
          <p:nvPr/>
        </p:nvPicPr>
        <p:blipFill>
          <a:blip r:embed="rId2"/>
          <a:stretch>
            <a:fillRect/>
          </a:stretch>
        </p:blipFill>
        <p:spPr>
          <a:xfrm>
            <a:off x="1656166" y="847190"/>
            <a:ext cx="5876190" cy="3485714"/>
          </a:xfrm>
          <a:prstGeom prst="rect">
            <a:avLst/>
          </a:prstGeom>
        </p:spPr>
      </p:pic>
    </p:spTree>
    <p:extLst>
      <p:ext uri="{BB962C8B-B14F-4D97-AF65-F5344CB8AC3E}">
        <p14:creationId xmlns:p14="http://schemas.microsoft.com/office/powerpoint/2010/main" val="3319159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25</a:t>
            </a:fld>
            <a:endParaRPr lang="en-US"/>
          </a:p>
        </p:txBody>
      </p:sp>
      <p:pic>
        <p:nvPicPr>
          <p:cNvPr id="6" name="Picture 5"/>
          <p:cNvPicPr>
            <a:picLocks noChangeAspect="1"/>
          </p:cNvPicPr>
          <p:nvPr/>
        </p:nvPicPr>
        <p:blipFill>
          <a:blip r:embed="rId2"/>
          <a:stretch>
            <a:fillRect/>
          </a:stretch>
        </p:blipFill>
        <p:spPr>
          <a:xfrm>
            <a:off x="2057400" y="424296"/>
            <a:ext cx="4800600" cy="4357254"/>
          </a:xfrm>
          <a:prstGeom prst="rect">
            <a:avLst/>
          </a:prstGeom>
        </p:spPr>
      </p:pic>
    </p:spTree>
    <p:extLst>
      <p:ext uri="{BB962C8B-B14F-4D97-AF65-F5344CB8AC3E}">
        <p14:creationId xmlns:p14="http://schemas.microsoft.com/office/powerpoint/2010/main" val="1123698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26</a:t>
            </a:fld>
            <a:endParaRPr lang="en-US"/>
          </a:p>
        </p:txBody>
      </p:sp>
      <p:pic>
        <p:nvPicPr>
          <p:cNvPr id="7" name="Picture 6"/>
          <p:cNvPicPr>
            <a:picLocks noChangeAspect="1"/>
          </p:cNvPicPr>
          <p:nvPr/>
        </p:nvPicPr>
        <p:blipFill>
          <a:blip r:embed="rId2"/>
          <a:stretch>
            <a:fillRect/>
          </a:stretch>
        </p:blipFill>
        <p:spPr>
          <a:xfrm>
            <a:off x="1324381" y="590550"/>
            <a:ext cx="6495238" cy="3933333"/>
          </a:xfrm>
          <a:prstGeom prst="rect">
            <a:avLst/>
          </a:prstGeom>
        </p:spPr>
      </p:pic>
    </p:spTree>
    <p:extLst>
      <p:ext uri="{BB962C8B-B14F-4D97-AF65-F5344CB8AC3E}">
        <p14:creationId xmlns:p14="http://schemas.microsoft.com/office/powerpoint/2010/main" val="3973663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27</a:t>
            </a:fld>
            <a:endParaRPr lang="en-US"/>
          </a:p>
        </p:txBody>
      </p:sp>
      <p:pic>
        <p:nvPicPr>
          <p:cNvPr id="6" name="Picture 5"/>
          <p:cNvPicPr>
            <a:picLocks noChangeAspect="1"/>
          </p:cNvPicPr>
          <p:nvPr/>
        </p:nvPicPr>
        <p:blipFill>
          <a:blip r:embed="rId2"/>
          <a:stretch>
            <a:fillRect/>
          </a:stretch>
        </p:blipFill>
        <p:spPr>
          <a:xfrm>
            <a:off x="2286000" y="360879"/>
            <a:ext cx="4774531" cy="4433493"/>
          </a:xfrm>
          <a:prstGeom prst="rect">
            <a:avLst/>
          </a:prstGeom>
        </p:spPr>
      </p:pic>
    </p:spTree>
    <p:extLst>
      <p:ext uri="{BB962C8B-B14F-4D97-AF65-F5344CB8AC3E}">
        <p14:creationId xmlns:p14="http://schemas.microsoft.com/office/powerpoint/2010/main" val="3680413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28</a:t>
            </a:fld>
            <a:endParaRPr lang="en-US"/>
          </a:p>
        </p:txBody>
      </p:sp>
      <p:pic>
        <p:nvPicPr>
          <p:cNvPr id="7" name="Picture 6"/>
          <p:cNvPicPr>
            <a:picLocks noChangeAspect="1"/>
          </p:cNvPicPr>
          <p:nvPr/>
        </p:nvPicPr>
        <p:blipFill>
          <a:blip r:embed="rId2"/>
          <a:stretch>
            <a:fillRect/>
          </a:stretch>
        </p:blipFill>
        <p:spPr>
          <a:xfrm>
            <a:off x="1467238" y="1123950"/>
            <a:ext cx="6209524" cy="2942857"/>
          </a:xfrm>
          <a:prstGeom prst="rect">
            <a:avLst/>
          </a:prstGeom>
        </p:spPr>
      </p:pic>
    </p:spTree>
    <p:extLst>
      <p:ext uri="{BB962C8B-B14F-4D97-AF65-F5344CB8AC3E}">
        <p14:creationId xmlns:p14="http://schemas.microsoft.com/office/powerpoint/2010/main" val="1540520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29</a:t>
            </a:fld>
            <a:endParaRPr lang="en-US"/>
          </a:p>
        </p:txBody>
      </p:sp>
      <p:pic>
        <p:nvPicPr>
          <p:cNvPr id="6" name="Picture 5"/>
          <p:cNvPicPr>
            <a:picLocks noChangeAspect="1"/>
          </p:cNvPicPr>
          <p:nvPr/>
        </p:nvPicPr>
        <p:blipFill>
          <a:blip r:embed="rId2"/>
          <a:stretch>
            <a:fillRect/>
          </a:stretch>
        </p:blipFill>
        <p:spPr>
          <a:xfrm>
            <a:off x="2351070" y="339808"/>
            <a:ext cx="4485886" cy="4451590"/>
          </a:xfrm>
          <a:prstGeom prst="rect">
            <a:avLst/>
          </a:prstGeom>
        </p:spPr>
      </p:pic>
    </p:spTree>
    <p:extLst>
      <p:ext uri="{BB962C8B-B14F-4D97-AF65-F5344CB8AC3E}">
        <p14:creationId xmlns:p14="http://schemas.microsoft.com/office/powerpoint/2010/main" val="24448490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Where does this data come from?</a:t>
            </a:r>
          </a:p>
          <a:p>
            <a:pPr marL="0" indent="0">
              <a:buNone/>
            </a:pPr>
            <a:endParaRPr lang="en-US" dirty="0"/>
          </a:p>
          <a:p>
            <a:r>
              <a:rPr lang="en-US" dirty="0"/>
              <a:t>The following data represents survival time for a group of fruit flies and is a subset of a larger data set found at the </a:t>
            </a:r>
            <a:r>
              <a:rPr lang="en-US" dirty="0">
                <a:hlinkClick r:id="rId2"/>
              </a:rPr>
              <a:t>Data and Story Library (DASL)</a:t>
            </a:r>
            <a:r>
              <a:rPr lang="en-US" dirty="0"/>
              <a:t>. The data set has been slightly modified to simplify some of these explanations</a:t>
            </a:r>
            <a:r>
              <a:rPr lang="en-US" dirty="0" smtClean="0"/>
              <a:t>.</a:t>
            </a:r>
          </a:p>
          <a:p>
            <a:pPr marL="0" indent="0">
              <a:buNone/>
            </a:pPr>
            <a:endParaRPr lang="en-US" dirty="0"/>
          </a:p>
          <a:p>
            <a:r>
              <a:rPr lang="en-US" dirty="0"/>
              <a:t>There are 25 flies in the sample, with the first fly dying on day 37 and the last fly dying on day 96. If you wanted to estimate the survival probability for this data, you would draw a curve that decreases by 4% (1/25) every time a fly dies.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a:t>
            </a:fld>
            <a:endParaRPr lang="en-US"/>
          </a:p>
        </p:txBody>
      </p:sp>
    </p:spTree>
    <p:extLst>
      <p:ext uri="{BB962C8B-B14F-4D97-AF65-F5344CB8AC3E}">
        <p14:creationId xmlns:p14="http://schemas.microsoft.com/office/powerpoint/2010/main" val="17423791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30</a:t>
            </a:fld>
            <a:endParaRPr lang="en-US"/>
          </a:p>
        </p:txBody>
      </p:sp>
      <p:pic>
        <p:nvPicPr>
          <p:cNvPr id="7" name="Picture 6"/>
          <p:cNvPicPr>
            <a:picLocks noChangeAspect="1"/>
          </p:cNvPicPr>
          <p:nvPr/>
        </p:nvPicPr>
        <p:blipFill>
          <a:blip r:embed="rId2"/>
          <a:stretch>
            <a:fillRect/>
          </a:stretch>
        </p:blipFill>
        <p:spPr>
          <a:xfrm>
            <a:off x="1631499" y="1428750"/>
            <a:ext cx="5923809" cy="2438095"/>
          </a:xfrm>
          <a:prstGeom prst="rect">
            <a:avLst/>
          </a:prstGeom>
        </p:spPr>
      </p:pic>
    </p:spTree>
    <p:extLst>
      <p:ext uri="{BB962C8B-B14F-4D97-AF65-F5344CB8AC3E}">
        <p14:creationId xmlns:p14="http://schemas.microsoft.com/office/powerpoint/2010/main" val="3029827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31</a:t>
            </a:fld>
            <a:endParaRPr lang="en-US"/>
          </a:p>
        </p:txBody>
      </p:sp>
      <p:pic>
        <p:nvPicPr>
          <p:cNvPr id="6" name="Picture 5"/>
          <p:cNvPicPr>
            <a:picLocks noChangeAspect="1"/>
          </p:cNvPicPr>
          <p:nvPr/>
        </p:nvPicPr>
        <p:blipFill>
          <a:blip r:embed="rId2"/>
          <a:stretch>
            <a:fillRect/>
          </a:stretch>
        </p:blipFill>
        <p:spPr>
          <a:xfrm>
            <a:off x="2362200" y="348258"/>
            <a:ext cx="4876800" cy="4422824"/>
          </a:xfrm>
          <a:prstGeom prst="rect">
            <a:avLst/>
          </a:prstGeom>
        </p:spPr>
      </p:pic>
    </p:spTree>
    <p:extLst>
      <p:ext uri="{BB962C8B-B14F-4D97-AF65-F5344CB8AC3E}">
        <p14:creationId xmlns:p14="http://schemas.microsoft.com/office/powerpoint/2010/main" val="21089956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32</a:t>
            </a:fld>
            <a:endParaRPr lang="en-US"/>
          </a:p>
        </p:txBody>
      </p:sp>
      <p:pic>
        <p:nvPicPr>
          <p:cNvPr id="7" name="Picture 6"/>
          <p:cNvPicPr>
            <a:picLocks noChangeAspect="1"/>
          </p:cNvPicPr>
          <p:nvPr/>
        </p:nvPicPr>
        <p:blipFill>
          <a:blip r:embed="rId2"/>
          <a:stretch>
            <a:fillRect/>
          </a:stretch>
        </p:blipFill>
        <p:spPr>
          <a:xfrm>
            <a:off x="1295400" y="666750"/>
            <a:ext cx="6276534" cy="3967243"/>
          </a:xfrm>
          <a:prstGeom prst="rect">
            <a:avLst/>
          </a:prstGeom>
        </p:spPr>
      </p:pic>
    </p:spTree>
    <p:extLst>
      <p:ext uri="{BB962C8B-B14F-4D97-AF65-F5344CB8AC3E}">
        <p14:creationId xmlns:p14="http://schemas.microsoft.com/office/powerpoint/2010/main" val="1625189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Overview</a:t>
            </a:r>
          </a:p>
          <a:p>
            <a:pPr marL="0" indent="0">
              <a:buNone/>
            </a:pPr>
            <a:endParaRPr lang="en-US" dirty="0" smtClean="0"/>
          </a:p>
          <a:p>
            <a:pPr marL="0" indent="0">
              <a:buNone/>
            </a:pPr>
            <a:r>
              <a:rPr lang="en-US" dirty="0"/>
              <a:t>This data set tracks leaders of countries of the world and how long they stay in power. Leaders can be removed by constitutional means, by natural death, or by </a:t>
            </a:r>
            <a:r>
              <a:rPr lang="en-US" dirty="0" err="1"/>
              <a:t>nonconstitutional</a:t>
            </a:r>
            <a:r>
              <a:rPr lang="en-US" dirty="0"/>
              <a:t> means (military coup or assassination, for example). This data set is restricted to 1960 through 1987, and does not include North America.</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33</a:t>
            </a:fld>
            <a:endParaRPr lang="en-US"/>
          </a:p>
        </p:txBody>
      </p:sp>
    </p:spTree>
    <p:extLst>
      <p:ext uri="{BB962C8B-B14F-4D97-AF65-F5344CB8AC3E}">
        <p14:creationId xmlns:p14="http://schemas.microsoft.com/office/powerpoint/2010/main" val="1750518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34</a:t>
            </a:fld>
            <a:endParaRPr lang="en-US"/>
          </a:p>
        </p:txBody>
      </p:sp>
      <p:sp>
        <p:nvSpPr>
          <p:cNvPr id="6" name="Text Placeholder 2"/>
          <p:cNvSpPr txBox="1">
            <a:spLocks/>
          </p:cNvSpPr>
          <p:nvPr/>
        </p:nvSpPr>
        <p:spPr>
          <a:xfrm>
            <a:off x="381000" y="1800974"/>
            <a:ext cx="75438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years   Min. 1st Qu.  Median    Mean 3rd Qu.    Max. </a:t>
            </a:r>
          </a:p>
          <a:p>
            <a:pPr marL="0" indent="0">
              <a:buNone/>
            </a:pPr>
            <a:r>
              <a:rPr lang="en-US" dirty="0" smtClean="0">
                <a:latin typeface="Courier New" panose="02070309020205020404" pitchFamily="49" charset="0"/>
                <a:cs typeface="Courier New" panose="02070309020205020404" pitchFamily="49" charset="0"/>
              </a:rPr>
              <a:t>       0.000   1.000   3.000   5.114   7.000  27.000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lost    still in power    constitutional exit</a:t>
            </a:r>
          </a:p>
          <a:p>
            <a:pPr marL="0" indent="0">
              <a:buNone/>
            </a:pPr>
            <a:r>
              <a:rPr lang="en-US" dirty="0" smtClean="0">
                <a:latin typeface="Courier New" panose="02070309020205020404" pitchFamily="49" charset="0"/>
                <a:cs typeface="Courier New" panose="02070309020205020404" pitchFamily="49" charset="0"/>
              </a:rPr>
              <a:t>                   111                    146</a:t>
            </a:r>
          </a:p>
          <a:p>
            <a:pPr marL="0" indent="0">
              <a:buNone/>
            </a:pPr>
            <a:r>
              <a:rPr lang="en-US" dirty="0" smtClean="0">
                <a:latin typeface="Courier New" panose="02070309020205020404" pitchFamily="49" charset="0"/>
                <a:cs typeface="Courier New" panose="02070309020205020404" pitchFamily="49" charset="0"/>
              </a:rPr>
              <a:t>         natural death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exit</a:t>
            </a:r>
          </a:p>
          <a:p>
            <a:pPr marL="0" indent="0">
              <a:buNone/>
            </a:pPr>
            <a:r>
              <a:rPr lang="en-US" dirty="0" smtClean="0">
                <a:latin typeface="Courier New" panose="02070309020205020404" pitchFamily="49" charset="0"/>
                <a:cs typeface="Courier New" panose="02070309020205020404" pitchFamily="49" charset="0"/>
              </a:rPr>
              <a:t>                    27                    154</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26711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35</a:t>
            </a:fld>
            <a:endParaRPr lang="en-US"/>
          </a:p>
        </p:txBody>
      </p:sp>
      <p:sp>
        <p:nvSpPr>
          <p:cNvPr id="8" name="Text Placeholder 2"/>
          <p:cNvSpPr txBox="1">
            <a:spLocks/>
          </p:cNvSpPr>
          <p:nvPr/>
        </p:nvSpPr>
        <p:spPr>
          <a:xfrm>
            <a:off x="343328" y="1499171"/>
            <a:ext cx="6858000" cy="3048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smtClean="0">
                <a:latin typeface="Courier New" panose="02070309020205020404" pitchFamily="49" charset="0"/>
                <a:cs typeface="Courier New" panose="02070309020205020404" pitchFamily="49" charset="0"/>
              </a:rPr>
              <a:t>manner     constitutional ascent</a:t>
            </a:r>
          </a:p>
          <a:p>
            <a:pPr marL="0" indent="0">
              <a:buNone/>
            </a:pPr>
            <a:r>
              <a:rPr lang="en-US" sz="1600" dirty="0" smtClean="0">
                <a:latin typeface="Courier New" panose="02070309020205020404" pitchFamily="49" charset="0"/>
                <a:cs typeface="Courier New" panose="02070309020205020404" pitchFamily="49" charset="0"/>
              </a:rPr>
              <a:t>                             280</a:t>
            </a:r>
          </a:p>
          <a:p>
            <a:pPr marL="0" indent="0">
              <a:buNone/>
            </a:pP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nonconstitutional</a:t>
            </a:r>
            <a:r>
              <a:rPr lang="en-US" sz="1600" dirty="0" smtClean="0">
                <a:latin typeface="Courier New" panose="02070309020205020404" pitchFamily="49" charset="0"/>
                <a:cs typeface="Courier New" panose="02070309020205020404" pitchFamily="49" charset="0"/>
              </a:rPr>
              <a:t> ascent</a:t>
            </a:r>
          </a:p>
          <a:p>
            <a:pPr marL="0" indent="0">
              <a:buNone/>
            </a:pPr>
            <a:r>
              <a:rPr lang="en-US" sz="1600" dirty="0" smtClean="0">
                <a:latin typeface="Courier New" panose="02070309020205020404" pitchFamily="49" charset="0"/>
                <a:cs typeface="Courier New" panose="02070309020205020404" pitchFamily="49" charset="0"/>
              </a:rPr>
              <a:t>                             158</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start Min. 1st Qu.  Median    Mean 3rd Qu.    Max. </a:t>
            </a:r>
          </a:p>
          <a:p>
            <a:pPr marL="0" indent="0">
              <a:buNone/>
            </a:pPr>
            <a:r>
              <a:rPr lang="en-US" sz="1600" dirty="0" smtClean="0">
                <a:latin typeface="Courier New" panose="02070309020205020404" pitchFamily="49" charset="0"/>
                <a:cs typeface="Courier New" panose="02070309020205020404" pitchFamily="49" charset="0"/>
              </a:rPr>
              <a:t>      1960    1965    1973    1973    1979    1987</a:t>
            </a:r>
          </a:p>
          <a:p>
            <a:endParaRPr lang="en-US" sz="1600" dirty="0" smtClean="0">
              <a:latin typeface="Courier New" panose="02070309020205020404" pitchFamily="49" charset="0"/>
              <a:cs typeface="Courier New" panose="02070309020205020404" pitchFamily="49" charset="0"/>
            </a:endParaRPr>
          </a:p>
          <a:p>
            <a:pPr marL="0" indent="0">
              <a:buNone/>
            </a:pPr>
            <a:r>
              <a:rPr lang="en-US" sz="1600" dirty="0" smtClean="0">
                <a:latin typeface="Courier New" panose="02070309020205020404" pitchFamily="49" charset="0"/>
                <a:cs typeface="Courier New" panose="02070309020205020404" pitchFamily="49" charset="0"/>
              </a:rPr>
              <a:t>military   no yes </a:t>
            </a:r>
          </a:p>
          <a:p>
            <a:pPr marL="0" indent="0">
              <a:buNone/>
            </a:pPr>
            <a:r>
              <a:rPr lang="en-US" sz="1600" dirty="0" smtClean="0">
                <a:latin typeface="Courier New" panose="02070309020205020404" pitchFamily="49" charset="0"/>
                <a:cs typeface="Courier New" panose="02070309020205020404" pitchFamily="49" charset="0"/>
              </a:rPr>
              <a:t>          294 144</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1552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36</a:t>
            </a:fld>
            <a:endParaRPr lang="en-US"/>
          </a:p>
        </p:txBody>
      </p:sp>
      <p:sp>
        <p:nvSpPr>
          <p:cNvPr id="7"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low conflict medium/high conflict </a:t>
            </a:r>
          </a:p>
          <a:p>
            <a:pPr marL="0" indent="0">
              <a:buNone/>
            </a:pPr>
            <a:r>
              <a:rPr lang="en-US" dirty="0" smtClean="0">
                <a:latin typeface="Courier New" panose="02070309020205020404" pitchFamily="49" charset="0"/>
                <a:cs typeface="Courier New" panose="02070309020205020404" pitchFamily="49" charset="0"/>
              </a:rPr>
              <a:t>                     166                  272</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age     Min. 1st Qu.  Median    Mean 3rd Qu.    Max. </a:t>
            </a:r>
          </a:p>
          <a:p>
            <a:pPr marL="0" indent="0">
              <a:buNone/>
            </a:pPr>
            <a:r>
              <a:rPr lang="en-US" dirty="0" smtClean="0">
                <a:latin typeface="Courier New" panose="02070309020205020404" pitchFamily="49" charset="0"/>
                <a:cs typeface="Courier New" panose="02070309020205020404" pitchFamily="49" charset="0"/>
              </a:rPr>
              <a:t>       17.00   41.00   50.00   49.39   56.75   81.00</a:t>
            </a:r>
          </a:p>
          <a:p>
            <a:endParaRPr lang="en-US" dirty="0" smtClean="0">
              <a:latin typeface="Courier New" panose="02070309020205020404" pitchFamily="49" charset="0"/>
              <a:cs typeface="Courier New" panose="02070309020205020404" pitchFamily="49" charset="0"/>
            </a:endParaRPr>
          </a:p>
          <a:p>
            <a:pPr marL="0" indent="0">
              <a:buNone/>
            </a:pPr>
            <a:r>
              <a:rPr lang="en-US" dirty="0" err="1" smtClean="0">
                <a:latin typeface="Courier New" panose="02070309020205020404" pitchFamily="49" charset="0"/>
                <a:cs typeface="Courier New" panose="02070309020205020404" pitchFamily="49" charset="0"/>
              </a:rPr>
              <a:t>loginc</a:t>
            </a:r>
            <a:r>
              <a:rPr lang="en-US" dirty="0" smtClean="0">
                <a:latin typeface="Courier New" panose="02070309020205020404" pitchFamily="49" charset="0"/>
                <a:cs typeface="Courier New" panose="02070309020205020404" pitchFamily="49" charset="0"/>
              </a:rPr>
              <a:t>  Min. 1st Qu.  Median    Mean 3rd Qu.    Max. </a:t>
            </a:r>
          </a:p>
          <a:p>
            <a:pPr marL="0" indent="0">
              <a:buNone/>
            </a:pPr>
            <a:r>
              <a:rPr lang="en-US" dirty="0" smtClean="0">
                <a:latin typeface="Courier New" panose="02070309020205020404" pitchFamily="49" charset="0"/>
                <a:cs typeface="Courier New" panose="02070309020205020404" pitchFamily="49" charset="0"/>
              </a:rPr>
              <a:t>       4.094   5.075   5.858   5.916   6.565   9.546</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714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37</a:t>
            </a:fld>
            <a:endParaRPr lang="en-US"/>
          </a:p>
        </p:txBody>
      </p:sp>
      <p:sp>
        <p:nvSpPr>
          <p:cNvPr id="8" name="Text Placeholder 2"/>
          <p:cNvSpPr txBox="1">
            <a:spLocks/>
          </p:cNvSpPr>
          <p:nvPr/>
        </p:nvSpPr>
        <p:spPr>
          <a:xfrm>
            <a:off x="304800" y="16573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growth Min. 1st Qu. Median  Mean  3rd Qu.      Max. </a:t>
            </a:r>
          </a:p>
          <a:p>
            <a:pPr marL="0" indent="0">
              <a:buNone/>
            </a:pPr>
            <a:r>
              <a:rPr lang="en-US" dirty="0" smtClean="0">
                <a:latin typeface="Courier New" panose="02070309020205020404" pitchFamily="49" charset="0"/>
                <a:cs typeface="Courier New" panose="02070309020205020404" pitchFamily="49" charset="0"/>
              </a:rPr>
              <a:t>      -7.00    0.50   1.50  1.63     3.40      8.50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Pop    Min. 1st Qu. Median  Mean  3rd Qu.      Max.</a:t>
            </a:r>
          </a:p>
          <a:p>
            <a:pPr marL="0" indent="0">
              <a:buNone/>
            </a:pPr>
            <a:r>
              <a:rPr lang="en-US" dirty="0" smtClean="0">
                <a:latin typeface="Courier New" panose="02070309020205020404" pitchFamily="49" charset="0"/>
                <a:cs typeface="Courier New" panose="02070309020205020404" pitchFamily="49" charset="0"/>
              </a:rPr>
              <a:t>      0.008   2.600  7.000 35.78    24.00   1088.00</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Land   Min. 1st Qu. Median  Mean  3rd Qu.      Max. </a:t>
            </a:r>
          </a:p>
          <a:p>
            <a:pPr marL="0" indent="0">
              <a:buNone/>
            </a:pPr>
            <a:r>
              <a:rPr lang="en-US" dirty="0" smtClean="0">
                <a:latin typeface="Courier New" panose="02070309020205020404" pitchFamily="49" charset="0"/>
                <a:cs typeface="Courier New" panose="02070309020205020404" pitchFamily="49" charset="0"/>
              </a:rPr>
              <a:t>       0.02   49.00  238.0 740.0    912.0   9596.00</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24791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Variables</a:t>
            </a:r>
            <a:endParaRPr lang="en-US" b="1" dirty="0">
              <a:solidFill>
                <a:srgbClr val="2361A1"/>
              </a:solidFill>
            </a:endParaRP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38</a:t>
            </a:fld>
            <a:endParaRPr lang="en-US"/>
          </a:p>
        </p:txBody>
      </p:sp>
      <p:sp>
        <p:nvSpPr>
          <p:cNvPr id="7" name="Text Placeholder 2"/>
          <p:cNvSpPr txBox="1">
            <a:spLocks/>
          </p:cNvSpPr>
          <p:nvPr/>
        </p:nvSpPr>
        <p:spPr>
          <a:xfrm>
            <a:off x="304800" y="18097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literacy Min. 1st Qu.  Median    Mean 3rd Qu.   Max. </a:t>
            </a:r>
          </a:p>
          <a:p>
            <a:pPr marL="0" indent="0">
              <a:buNone/>
            </a:pPr>
            <a:r>
              <a:rPr lang="en-US" dirty="0" smtClean="0">
                <a:latin typeface="Courier New" panose="02070309020205020404" pitchFamily="49" charset="0"/>
                <a:cs typeface="Courier New" panose="02070309020205020404" pitchFamily="49" charset="0"/>
              </a:rPr>
              <a:t>            5      32      65   59.41      85     99   </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middle east          </a:t>
            </a:r>
            <a:r>
              <a:rPr lang="en-US" dirty="0" err="1" smtClean="0">
                <a:latin typeface="Courier New" panose="02070309020205020404" pitchFamily="49" charset="0"/>
                <a:cs typeface="Courier New" panose="02070309020205020404" pitchFamily="49" charset="0"/>
              </a:rPr>
              <a:t>africa</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60             132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91             155</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21211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39</a:t>
            </a:fld>
            <a:endParaRPr lang="en-US"/>
          </a:p>
        </p:txBody>
      </p:sp>
      <p:sp>
        <p:nvSpPr>
          <p:cNvPr id="6" name="Text Placeholder 2"/>
          <p:cNvSpPr txBox="1">
            <a:spLocks/>
          </p:cNvSpPr>
          <p:nvPr/>
        </p:nvSpPr>
        <p:spPr>
          <a:xfrm>
            <a:off x="3810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manner                       0   1</a:t>
            </a:r>
          </a:p>
          <a:p>
            <a:pPr marL="0" indent="0">
              <a:buNone/>
            </a:pPr>
            <a:r>
              <a:rPr lang="en-US" dirty="0" smtClean="0">
                <a:latin typeface="Courier New" panose="02070309020205020404" pitchFamily="49" charset="0"/>
                <a:cs typeface="Courier New" panose="02070309020205020404" pitchFamily="49" charset="0"/>
              </a:rPr>
              <a:t>  constitutional ascent     70 210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nonconstitutional</a:t>
            </a:r>
            <a:r>
              <a:rPr lang="en-US" dirty="0" smtClean="0">
                <a:latin typeface="Courier New" panose="02070309020205020404" pitchFamily="49" charset="0"/>
                <a:cs typeface="Courier New" panose="02070309020205020404" pitchFamily="49" charset="0"/>
              </a:rPr>
              <a:t> ascent  41 117</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military  0   1</a:t>
            </a:r>
          </a:p>
          <a:p>
            <a:pPr marL="0" indent="0">
              <a:buNone/>
            </a:pPr>
            <a:r>
              <a:rPr lang="en-US" dirty="0" smtClean="0">
                <a:latin typeface="Courier New" panose="02070309020205020404" pitchFamily="49" charset="0"/>
                <a:cs typeface="Courier New" panose="02070309020205020404" pitchFamily="49" charset="0"/>
              </a:rPr>
              <a:t>    no   70 224</a:t>
            </a:r>
          </a:p>
          <a:p>
            <a:pPr marL="0" indent="0">
              <a:buNone/>
            </a:pPr>
            <a:r>
              <a:rPr lang="en-US" dirty="0" smtClean="0">
                <a:latin typeface="Courier New" panose="02070309020205020404" pitchFamily="49" charset="0"/>
                <a:cs typeface="Courier New" panose="02070309020205020404" pitchFamily="49" charset="0"/>
              </a:rPr>
              <a:t>    yes  41 103</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4438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p:txBody>
          <a:bodyPr/>
          <a:lstStyle/>
          <a:p>
            <a:pPr marL="0" indent="0">
              <a:buNone/>
            </a:pPr>
            <a:r>
              <a:rPr lang="en-US" b="1" dirty="0">
                <a:solidFill>
                  <a:srgbClr val="2361A1"/>
                </a:solidFill>
              </a:rPr>
              <a:t>At each date, the survival probability drops by 1/25</a:t>
            </a:r>
            <a:r>
              <a:rPr lang="en-US" b="1" dirty="0" smtClean="0">
                <a:solidFill>
                  <a:srgbClr val="2361A1"/>
                </a:solidFill>
              </a:rPr>
              <a:t>.</a:t>
            </a:r>
          </a:p>
          <a:p>
            <a:pPr marL="0" indent="0">
              <a:buNone/>
            </a:pPr>
            <a:endParaRPr lang="en-US" b="1" dirty="0">
              <a:solidFill>
                <a:srgbClr val="2361A1"/>
              </a:solidFill>
            </a:endParaRPr>
          </a:p>
          <a:p>
            <a:pPr marL="0" indent="0">
              <a:buNone/>
            </a:pPr>
            <a:r>
              <a:rPr lang="en-US" sz="2000" dirty="0"/>
              <a:t>37 96%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sz="2000" b="1" dirty="0" smtClean="0">
              <a:solidFill>
                <a:srgbClr val="2361A1"/>
              </a:solidFill>
            </a:endParaRPr>
          </a:p>
          <a:p>
            <a:pPr marL="0" indent="0">
              <a:buNone/>
            </a:pP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a:t>
            </a:fld>
            <a:endParaRPr lang="en-US"/>
          </a:p>
        </p:txBody>
      </p:sp>
      <p:sp>
        <p:nvSpPr>
          <p:cNvPr id="7" name="Rectangle 6"/>
          <p:cNvSpPr/>
          <p:nvPr/>
        </p:nvSpPr>
        <p:spPr>
          <a:xfrm>
            <a:off x="1828800" y="1719423"/>
            <a:ext cx="1371600" cy="2554545"/>
          </a:xfrm>
          <a:prstGeom prst="rect">
            <a:avLst/>
          </a:prstGeom>
        </p:spPr>
        <p:txBody>
          <a:bodyPr wrap="square">
            <a:spAutoFit/>
          </a:bodyPr>
          <a:lstStyle/>
          <a:p>
            <a:r>
              <a:rPr lang="en-US" sz="2000" dirty="0" smtClean="0"/>
              <a:t>54 68%</a:t>
            </a:r>
            <a:br>
              <a:rPr lang="en-US" sz="2000" dirty="0" smtClean="0"/>
            </a:br>
            <a:r>
              <a:rPr lang="en-US" sz="2000" dirty="0" smtClean="0"/>
              <a:t>56 64%</a:t>
            </a:r>
            <a:br>
              <a:rPr lang="en-US" sz="2000" dirty="0" smtClean="0"/>
            </a:br>
            <a:r>
              <a:rPr lang="en-US" sz="2000" dirty="0" smtClean="0"/>
              <a:t>58 60%</a:t>
            </a:r>
            <a:br>
              <a:rPr lang="en-US" sz="2000" dirty="0" smtClean="0"/>
            </a:br>
            <a:r>
              <a:rPr lang="en-US" sz="2000" dirty="0" smtClean="0"/>
              <a:t>59 56%</a:t>
            </a:r>
            <a:br>
              <a:rPr lang="en-US" sz="2000" dirty="0" smtClean="0"/>
            </a:br>
            <a:r>
              <a:rPr lang="en-US" sz="2000" dirty="0" smtClean="0"/>
              <a:t>60 52%</a:t>
            </a:r>
            <a:br>
              <a:rPr lang="en-US" sz="2000" dirty="0" smtClean="0"/>
            </a:br>
            <a:r>
              <a:rPr lang="en-US" sz="2000" dirty="0" smtClean="0"/>
              <a:t>61 48%</a:t>
            </a:r>
            <a:br>
              <a:rPr lang="en-US" sz="2000" dirty="0" smtClean="0"/>
            </a:br>
            <a:r>
              <a:rPr lang="en-US" sz="2000" dirty="0" smtClean="0"/>
              <a:t>62 44%</a:t>
            </a:r>
            <a:br>
              <a:rPr lang="en-US" sz="2000" dirty="0" smtClean="0"/>
            </a:br>
            <a:endParaRPr lang="en-US" sz="2000" dirty="0"/>
          </a:p>
        </p:txBody>
      </p:sp>
      <p:sp>
        <p:nvSpPr>
          <p:cNvPr id="8" name="Rectangle 7"/>
          <p:cNvSpPr/>
          <p:nvPr/>
        </p:nvSpPr>
        <p:spPr>
          <a:xfrm>
            <a:off x="3581400" y="1710759"/>
            <a:ext cx="1143000" cy="2554545"/>
          </a:xfrm>
          <a:prstGeom prst="rect">
            <a:avLst/>
          </a:prstGeom>
        </p:spPr>
        <p:txBody>
          <a:bodyPr wrap="square">
            <a:spAutoFit/>
          </a:bodyPr>
          <a:lstStyle/>
          <a:p>
            <a:r>
              <a:rPr lang="en-US" sz="2000" dirty="0" smtClean="0"/>
              <a:t>68 40%</a:t>
            </a:r>
          </a:p>
          <a:p>
            <a:r>
              <a:rPr lang="en-US" sz="2000" dirty="0" smtClean="0"/>
              <a:t>70 36%</a:t>
            </a:r>
            <a:br>
              <a:rPr lang="en-US" sz="2000" dirty="0" smtClean="0"/>
            </a:br>
            <a:r>
              <a:rPr lang="en-US" sz="2000" dirty="0" smtClean="0"/>
              <a:t>71 32%</a:t>
            </a:r>
            <a:br>
              <a:rPr lang="en-US" sz="2000" dirty="0" smtClean="0"/>
            </a:br>
            <a:r>
              <a:rPr lang="en-US" sz="2000" dirty="0" smtClean="0"/>
              <a:t>72 28%</a:t>
            </a:r>
            <a:br>
              <a:rPr lang="en-US" sz="2000" dirty="0" smtClean="0"/>
            </a:br>
            <a:r>
              <a:rPr lang="en-US" sz="2000" dirty="0" smtClean="0"/>
              <a:t>73 24%</a:t>
            </a:r>
            <a:br>
              <a:rPr lang="en-US" sz="2000" dirty="0" smtClean="0"/>
            </a:br>
            <a:r>
              <a:rPr lang="en-US" sz="2000" dirty="0" smtClean="0"/>
              <a:t>75 20%</a:t>
            </a:r>
            <a:br>
              <a:rPr lang="en-US" sz="2000" dirty="0" smtClean="0"/>
            </a:br>
            <a:r>
              <a:rPr lang="en-US" sz="2000" dirty="0" smtClean="0"/>
              <a:t>77 16%</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79 </a:t>
            </a:r>
            <a:r>
              <a:rPr lang="en-US" sz="2000" dirty="0"/>
              <a:t>12%</a:t>
            </a:r>
            <a:br>
              <a:rPr lang="en-US" sz="2000" dirty="0"/>
            </a:br>
            <a:r>
              <a:rPr lang="en-US" sz="2000" dirty="0" smtClean="0"/>
              <a:t>89</a:t>
            </a:r>
            <a:r>
              <a:rPr lang="en-US" sz="2000" dirty="0"/>
              <a:t>  8%</a:t>
            </a:r>
            <a:br>
              <a:rPr lang="en-US" sz="2000" dirty="0"/>
            </a:br>
            <a:r>
              <a:rPr lang="en-US" sz="2000" dirty="0" smtClean="0"/>
              <a:t>94</a:t>
            </a:r>
            <a:r>
              <a:rPr lang="en-US" sz="2000" dirty="0"/>
              <a:t>  4%</a:t>
            </a:r>
            <a:br>
              <a:rPr lang="en-US" sz="2000" dirty="0"/>
            </a:br>
            <a:r>
              <a:rPr lang="en-US" sz="2000" dirty="0" smtClean="0"/>
              <a:t>96</a:t>
            </a:r>
            <a:r>
              <a:rPr lang="en-US" sz="2000" dirty="0"/>
              <a:t>  0%.</a:t>
            </a:r>
          </a:p>
        </p:txBody>
      </p:sp>
    </p:spTree>
    <p:extLst>
      <p:ext uri="{BB962C8B-B14F-4D97-AF65-F5344CB8AC3E}">
        <p14:creationId xmlns:p14="http://schemas.microsoft.com/office/powerpoint/2010/main" val="63191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Check for sufficient number of events in each group</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40</a:t>
            </a:fld>
            <a:endParaRPr lang="en-US"/>
          </a:p>
        </p:txBody>
      </p:sp>
      <p:sp>
        <p:nvSpPr>
          <p:cNvPr id="7" name="Text Placeholder 2"/>
          <p:cNvSpPr txBox="1">
            <a:spLocks/>
          </p:cNvSpPr>
          <p:nvPr/>
        </p:nvSpPr>
        <p:spPr>
          <a:xfrm>
            <a:off x="457200" y="1581150"/>
            <a:ext cx="8229600" cy="2362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latin typeface="Courier New" panose="02070309020205020404" pitchFamily="49" charset="0"/>
                <a:cs typeface="Courier New" panose="02070309020205020404" pitchFamily="49" charset="0"/>
              </a:rPr>
              <a:t>conflict                 0   1</a:t>
            </a:r>
          </a:p>
          <a:p>
            <a:pPr marL="0" indent="0">
              <a:buNone/>
            </a:pPr>
            <a:r>
              <a:rPr lang="en-US" dirty="0" smtClean="0">
                <a:latin typeface="Courier New" panose="02070309020205020404" pitchFamily="49" charset="0"/>
                <a:cs typeface="Courier New" panose="02070309020205020404" pitchFamily="49" charset="0"/>
              </a:rPr>
              <a:t>  low conflict          42 124</a:t>
            </a:r>
          </a:p>
          <a:p>
            <a:pPr marL="0" indent="0">
              <a:buNone/>
            </a:pPr>
            <a:r>
              <a:rPr lang="en-US" dirty="0" smtClean="0">
                <a:latin typeface="Courier New" panose="02070309020205020404" pitchFamily="49" charset="0"/>
                <a:cs typeface="Courier New" panose="02070309020205020404" pitchFamily="49" charset="0"/>
              </a:rPr>
              <a:t>  medium/high conflict  69 203</a:t>
            </a:r>
          </a:p>
          <a:p>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region            0   1</a:t>
            </a:r>
          </a:p>
          <a:p>
            <a:pPr marL="0" indent="0">
              <a:buNone/>
            </a:pPr>
            <a:r>
              <a:rPr lang="en-US" dirty="0" smtClean="0">
                <a:latin typeface="Courier New" panose="02070309020205020404" pitchFamily="49" charset="0"/>
                <a:cs typeface="Courier New" panose="02070309020205020404" pitchFamily="49" charset="0"/>
              </a:rPr>
              <a:t>  middle east    18  42</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africa</a:t>
            </a:r>
            <a:r>
              <a:rPr lang="en-US" dirty="0" smtClean="0">
                <a:latin typeface="Courier New" panose="02070309020205020404" pitchFamily="49" charset="0"/>
                <a:cs typeface="Courier New" panose="02070309020205020404" pitchFamily="49" charset="0"/>
              </a:rPr>
              <a:t>         42  90</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asia</a:t>
            </a:r>
            <a:r>
              <a:rPr lang="en-US" dirty="0" smtClean="0">
                <a:latin typeface="Courier New" panose="02070309020205020404" pitchFamily="49" charset="0"/>
                <a:cs typeface="Courier New" panose="02070309020205020404" pitchFamily="49" charset="0"/>
              </a:rPr>
              <a:t>           26  65</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latin</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america</a:t>
            </a:r>
            <a:r>
              <a:rPr lang="en-US" dirty="0" smtClean="0">
                <a:latin typeface="Courier New" panose="02070309020205020404" pitchFamily="49" charset="0"/>
                <a:cs typeface="Courier New" panose="02070309020205020404" pitchFamily="49" charset="0"/>
              </a:rPr>
              <a:t>  25 130</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23044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Kaplan-Meier curves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41</a:t>
            </a:fld>
            <a:endParaRPr lang="en-US"/>
          </a:p>
        </p:txBody>
      </p:sp>
      <p:pic>
        <p:nvPicPr>
          <p:cNvPr id="6" name="Picture 5">
            <a:extLst>
              <a:ext uri="{FF2B5EF4-FFF2-40B4-BE49-F238E27FC236}">
                <a16:creationId xmlns:a16="http://schemas.microsoft.com/office/drawing/2014/main" id="{8164A0F1-8E85-430F-869C-0DE998DDA631}"/>
              </a:ext>
            </a:extLst>
          </p:cNvPr>
          <p:cNvPicPr>
            <a:picLocks noChangeAspect="1"/>
          </p:cNvPicPr>
          <p:nvPr/>
        </p:nvPicPr>
        <p:blipFill>
          <a:blip r:embed="rId2"/>
          <a:stretch>
            <a:fillRect/>
          </a:stretch>
        </p:blipFill>
        <p:spPr>
          <a:xfrm>
            <a:off x="1219200" y="1083496"/>
            <a:ext cx="6552686" cy="3640382"/>
          </a:xfrm>
          <a:prstGeom prst="rect">
            <a:avLst/>
          </a:prstGeom>
        </p:spPr>
      </p:pic>
    </p:spTree>
    <p:extLst>
      <p:ext uri="{BB962C8B-B14F-4D97-AF65-F5344CB8AC3E}">
        <p14:creationId xmlns:p14="http://schemas.microsoft.com/office/powerpoint/2010/main" val="1849115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a:t>
            </a:r>
          </a:p>
        </p:txBody>
      </p:sp>
      <p:sp>
        <p:nvSpPr>
          <p:cNvPr id="3" name="Content Placeholder 2"/>
          <p:cNvSpPr>
            <a:spLocks noGrp="1"/>
          </p:cNvSpPr>
          <p:nvPr>
            <p:ph idx="1"/>
          </p:nvPr>
        </p:nvSpPr>
        <p:spPr/>
        <p:txBody>
          <a:bodyPr/>
          <a:lstStyle/>
          <a:p>
            <a:pPr marL="0" indent="0">
              <a:buNone/>
            </a:pPr>
            <a:r>
              <a:rPr lang="en-US" b="1" dirty="0">
                <a:solidFill>
                  <a:srgbClr val="2361A1"/>
                </a:solidFill>
              </a:rPr>
              <a:t>Run a multivariate Cox model</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42</a:t>
            </a:fld>
            <a:endParaRPr lang="en-US"/>
          </a:p>
        </p:txBody>
      </p:sp>
      <p:sp>
        <p:nvSpPr>
          <p:cNvPr id="7" name="Text Placeholder 2"/>
          <p:cNvSpPr txBox="1">
            <a:spLocks/>
          </p:cNvSpPr>
          <p:nvPr/>
        </p:nvSpPr>
        <p:spPr>
          <a:xfrm>
            <a:off x="304800" y="1733550"/>
            <a:ext cx="8229600" cy="2362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exp</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se(</a:t>
            </a:r>
            <a:r>
              <a:rPr lang="fr-FR" dirty="0" err="1" smtClean="0">
                <a:latin typeface="Courier New" panose="02070309020205020404" pitchFamily="49" charset="0"/>
                <a:cs typeface="Courier New" panose="02070309020205020404" pitchFamily="49" charset="0"/>
              </a:rPr>
              <a:t>coef</a:t>
            </a:r>
            <a:r>
              <a:rPr lang="fr-FR" dirty="0" smtClean="0">
                <a:latin typeface="Courier New" panose="02070309020205020404" pitchFamily="49" charset="0"/>
                <a:cs typeface="Courier New" panose="02070309020205020404" pitchFamily="49" charset="0"/>
              </a:rPr>
              <a:t>)      z    p-v</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manner    0.359963  1.433277  0.153237  2.349 0.0188</a:t>
            </a:r>
          </a:p>
          <a:p>
            <a:pPr marL="0" indent="0">
              <a:buNone/>
            </a:pPr>
            <a:r>
              <a:rPr lang="en-US" dirty="0" smtClean="0">
                <a:latin typeface="Courier New" panose="02070309020205020404" pitchFamily="49" charset="0"/>
                <a:cs typeface="Courier New" panose="02070309020205020404" pitchFamily="49" charset="0"/>
              </a:rPr>
              <a:t>military -0.128457  0.879451  0.157289 -0.817 0.4141</a:t>
            </a:r>
          </a:p>
          <a:p>
            <a:pPr marL="0" indent="0">
              <a:buNone/>
            </a:pPr>
            <a:r>
              <a:rPr lang="en-US" dirty="0" smtClean="0">
                <a:latin typeface="Courier New" panose="02070309020205020404" pitchFamily="49" charset="0"/>
                <a:cs typeface="Courier New" panose="02070309020205020404" pitchFamily="49" charset="0"/>
              </a:rPr>
              <a:t>age       0.024148  1.024442  0.004967  4.862 0.0001</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4221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a:xfrm>
            <a:off x="304800" y="971550"/>
            <a:ext cx="8534400" cy="1371600"/>
          </a:xfrm>
        </p:spPr>
        <p:txBody>
          <a:bodyPr>
            <a:normAutofit/>
          </a:bodyPr>
          <a:lstStyle/>
          <a:p>
            <a:pPr marL="0" indent="0">
              <a:buNone/>
            </a:pPr>
            <a:r>
              <a:rPr lang="en-US" dirty="0" smtClean="0"/>
              <a:t>If there are two or more causes of death and you are interested in developing a model for the individual causes, then you need a competing risk model.</a:t>
            </a:r>
          </a:p>
          <a:p>
            <a:pPr marL="0" indent="0">
              <a:buNone/>
            </a:pPr>
            <a:endParaRPr lang="en-US" sz="1400" dirty="0"/>
          </a:p>
          <a:p>
            <a:pPr marL="0" indent="0">
              <a:buNone/>
            </a:pPr>
            <a:r>
              <a:rPr lang="en-US" dirty="0" smtClean="0"/>
              <a:t>The competing risk model assumes that the </a:t>
            </a:r>
            <a:r>
              <a:rPr lang="en-US" dirty="0" err="1" smtClean="0"/>
              <a:t>overal</a:t>
            </a:r>
            <a:r>
              <a:rPr lang="en-US" dirty="0" smtClean="0"/>
              <a:t> hazard function, h(t), can be written as</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43</a:t>
            </a:fld>
            <a:endParaRPr lang="en-US"/>
          </a:p>
        </p:txBody>
      </p:sp>
      <p:sp>
        <p:nvSpPr>
          <p:cNvPr id="6" name="Content Placeholder 2"/>
          <p:cNvSpPr txBox="1">
            <a:spLocks/>
          </p:cNvSpPr>
          <p:nvPr/>
        </p:nvSpPr>
        <p:spPr>
          <a:xfrm>
            <a:off x="304800" y="2942809"/>
            <a:ext cx="8534400" cy="1371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hazard function for the </a:t>
            </a:r>
            <a:r>
              <a:rPr lang="en-US" dirty="0" err="1" smtClean="0"/>
              <a:t>jth</a:t>
            </a:r>
            <a:r>
              <a:rPr lang="en-US" dirty="0" smtClean="0"/>
              <a:t> cause of death.</a:t>
            </a:r>
          </a:p>
          <a:p>
            <a:pPr marL="0" indent="0">
              <a:buFont typeface="Arial" pitchFamily="34" charset="0"/>
              <a:buNone/>
            </a:pPr>
            <a:endParaRPr lang="en-US" dirty="0"/>
          </a:p>
          <a:p>
            <a:pPr marL="0" indent="0">
              <a:buFont typeface="Arial" pitchFamily="34" charset="0"/>
              <a:buNone/>
            </a:pPr>
            <a:r>
              <a:rPr lang="en-US" dirty="0" smtClean="0"/>
              <a:t>This implies that the overall cumulative hazard, H(t) is equal to</a:t>
            </a:r>
          </a:p>
          <a:p>
            <a:pPr marL="0" indent="0">
              <a:buFont typeface="Arial" pitchFamily="34" charset="0"/>
              <a:buNone/>
            </a:pPr>
            <a:endParaRPr lang="en-US" dirty="0"/>
          </a:p>
          <a:p>
            <a:pPr marL="0" indent="0">
              <a:buFont typeface="Arial" pitchFamily="34" charset="0"/>
              <a:buNone/>
            </a:pPr>
            <a:r>
              <a:rPr lang="en-US" dirty="0" smtClean="0"/>
              <a:t>Where </a:t>
            </a:r>
            <a:r>
              <a:rPr lang="en-US" i="1" dirty="0" err="1" smtClean="0"/>
              <a:t>H</a:t>
            </a:r>
            <a:r>
              <a:rPr lang="en-US" i="1" baseline="-25000" dirty="0" err="1" smtClean="0"/>
              <a:t>j</a:t>
            </a:r>
            <a:r>
              <a:rPr lang="en-US" dirty="0" smtClean="0"/>
              <a:t>(</a:t>
            </a:r>
            <a:r>
              <a:rPr lang="en-US" i="1" dirty="0" smtClean="0"/>
              <a:t>t</a:t>
            </a:r>
            <a:r>
              <a:rPr lang="en-US" dirty="0" smtClean="0"/>
              <a:t>) is the cumulative hazard for the </a:t>
            </a:r>
            <a:r>
              <a:rPr lang="en-US" dirty="0" err="1" smtClean="0"/>
              <a:t>jth</a:t>
            </a:r>
            <a:r>
              <a:rPr lang="en-US" dirty="0" smtClean="0"/>
              <a:t> cause of death.</a:t>
            </a:r>
            <a:endParaRPr lang="en-US" dirty="0"/>
          </a:p>
        </p:txBody>
      </p:sp>
      <p:pic>
        <p:nvPicPr>
          <p:cNvPr id="7" name="Picture 6">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30641" r="79158" b="53056"/>
          <a:stretch/>
        </p:blipFill>
        <p:spPr>
          <a:xfrm>
            <a:off x="372009" y="2365197"/>
            <a:ext cx="1726915" cy="482885"/>
          </a:xfrm>
          <a:prstGeom prst="rect">
            <a:avLst/>
          </a:prstGeom>
        </p:spPr>
      </p:pic>
      <p:pic>
        <p:nvPicPr>
          <p:cNvPr id="8" name="Picture 7">
            <a:extLst>
              <a:ext uri="{FF2B5EF4-FFF2-40B4-BE49-F238E27FC236}">
                <a16:creationId xmlns:a16="http://schemas.microsoft.com/office/drawing/2014/main" id="{E32B5531-E311-4305-BC6A-2EC9F7252340}"/>
              </a:ext>
            </a:extLst>
          </p:cNvPr>
          <p:cNvPicPr>
            <a:picLocks noChangeAspect="1"/>
          </p:cNvPicPr>
          <p:nvPr/>
        </p:nvPicPr>
        <p:blipFill rotWithShape="1">
          <a:blip r:embed="rId2"/>
          <a:srcRect t="71919" r="77794" b="14040"/>
          <a:stretch/>
        </p:blipFill>
        <p:spPr>
          <a:xfrm>
            <a:off x="5881955" y="3628609"/>
            <a:ext cx="1839930" cy="415865"/>
          </a:xfrm>
          <a:prstGeom prst="rect">
            <a:avLst/>
          </a:prstGeom>
        </p:spPr>
      </p:pic>
    </p:spTree>
    <p:extLst>
      <p:ext uri="{BB962C8B-B14F-4D97-AF65-F5344CB8AC3E}">
        <p14:creationId xmlns:p14="http://schemas.microsoft.com/office/powerpoint/2010/main" val="7055075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normAutofit lnSpcReduction="10000"/>
          </a:bodyPr>
          <a:lstStyle/>
          <a:p>
            <a:pPr marL="0" indent="0">
              <a:buNone/>
            </a:pPr>
            <a:r>
              <a:rPr lang="en-US" dirty="0" smtClean="0"/>
              <a:t>With a bit of math, you can easily show that the overall cumulative density function, F(t)=1-S(t), can be composed into</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Where</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Notice that </a:t>
            </a:r>
            <a:r>
              <a:rPr lang="en-US" i="1" dirty="0" smtClean="0"/>
              <a:t>F</a:t>
            </a:r>
            <a:r>
              <a:rPr lang="en-US" i="1" baseline="-25000" dirty="0" smtClean="0"/>
              <a:t>j</a:t>
            </a:r>
            <a:r>
              <a:rPr lang="en-US" dirty="0" smtClean="0"/>
              <a:t> is not a cumulative distribution function. In fact, as t approaches infinity, </a:t>
            </a:r>
            <a:r>
              <a:rPr lang="en-US" i="1" dirty="0" smtClean="0"/>
              <a:t>F</a:t>
            </a:r>
            <a:r>
              <a:rPr lang="en-US" i="1" baseline="-25000" dirty="0" smtClean="0"/>
              <a:t>j</a:t>
            </a:r>
            <a:r>
              <a:rPr lang="en-US" dirty="0" smtClean="0"/>
              <a:t>(</a:t>
            </a:r>
            <a:r>
              <a:rPr lang="en-US" i="1" dirty="0" smtClean="0"/>
              <a:t>t</a:t>
            </a:r>
            <a:r>
              <a:rPr lang="en-US" dirty="0" smtClean="0"/>
              <a:t>) approaches </a:t>
            </a:r>
            <a:r>
              <a:rPr lang="en-US" i="1" dirty="0" err="1" smtClean="0"/>
              <a:t>P</a:t>
            </a:r>
            <a:r>
              <a:rPr lang="en-US" i="1" baseline="-25000" dirty="0" err="1" smtClean="0"/>
              <a:t>j</a:t>
            </a:r>
            <a:r>
              <a:rPr lang="en-US" dirty="0" smtClean="0"/>
              <a:t>, the probability of the </a:t>
            </a:r>
            <a:r>
              <a:rPr lang="en-US" dirty="0" err="1" smtClean="0"/>
              <a:t>jth</a:t>
            </a:r>
            <a:r>
              <a:rPr lang="en-US" dirty="0" smtClean="0"/>
              <a:t> cause of death. </a:t>
            </a:r>
            <a:r>
              <a:rPr lang="en-US" i="1" dirty="0" smtClean="0"/>
              <a:t>F</a:t>
            </a:r>
            <a:r>
              <a:rPr lang="en-US" i="1" baseline="-25000" dirty="0" smtClean="0"/>
              <a:t>j</a:t>
            </a:r>
            <a:r>
              <a:rPr lang="en-US" dirty="0" smtClean="0"/>
              <a:t> is called the </a:t>
            </a:r>
            <a:r>
              <a:rPr lang="en-US" dirty="0" err="1" smtClean="0"/>
              <a:t>subdistribution</a:t>
            </a:r>
            <a:r>
              <a:rPr lang="en-US" dirty="0" smtClean="0"/>
              <a:t> or the cumulative incidence function. </a:t>
            </a:r>
            <a:endParaRPr lang="en-US" dirty="0"/>
          </a:p>
        </p:txBody>
      </p:sp>
      <p:sp>
        <p:nvSpPr>
          <p:cNvPr id="4" name="Footer Placeholder 3"/>
          <p:cNvSpPr>
            <a:spLocks noGrp="1"/>
          </p:cNvSpPr>
          <p:nvPr>
            <p:ph type="ftr" sz="quarter" idx="11"/>
          </p:nvPr>
        </p:nvSpPr>
        <p:spPr/>
        <p:txBody>
          <a:bodyPr/>
          <a:lstStyle/>
          <a:p>
            <a:r>
              <a:rPr lang="en-US" dirty="0" smtClean="0"/>
              <a:t>©2018 Steve Simon | https://TheAnalysisFactor.com</a:t>
            </a:r>
            <a:endParaRPr lang="en-US" dirty="0"/>
          </a:p>
        </p:txBody>
      </p:sp>
      <p:sp>
        <p:nvSpPr>
          <p:cNvPr id="5" name="Slide Number Placeholder 4"/>
          <p:cNvSpPr>
            <a:spLocks noGrp="1"/>
          </p:cNvSpPr>
          <p:nvPr>
            <p:ph type="sldNum" sz="quarter" idx="12"/>
          </p:nvPr>
        </p:nvSpPr>
        <p:spPr/>
        <p:txBody>
          <a:bodyPr/>
          <a:lstStyle/>
          <a:p>
            <a:fld id="{C2E4F4E2-DEA3-44FD-BEC9-57866B7FA44A}" type="slidenum">
              <a:rPr lang="en-US" smtClean="0"/>
              <a:t>44</a:t>
            </a:fld>
            <a:endParaRPr lang="en-US"/>
          </a:p>
        </p:txBody>
      </p:sp>
      <p:pic>
        <p:nvPicPr>
          <p:cNvPr id="6" name="Picture 5">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20883" r="79154" b="62181"/>
          <a:stretch/>
        </p:blipFill>
        <p:spPr>
          <a:xfrm>
            <a:off x="304800" y="1809750"/>
            <a:ext cx="1701386" cy="477430"/>
          </a:xfrm>
          <a:prstGeom prst="rect">
            <a:avLst/>
          </a:prstGeom>
        </p:spPr>
      </p:pic>
      <p:pic>
        <p:nvPicPr>
          <p:cNvPr id="7" name="Picture 6">
            <a:extLst>
              <a:ext uri="{FF2B5EF4-FFF2-40B4-BE49-F238E27FC236}">
                <a16:creationId xmlns:a16="http://schemas.microsoft.com/office/drawing/2014/main" id="{449423BB-9EFB-4CA8-81B0-F62DC81BB68B}"/>
              </a:ext>
            </a:extLst>
          </p:cNvPr>
          <p:cNvPicPr>
            <a:picLocks noChangeAspect="1"/>
          </p:cNvPicPr>
          <p:nvPr/>
        </p:nvPicPr>
        <p:blipFill rotWithShape="1">
          <a:blip r:embed="rId2"/>
          <a:srcRect t="47865" r="71620" b="32902"/>
          <a:stretch/>
        </p:blipFill>
        <p:spPr>
          <a:xfrm>
            <a:off x="304800" y="3014281"/>
            <a:ext cx="2316380" cy="542167"/>
          </a:xfrm>
          <a:prstGeom prst="rect">
            <a:avLst/>
          </a:prstGeom>
        </p:spPr>
      </p:pic>
    </p:spTree>
    <p:extLst>
      <p:ext uri="{BB962C8B-B14F-4D97-AF65-F5344CB8AC3E}">
        <p14:creationId xmlns:p14="http://schemas.microsoft.com/office/powerpoint/2010/main" val="727803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competing risks model</a:t>
            </a:r>
          </a:p>
        </p:txBody>
      </p:sp>
      <p:sp>
        <p:nvSpPr>
          <p:cNvPr id="3" name="Content Placeholder 2"/>
          <p:cNvSpPr>
            <a:spLocks noGrp="1"/>
          </p:cNvSpPr>
          <p:nvPr>
            <p:ph idx="1"/>
          </p:nvPr>
        </p:nvSpPr>
        <p:spPr/>
        <p:txBody>
          <a:bodyPr/>
          <a:lstStyle/>
          <a:p>
            <a:pPr marL="0" indent="0">
              <a:buNone/>
            </a:pPr>
            <a:r>
              <a:rPr lang="en-US" dirty="0" smtClean="0"/>
              <a:t>You can estimate </a:t>
            </a:r>
            <a:r>
              <a:rPr lang="en-US" i="1" dirty="0" smtClean="0"/>
              <a:t>F</a:t>
            </a:r>
            <a:r>
              <a:rPr lang="en-US" i="1" baseline="-25000" dirty="0" smtClean="0"/>
              <a:t>j</a:t>
            </a:r>
            <a:r>
              <a:rPr lang="en-US" dirty="0" smtClean="0"/>
              <a:t> with the formula</a:t>
            </a:r>
          </a:p>
          <a:p>
            <a:pPr marL="0" indent="0">
              <a:buNone/>
            </a:pPr>
            <a:endParaRPr lang="en-US" dirty="0"/>
          </a:p>
          <a:p>
            <a:pPr marL="0" indent="0">
              <a:buNone/>
            </a:pPr>
            <a:r>
              <a:rPr lang="en-US" dirty="0" smtClean="0"/>
              <a:t>where </a:t>
            </a:r>
            <a:r>
              <a:rPr lang="en-US" i="1" dirty="0" smtClean="0"/>
              <a:t> </a:t>
            </a:r>
            <a:r>
              <a:rPr lang="en-US" dirty="0" smtClean="0"/>
              <a:t>   is the overall Kaplan-Meier estimate of the survival,</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and </a:t>
            </a:r>
            <a:r>
              <a:rPr lang="en-US" i="1" dirty="0" err="1" smtClean="0"/>
              <a:t>d</a:t>
            </a:r>
            <a:r>
              <a:rPr lang="en-US" i="1" baseline="-25000" dirty="0" err="1" smtClean="0"/>
              <a:t>ij</a:t>
            </a:r>
            <a:r>
              <a:rPr lang="en-US" dirty="0" smtClean="0"/>
              <a:t> and </a:t>
            </a:r>
            <a:r>
              <a:rPr lang="en-US" i="1" dirty="0" err="1" smtClean="0"/>
              <a:t>n</a:t>
            </a:r>
            <a:r>
              <a:rPr lang="en-US" i="1" baseline="-25000" dirty="0" err="1" smtClean="0"/>
              <a:t>j</a:t>
            </a:r>
            <a:r>
              <a:rPr lang="en-US" dirty="0" smtClean="0"/>
              <a:t> are the number of deaths at time </a:t>
            </a:r>
            <a:r>
              <a:rPr lang="en-US" i="1" dirty="0" smtClean="0"/>
              <a:t>t</a:t>
            </a:r>
            <a:r>
              <a:rPr lang="en-US" baseline="-25000" dirty="0" smtClean="0"/>
              <a:t>(</a:t>
            </a:r>
            <a:r>
              <a:rPr lang="en-US" i="1" baseline="-25000" dirty="0" smtClean="0"/>
              <a:t>i</a:t>
            </a:r>
            <a:r>
              <a:rPr lang="en-US" baseline="-25000" dirty="0" smtClean="0"/>
              <a:t>) </a:t>
            </a:r>
            <a:r>
              <a:rPr lang="en-US" dirty="0" smtClean="0"/>
              <a:t>due to cause j and the number of patients at risk at time </a:t>
            </a:r>
            <a:r>
              <a:rPr lang="en-US" i="1" dirty="0"/>
              <a:t>t</a:t>
            </a:r>
            <a:r>
              <a:rPr lang="en-US" baseline="-25000" dirty="0"/>
              <a:t>(</a:t>
            </a:r>
            <a:r>
              <a:rPr lang="en-US" i="1" baseline="-25000" dirty="0"/>
              <a:t>i</a:t>
            </a:r>
            <a:r>
              <a:rPr lang="en-US" baseline="-25000" dirty="0"/>
              <a:t>) </a:t>
            </a:r>
            <a:r>
              <a:rPr lang="en-US" baseline="-25000" dirty="0" smtClean="0"/>
              <a:t>.</a:t>
            </a: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45</a:t>
            </a:fld>
            <a:endParaRPr lang="en-US"/>
          </a:p>
        </p:txBody>
      </p:sp>
      <p:pic>
        <p:nvPicPr>
          <p:cNvPr id="6" name="Picture 5">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15913" r="62491" b="60303"/>
          <a:stretch/>
        </p:blipFill>
        <p:spPr>
          <a:xfrm>
            <a:off x="3810000" y="975829"/>
            <a:ext cx="3054287" cy="575354"/>
          </a:xfrm>
          <a:prstGeom prst="rect">
            <a:avLst/>
          </a:prstGeom>
        </p:spPr>
      </p:pic>
      <p:pic>
        <p:nvPicPr>
          <p:cNvPr id="7" name="Picture 6">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l="25943" t="18198" r="72127" b="68004"/>
          <a:stretch/>
        </p:blipFill>
        <p:spPr>
          <a:xfrm>
            <a:off x="1036621" y="1704574"/>
            <a:ext cx="157199" cy="333775"/>
          </a:xfrm>
          <a:prstGeom prst="rect">
            <a:avLst/>
          </a:prstGeom>
        </p:spPr>
      </p:pic>
      <p:pic>
        <p:nvPicPr>
          <p:cNvPr id="8" name="Picture 7">
            <a:extLst>
              <a:ext uri="{FF2B5EF4-FFF2-40B4-BE49-F238E27FC236}">
                <a16:creationId xmlns:a16="http://schemas.microsoft.com/office/drawing/2014/main" id="{1F18366F-0F43-4B55-B758-4448E29CA130}"/>
              </a:ext>
            </a:extLst>
          </p:cNvPr>
          <p:cNvPicPr>
            <a:picLocks noChangeAspect="1"/>
          </p:cNvPicPr>
          <p:nvPr/>
        </p:nvPicPr>
        <p:blipFill rotWithShape="1">
          <a:blip r:embed="rId2"/>
          <a:srcRect t="55209" r="82198" b="25389"/>
          <a:stretch/>
        </p:blipFill>
        <p:spPr>
          <a:xfrm>
            <a:off x="390415" y="2266950"/>
            <a:ext cx="1449610" cy="469338"/>
          </a:xfrm>
          <a:prstGeom prst="rect">
            <a:avLst/>
          </a:prstGeom>
        </p:spPr>
      </p:pic>
    </p:spTree>
    <p:extLst>
      <p:ext uri="{BB962C8B-B14F-4D97-AF65-F5344CB8AC3E}">
        <p14:creationId xmlns:p14="http://schemas.microsoft.com/office/powerpoint/2010/main" val="21600536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leader data set, competing risks</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46</a:t>
            </a:fld>
            <a:endParaRPr lang="en-US"/>
          </a:p>
        </p:txBody>
      </p:sp>
      <p:pic>
        <p:nvPicPr>
          <p:cNvPr id="6" name="Picture 5">
            <a:extLst>
              <a:ext uri="{FF2B5EF4-FFF2-40B4-BE49-F238E27FC236}">
                <a16:creationId xmlns:a16="http://schemas.microsoft.com/office/drawing/2014/main" id="{389FA1E3-2E41-40EC-899C-B3C48B74AC37}"/>
              </a:ext>
            </a:extLst>
          </p:cNvPr>
          <p:cNvPicPr>
            <a:picLocks noChangeAspect="1"/>
          </p:cNvPicPr>
          <p:nvPr/>
        </p:nvPicPr>
        <p:blipFill>
          <a:blip r:embed="rId2"/>
          <a:stretch>
            <a:fillRect/>
          </a:stretch>
        </p:blipFill>
        <p:spPr>
          <a:xfrm>
            <a:off x="1295400" y="1047750"/>
            <a:ext cx="6477000" cy="3598333"/>
          </a:xfrm>
          <a:prstGeom prst="rect">
            <a:avLst/>
          </a:prstGeom>
        </p:spPr>
      </p:pic>
    </p:spTree>
    <p:extLst>
      <p:ext uri="{BB962C8B-B14F-4D97-AF65-F5344CB8AC3E}">
        <p14:creationId xmlns:p14="http://schemas.microsoft.com/office/powerpoint/2010/main" val="25481905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err="1"/>
              <a:t>nonconstitutional</a:t>
            </a:r>
            <a:r>
              <a:rPr lang="en-US" dirty="0"/>
              <a:t> 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47</a:t>
            </a:fld>
            <a:endParaRPr lang="en-US"/>
          </a:p>
        </p:txBody>
      </p:sp>
      <p:pic>
        <p:nvPicPr>
          <p:cNvPr id="7" name="Picture 6">
            <a:extLst>
              <a:ext uri="{FF2B5EF4-FFF2-40B4-BE49-F238E27FC236}">
                <a16:creationId xmlns:a16="http://schemas.microsoft.com/office/drawing/2014/main" id="{14FB125D-094E-4196-8258-3C5D3A9A8AB2}"/>
              </a:ext>
            </a:extLst>
          </p:cNvPr>
          <p:cNvPicPr>
            <a:picLocks noChangeAspect="1"/>
          </p:cNvPicPr>
          <p:nvPr/>
        </p:nvPicPr>
        <p:blipFill>
          <a:blip r:embed="rId2"/>
          <a:stretch>
            <a:fillRect/>
          </a:stretch>
        </p:blipFill>
        <p:spPr>
          <a:xfrm>
            <a:off x="1295400" y="994608"/>
            <a:ext cx="6629400" cy="3683000"/>
          </a:xfrm>
          <a:prstGeom prst="rect">
            <a:avLst/>
          </a:prstGeom>
        </p:spPr>
      </p:pic>
    </p:spTree>
    <p:extLst>
      <p:ext uri="{BB962C8B-B14F-4D97-AF65-F5344CB8AC3E}">
        <p14:creationId xmlns:p14="http://schemas.microsoft.com/office/powerpoint/2010/main" val="8548490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Subgroup </a:t>
            </a:r>
            <a:r>
              <a:rPr lang="en-US" dirty="0" smtClean="0"/>
              <a:t>constitutional </a:t>
            </a:r>
            <a:r>
              <a:rPr lang="en-US" dirty="0"/>
              <a:t>ascent</a:t>
            </a: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48</a:t>
            </a:fld>
            <a:endParaRPr lang="en-US"/>
          </a:p>
        </p:txBody>
      </p:sp>
      <p:pic>
        <p:nvPicPr>
          <p:cNvPr id="6" name="Picture 5">
            <a:extLst>
              <a:ext uri="{FF2B5EF4-FFF2-40B4-BE49-F238E27FC236}">
                <a16:creationId xmlns:a16="http://schemas.microsoft.com/office/drawing/2014/main" id="{1B397DE3-AA4B-40CF-9FD1-1AE04675D245}"/>
              </a:ext>
            </a:extLst>
          </p:cNvPr>
          <p:cNvPicPr>
            <a:picLocks noChangeAspect="1"/>
          </p:cNvPicPr>
          <p:nvPr/>
        </p:nvPicPr>
        <p:blipFill>
          <a:blip r:embed="rId2"/>
          <a:stretch>
            <a:fillRect/>
          </a:stretch>
        </p:blipFill>
        <p:spPr>
          <a:xfrm>
            <a:off x="1219200" y="994608"/>
            <a:ext cx="6669760" cy="3705422"/>
          </a:xfrm>
          <a:prstGeom prst="rect">
            <a:avLst/>
          </a:prstGeom>
        </p:spPr>
      </p:pic>
    </p:spTree>
    <p:extLst>
      <p:ext uri="{BB962C8B-B14F-4D97-AF65-F5344CB8AC3E}">
        <p14:creationId xmlns:p14="http://schemas.microsoft.com/office/powerpoint/2010/main" val="14035026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have you learned today</a:t>
            </a:r>
            <a:r>
              <a:rPr lang="en-US" b="1" dirty="0" smtClean="0">
                <a:solidFill>
                  <a:srgbClr val="2361A1"/>
                </a:solidFill>
              </a:rPr>
              <a:t>?</a:t>
            </a:r>
            <a:endParaRPr lang="en-US" dirty="0" smtClean="0"/>
          </a:p>
          <a:p>
            <a:pPr marL="457200" indent="-457200">
              <a:lnSpc>
                <a:spcPct val="150000"/>
              </a:lnSpc>
              <a:buFont typeface="+mj-lt"/>
              <a:buAutoNum type="arabicPeriod"/>
            </a:pPr>
            <a:r>
              <a:rPr lang="en-US" sz="1600" dirty="0"/>
              <a:t>Simple example of censoring</a:t>
            </a:r>
          </a:p>
          <a:p>
            <a:pPr marL="457200" indent="-457200">
              <a:lnSpc>
                <a:spcPct val="150000"/>
              </a:lnSpc>
              <a:buFont typeface="+mj-lt"/>
              <a:buAutoNum type="arabicPeriod"/>
            </a:pPr>
            <a:r>
              <a:rPr lang="en-US" sz="1600" dirty="0"/>
              <a:t>Applications of survival analysis beyond survival</a:t>
            </a:r>
          </a:p>
          <a:p>
            <a:pPr marL="457200" indent="-457200">
              <a:lnSpc>
                <a:spcPct val="150000"/>
              </a:lnSpc>
              <a:buFont typeface="+mj-lt"/>
              <a:buAutoNum type="arabicPeriod"/>
            </a:pPr>
            <a:r>
              <a:rPr lang="en-US" sz="1600" dirty="0"/>
              <a:t>Interpretation of the Kaplan-Meier curve</a:t>
            </a:r>
          </a:p>
          <a:p>
            <a:pPr marL="457200" indent="-457200">
              <a:lnSpc>
                <a:spcPct val="150000"/>
              </a:lnSpc>
              <a:buFont typeface="+mj-lt"/>
              <a:buAutoNum type="arabicPeriod"/>
            </a:pPr>
            <a:r>
              <a:rPr lang="en-US" sz="1600" dirty="0"/>
              <a:t>Simple example of competing risk analysis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49</a:t>
            </a:fld>
            <a:endParaRPr lang="en-US"/>
          </a:p>
        </p:txBody>
      </p:sp>
    </p:spTree>
    <p:extLst>
      <p:ext uri="{BB962C8B-B14F-4D97-AF65-F5344CB8AC3E}">
        <p14:creationId xmlns:p14="http://schemas.microsoft.com/office/powerpoint/2010/main" val="3356418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1)</a:t>
            </a:r>
          </a:p>
        </p:txBody>
      </p:sp>
      <p:sp>
        <p:nvSpPr>
          <p:cNvPr id="3" name="Content Placeholder 2"/>
          <p:cNvSpPr>
            <a:spLocks noGrp="1"/>
          </p:cNvSpPr>
          <p:nvPr>
            <p:ph idx="1"/>
          </p:nvPr>
        </p:nvSpPr>
        <p:spPr>
          <a:xfrm>
            <a:off x="345040" y="971550"/>
            <a:ext cx="8534400" cy="3657600"/>
          </a:xfrm>
        </p:spPr>
        <p:txBody>
          <a:bodyPr/>
          <a:lstStyle/>
          <a:p>
            <a:pPr marL="0" indent="0">
              <a:buNone/>
            </a:pPr>
            <a:r>
              <a:rPr lang="en-US" b="1" dirty="0">
                <a:solidFill>
                  <a:srgbClr val="2361A1"/>
                </a:solidFill>
              </a:rPr>
              <a:t>A graphical depiction of the survival probability</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464282"/>
            <a:ext cx="4343400" cy="3257550"/>
          </a:xfrm>
          <a:prstGeom prst="rect">
            <a:avLst/>
          </a:prstGeom>
        </p:spPr>
      </p:pic>
    </p:spTree>
    <p:extLst>
      <p:ext uri="{BB962C8B-B14F-4D97-AF65-F5344CB8AC3E}">
        <p14:creationId xmlns:p14="http://schemas.microsoft.com/office/powerpoint/2010/main" val="21121269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Details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Survival Analysis: Models for Time to Event Data</a:t>
            </a:r>
          </a:p>
          <a:p>
            <a:pPr marL="0" indent="0">
              <a:lnSpc>
                <a:spcPct val="150000"/>
              </a:lnSpc>
              <a:buNone/>
            </a:pPr>
            <a:r>
              <a:rPr lang="en-US" b="1" dirty="0" smtClean="0"/>
              <a:t>Dates: </a:t>
            </a:r>
            <a:r>
              <a:rPr lang="en-US" dirty="0" smtClean="0"/>
              <a:t>September 11</a:t>
            </a:r>
            <a:r>
              <a:rPr lang="en-US" baseline="30000" dirty="0" smtClean="0"/>
              <a:t>th</a:t>
            </a:r>
            <a:r>
              <a:rPr lang="en-US" dirty="0" smtClean="0"/>
              <a:t> – November 19</a:t>
            </a:r>
            <a:r>
              <a:rPr lang="en-US" baseline="30000" dirty="0" smtClean="0"/>
              <a:t>th</a:t>
            </a:r>
            <a:r>
              <a:rPr lang="en-US" dirty="0" smtClean="0"/>
              <a:t>, 2018</a:t>
            </a:r>
            <a:endParaRPr lang="en-US" dirty="0"/>
          </a:p>
          <a:p>
            <a:pPr marL="0" indent="0">
              <a:lnSpc>
                <a:spcPct val="150000"/>
              </a:lnSpc>
              <a:buNone/>
            </a:pPr>
            <a:r>
              <a:rPr lang="en-US" b="1" dirty="0" smtClean="0"/>
              <a:t>Modules: </a:t>
            </a:r>
            <a:r>
              <a:rPr lang="en-US" dirty="0" smtClean="0"/>
              <a:t>8</a:t>
            </a:r>
          </a:p>
          <a:p>
            <a:pPr marL="0" indent="0">
              <a:lnSpc>
                <a:spcPct val="150000"/>
              </a:lnSpc>
              <a:buNone/>
            </a:pPr>
            <a:r>
              <a:rPr lang="en-US" b="1" dirty="0" smtClean="0"/>
              <a:t>Investment: </a:t>
            </a:r>
            <a:r>
              <a:rPr lang="en-US" strike="sngStrike" dirty="0" smtClean="0">
                <a:solidFill>
                  <a:srgbClr val="2361A1"/>
                </a:solidFill>
              </a:rPr>
              <a:t>$797</a:t>
            </a:r>
            <a:r>
              <a:rPr lang="en-US" dirty="0" smtClean="0">
                <a:solidFill>
                  <a:srgbClr val="2361A1"/>
                </a:solidFill>
              </a:rPr>
              <a:t>  </a:t>
            </a:r>
            <a:r>
              <a:rPr lang="en-US" dirty="0" smtClean="0"/>
              <a:t>$637</a:t>
            </a:r>
          </a:p>
          <a:p>
            <a:pPr marL="0" indent="0">
              <a:lnSpc>
                <a:spcPct val="150000"/>
              </a:lnSpc>
              <a:buNone/>
            </a:pPr>
            <a:r>
              <a:rPr lang="en-US" b="1" dirty="0" smtClean="0"/>
              <a:t>Software</a:t>
            </a:r>
            <a:r>
              <a:rPr lang="en-US" dirty="0" smtClean="0"/>
              <a:t>: R, SAS, SPSS, </a:t>
            </a:r>
            <a:r>
              <a:rPr lang="en-US" dirty="0" err="1" smtClean="0"/>
              <a:t>Stata</a:t>
            </a:r>
            <a:endParaRPr lang="en-US" dirty="0"/>
          </a:p>
          <a:p>
            <a:pPr marL="0" indent="0">
              <a:lnSpc>
                <a:spcPct val="150000"/>
              </a:lnSpc>
              <a:buNone/>
            </a:pPr>
            <a:r>
              <a:rPr lang="en-US" b="1" dirty="0" smtClean="0"/>
              <a:t>Level: </a:t>
            </a:r>
            <a:r>
              <a:rPr lang="en-US" dirty="0" smtClean="0"/>
              <a:t>Intermediate</a:t>
            </a:r>
            <a:endParaRPr lang="en-US" dirty="0"/>
          </a:p>
          <a:p>
            <a:pPr marL="0" indent="0" algn="ctr">
              <a:buNone/>
            </a:pPr>
            <a:endParaRPr lang="en-US" b="1" dirty="0" smtClean="0">
              <a:solidFill>
                <a:srgbClr val="E87427"/>
              </a:solidFill>
            </a:endParaRPr>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50</a:t>
            </a:fld>
            <a:endParaRPr lang="en-US"/>
          </a:p>
        </p:txBody>
      </p:sp>
      <p:sp>
        <p:nvSpPr>
          <p:cNvPr id="6" name="Rectangle 5"/>
          <p:cNvSpPr/>
          <p:nvPr/>
        </p:nvSpPr>
        <p:spPr>
          <a:xfrm>
            <a:off x="6248400" y="1657350"/>
            <a:ext cx="2133600" cy="1447800"/>
          </a:xfrm>
          <a:prstGeom prst="rect">
            <a:avLst/>
          </a:prstGeom>
          <a:solidFill>
            <a:schemeClr val="bg1">
              <a:lumMod val="95000"/>
            </a:schemeClr>
          </a:solid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Special Bonus:</a:t>
            </a:r>
          </a:p>
          <a:p>
            <a:pPr algn="ctr"/>
            <a:r>
              <a:rPr lang="en-US" dirty="0" smtClean="0">
                <a:solidFill>
                  <a:schemeClr val="tx1"/>
                </a:solidFill>
              </a:rPr>
              <a:t>20% </a:t>
            </a:r>
            <a:r>
              <a:rPr lang="en-US" dirty="0">
                <a:solidFill>
                  <a:schemeClr val="tx1"/>
                </a:solidFill>
              </a:rPr>
              <a:t>O</a:t>
            </a:r>
            <a:r>
              <a:rPr lang="en-US" dirty="0" smtClean="0">
                <a:solidFill>
                  <a:schemeClr val="tx1"/>
                </a:solidFill>
              </a:rPr>
              <a:t>ff </a:t>
            </a:r>
          </a:p>
          <a:p>
            <a:pPr algn="ctr"/>
            <a:r>
              <a:rPr lang="en-US" dirty="0" smtClean="0">
                <a:solidFill>
                  <a:schemeClr val="tx1"/>
                </a:solidFill>
              </a:rPr>
              <a:t>until July 31</a:t>
            </a:r>
            <a:r>
              <a:rPr lang="en-US" baseline="30000" dirty="0" smtClean="0">
                <a:solidFill>
                  <a:schemeClr val="tx1"/>
                </a:solidFill>
              </a:rPr>
              <a:t>st</a:t>
            </a:r>
            <a:endParaRPr lang="en-US" dirty="0">
              <a:solidFill>
                <a:schemeClr val="tx1"/>
              </a:solidFill>
            </a:endParaRPr>
          </a:p>
        </p:txBody>
      </p:sp>
      <p:sp>
        <p:nvSpPr>
          <p:cNvPr id="8" name="Rectangle 7"/>
          <p:cNvSpPr/>
          <p:nvPr/>
        </p:nvSpPr>
        <p:spPr>
          <a:xfrm>
            <a:off x="1828800" y="4019550"/>
            <a:ext cx="5334000" cy="369332"/>
          </a:xfrm>
          <a:prstGeom prst="rect">
            <a:avLst/>
          </a:prstGeom>
        </p:spPr>
        <p:txBody>
          <a:bodyPr wrap="square">
            <a:spAutoFit/>
          </a:bodyPr>
          <a:lstStyle/>
          <a:p>
            <a:pPr algn="ctr"/>
            <a:r>
              <a:rPr lang="en-US" b="1" dirty="0">
                <a:solidFill>
                  <a:srgbClr val="E87427"/>
                </a:solidFill>
              </a:rPr>
              <a:t>http://bit.ly/survival-analysis-workshop-discount</a:t>
            </a:r>
          </a:p>
        </p:txBody>
      </p:sp>
    </p:spTree>
    <p:extLst>
      <p:ext uri="{BB962C8B-B14F-4D97-AF65-F5344CB8AC3E}">
        <p14:creationId xmlns:p14="http://schemas.microsoft.com/office/powerpoint/2010/main" val="39126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Let’s alter the </a:t>
            </a:r>
            <a:r>
              <a:rPr lang="en-US" b="1" dirty="0" smtClean="0">
                <a:solidFill>
                  <a:srgbClr val="2361A1"/>
                </a:solidFill>
              </a:rPr>
              <a:t>experiment</a:t>
            </a:r>
          </a:p>
          <a:p>
            <a:pPr marL="0" indent="0">
              <a:buNone/>
            </a:pPr>
            <a:endParaRPr lang="en-US" b="1" dirty="0">
              <a:solidFill>
                <a:srgbClr val="2361A1"/>
              </a:solidFill>
            </a:endParaRPr>
          </a:p>
          <a:p>
            <a:pPr marL="0" indent="0">
              <a:buNone/>
            </a:pPr>
            <a:r>
              <a:rPr lang="en-US" dirty="0" smtClean="0"/>
              <a:t>Suppose </a:t>
            </a:r>
            <a:r>
              <a:rPr lang="en-US" dirty="0"/>
              <a:t>that totally by accident, a technician leaves the screen cover open on day 70 and all the flies escape. You're probably worried that the whole experiment has been ruined. But don't be so pessimistic. You still have complete information on survival of the fruit flies up to their 70th day of life. Here's how you would present the data and estimate the survival probabilities.</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6</a:t>
            </a:fld>
            <a:endParaRPr lang="en-US"/>
          </a:p>
        </p:txBody>
      </p:sp>
    </p:spTree>
    <p:extLst>
      <p:ext uri="{BB962C8B-B14F-4D97-AF65-F5344CB8AC3E}">
        <p14:creationId xmlns:p14="http://schemas.microsoft.com/office/powerpoint/2010/main" val="3836575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a:t>
            </a:r>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361A1"/>
                </a:solidFill>
              </a:rPr>
              <a:t>You can still estimate some survival probabilities</a:t>
            </a:r>
          </a:p>
          <a:p>
            <a:pPr marL="0" indent="0">
              <a:buNone/>
            </a:pPr>
            <a:endParaRPr lang="en-US" b="1" dirty="0">
              <a:solidFill>
                <a:srgbClr val="2361A1"/>
              </a:solidFill>
            </a:endParaRPr>
          </a:p>
          <a:p>
            <a:pPr marL="0" indent="0">
              <a:buNone/>
            </a:pPr>
            <a:r>
              <a:rPr lang="en-US" sz="2000" dirty="0" smtClean="0"/>
              <a:t>37 </a:t>
            </a:r>
            <a:r>
              <a:rPr lang="en-US" sz="2000" dirty="0"/>
              <a:t>96%</a:t>
            </a:r>
            <a:br>
              <a:rPr lang="en-US" sz="2000" dirty="0"/>
            </a:br>
            <a:r>
              <a:rPr lang="en-US" sz="2000" dirty="0" smtClean="0"/>
              <a:t>40 </a:t>
            </a:r>
            <a:r>
              <a:rPr lang="en-US" sz="2000" dirty="0"/>
              <a:t>92%</a:t>
            </a:r>
            <a:br>
              <a:rPr lang="en-US" sz="2000" dirty="0"/>
            </a:br>
            <a:r>
              <a:rPr lang="en-US" sz="2000" dirty="0" smtClean="0"/>
              <a:t>43 </a:t>
            </a:r>
            <a:r>
              <a:rPr lang="en-US" sz="2000" dirty="0"/>
              <a:t>88%</a:t>
            </a:r>
            <a:br>
              <a:rPr lang="en-US" sz="2000" dirty="0"/>
            </a:br>
            <a:r>
              <a:rPr lang="en-US" sz="2000" dirty="0" smtClean="0"/>
              <a:t>44 </a:t>
            </a:r>
            <a:r>
              <a:rPr lang="en-US" sz="2000" dirty="0"/>
              <a:t>84%</a:t>
            </a:r>
            <a:br>
              <a:rPr lang="en-US" sz="2000" dirty="0"/>
            </a:br>
            <a:r>
              <a:rPr lang="en-US" sz="2000" dirty="0" smtClean="0"/>
              <a:t>45 </a:t>
            </a:r>
            <a:r>
              <a:rPr lang="en-US" sz="2000" dirty="0"/>
              <a:t>80%</a:t>
            </a:r>
            <a:br>
              <a:rPr lang="en-US" sz="2000" dirty="0"/>
            </a:br>
            <a:r>
              <a:rPr lang="en-US" sz="2000" dirty="0" smtClean="0"/>
              <a:t>47 </a:t>
            </a:r>
            <a:r>
              <a:rPr lang="en-US" sz="2000" dirty="0"/>
              <a:t>76%</a:t>
            </a:r>
            <a:br>
              <a:rPr lang="en-US" sz="2000" dirty="0"/>
            </a:br>
            <a:r>
              <a:rPr lang="en-US" sz="2000" dirty="0" smtClean="0"/>
              <a:t>49 </a:t>
            </a:r>
            <a:r>
              <a:rPr lang="en-US" sz="2000" dirty="0"/>
              <a:t>72%</a:t>
            </a:r>
            <a:endParaRPr lang="en-US" b="1" dirty="0">
              <a:solidFill>
                <a:srgbClr val="2361A1"/>
              </a:solidFill>
            </a:endParaRPr>
          </a:p>
          <a:p>
            <a:pPr marL="0" indent="0">
              <a:buNone/>
            </a:pPr>
            <a:endParaRPr lang="en-US" b="1" dirty="0" smtClean="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7</a:t>
            </a:fld>
            <a:endParaRPr lang="en-US"/>
          </a:p>
        </p:txBody>
      </p:sp>
      <p:sp>
        <p:nvSpPr>
          <p:cNvPr id="7" name="Rectangle 6"/>
          <p:cNvSpPr/>
          <p:nvPr/>
        </p:nvSpPr>
        <p:spPr>
          <a:xfrm>
            <a:off x="1905000" y="1719423"/>
            <a:ext cx="1371600" cy="2246769"/>
          </a:xfrm>
          <a:prstGeom prst="rect">
            <a:avLst/>
          </a:prstGeom>
        </p:spPr>
        <p:txBody>
          <a:bodyPr wrap="square">
            <a:spAutoFit/>
          </a:bodyPr>
          <a:lstStyle/>
          <a:p>
            <a:r>
              <a:rPr lang="en-US" sz="2000" dirty="0"/>
              <a:t>54 </a:t>
            </a:r>
            <a:r>
              <a:rPr lang="en-US" sz="2000" dirty="0" smtClean="0"/>
              <a:t>68%</a:t>
            </a:r>
          </a:p>
          <a:p>
            <a:r>
              <a:rPr lang="en-US" sz="2000" dirty="0" smtClean="0"/>
              <a:t>56 </a:t>
            </a:r>
            <a:r>
              <a:rPr lang="en-US" sz="2000" dirty="0"/>
              <a:t>64%</a:t>
            </a:r>
            <a:br>
              <a:rPr lang="en-US" sz="2000" dirty="0"/>
            </a:br>
            <a:r>
              <a:rPr lang="en-US" sz="2000" dirty="0" smtClean="0"/>
              <a:t>58 </a:t>
            </a:r>
            <a:r>
              <a:rPr lang="en-US" sz="2000" dirty="0"/>
              <a:t>60%</a:t>
            </a:r>
            <a:br>
              <a:rPr lang="en-US" sz="2000" dirty="0"/>
            </a:br>
            <a:r>
              <a:rPr lang="en-US" sz="2000" dirty="0" smtClean="0"/>
              <a:t>59 </a:t>
            </a:r>
            <a:r>
              <a:rPr lang="en-US" sz="2000" dirty="0"/>
              <a:t>56%</a:t>
            </a:r>
            <a:br>
              <a:rPr lang="en-US" sz="2000" dirty="0"/>
            </a:br>
            <a:r>
              <a:rPr lang="en-US" sz="2000" dirty="0" smtClean="0"/>
              <a:t>60 </a:t>
            </a:r>
            <a:r>
              <a:rPr lang="en-US" sz="2000" dirty="0"/>
              <a:t>52%</a:t>
            </a:r>
            <a:br>
              <a:rPr lang="en-US" sz="2000" dirty="0"/>
            </a:br>
            <a:r>
              <a:rPr lang="en-US" sz="2000" dirty="0" smtClean="0"/>
              <a:t>61 </a:t>
            </a:r>
            <a:r>
              <a:rPr lang="en-US" sz="2000" dirty="0"/>
              <a:t>48%</a:t>
            </a:r>
            <a:br>
              <a:rPr lang="en-US" sz="2000" dirty="0"/>
            </a:br>
            <a:r>
              <a:rPr lang="en-US" sz="2000" dirty="0" smtClean="0"/>
              <a:t>62 </a:t>
            </a:r>
            <a:r>
              <a:rPr lang="en-US" sz="2000" dirty="0"/>
              <a:t>44%</a:t>
            </a:r>
          </a:p>
        </p:txBody>
      </p:sp>
      <p:sp>
        <p:nvSpPr>
          <p:cNvPr id="8" name="Rectangle 7"/>
          <p:cNvSpPr/>
          <p:nvPr/>
        </p:nvSpPr>
        <p:spPr>
          <a:xfrm>
            <a:off x="3581400" y="1710759"/>
            <a:ext cx="1143000" cy="2554545"/>
          </a:xfrm>
          <a:prstGeom prst="rect">
            <a:avLst/>
          </a:prstGeom>
        </p:spPr>
        <p:txBody>
          <a:bodyPr wrap="square">
            <a:spAutoFit/>
          </a:bodyPr>
          <a:lstStyle/>
          <a:p>
            <a:r>
              <a:rPr lang="en-US" sz="2000" dirty="0"/>
              <a:t>68 40%</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r>
              <a:rPr lang="en-US" sz="2000" dirty="0" smtClean="0"/>
              <a:t/>
            </a:r>
            <a:br>
              <a:rPr lang="en-US" sz="2000" dirty="0" smtClean="0"/>
            </a:br>
            <a:endParaRPr lang="en-US" sz="2000" dirty="0"/>
          </a:p>
        </p:txBody>
      </p:sp>
      <p:sp>
        <p:nvSpPr>
          <p:cNvPr id="9" name="Rectangle 8"/>
          <p:cNvSpPr/>
          <p:nvPr/>
        </p:nvSpPr>
        <p:spPr>
          <a:xfrm>
            <a:off x="5334000" y="1727669"/>
            <a:ext cx="1371600" cy="1323439"/>
          </a:xfrm>
          <a:prstGeom prst="rect">
            <a:avLst/>
          </a:prstGeom>
        </p:spPr>
        <p:txBody>
          <a:bodyPr wrap="square">
            <a:spAutoFit/>
          </a:bodyPr>
          <a:lstStyle/>
          <a:p>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br>
              <a:rPr lang="en-US" sz="2000" dirty="0"/>
            </a:br>
            <a:r>
              <a:rPr lang="en-US" sz="2000" dirty="0" smtClean="0"/>
              <a:t>70</a:t>
            </a:r>
            <a:r>
              <a:rPr lang="en-US" sz="2000" dirty="0"/>
              <a:t>+ ?</a:t>
            </a:r>
          </a:p>
        </p:txBody>
      </p:sp>
    </p:spTree>
    <p:extLst>
      <p:ext uri="{BB962C8B-B14F-4D97-AF65-F5344CB8AC3E}">
        <p14:creationId xmlns:p14="http://schemas.microsoft.com/office/powerpoint/2010/main" val="1777091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a:xfrm>
            <a:off x="304800" y="971336"/>
            <a:ext cx="8534400" cy="3657600"/>
          </a:xfrm>
        </p:spPr>
        <p:txBody>
          <a:bodyPr/>
          <a:lstStyle/>
          <a:p>
            <a:pPr marL="0" indent="0">
              <a:buNone/>
            </a:pPr>
            <a:r>
              <a:rPr lang="en-US" b="1" dirty="0">
                <a:solidFill>
                  <a:srgbClr val="2361A1"/>
                </a:solidFill>
              </a:rPr>
              <a:t>Here is a graph of the survival probabilities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8</a:t>
            </a:fld>
            <a:endParaRPr lang="en-US"/>
          </a:p>
        </p:txBody>
      </p:sp>
      <p:pic>
        <p:nvPicPr>
          <p:cNvPr id="6" name="Picture 5"/>
          <p:cNvPicPr>
            <a:picLocks noChangeAspect="1"/>
          </p:cNvPicPr>
          <p:nvPr/>
        </p:nvPicPr>
        <p:blipFill>
          <a:blip r:embed="rId2"/>
          <a:stretch>
            <a:fillRect/>
          </a:stretch>
        </p:blipFill>
        <p:spPr>
          <a:xfrm>
            <a:off x="369870" y="1428750"/>
            <a:ext cx="4343400" cy="3257550"/>
          </a:xfrm>
          <a:prstGeom prst="rect">
            <a:avLst/>
          </a:prstGeom>
        </p:spPr>
      </p:pic>
    </p:spTree>
    <p:extLst>
      <p:ext uri="{BB962C8B-B14F-4D97-AF65-F5344CB8AC3E}">
        <p14:creationId xmlns:p14="http://schemas.microsoft.com/office/powerpoint/2010/main" val="2446771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Fruit fly data (round 2)</a:t>
            </a:r>
          </a:p>
        </p:txBody>
      </p:sp>
      <p:sp>
        <p:nvSpPr>
          <p:cNvPr id="3" name="Content Placeholder 2"/>
          <p:cNvSpPr>
            <a:spLocks noGrp="1"/>
          </p:cNvSpPr>
          <p:nvPr>
            <p:ph idx="1"/>
          </p:nvPr>
        </p:nvSpPr>
        <p:spPr/>
        <p:txBody>
          <a:bodyPr/>
          <a:lstStyle/>
          <a:p>
            <a:pPr marL="0" indent="0">
              <a:buNone/>
            </a:pPr>
            <a:r>
              <a:rPr lang="en-US" b="1" dirty="0">
                <a:solidFill>
                  <a:srgbClr val="2361A1"/>
                </a:solidFill>
              </a:rPr>
              <a:t>What you can still </a:t>
            </a:r>
            <a:r>
              <a:rPr lang="en-US" b="1" dirty="0" smtClean="0">
                <a:solidFill>
                  <a:srgbClr val="2361A1"/>
                </a:solidFill>
              </a:rPr>
              <a:t>estimate</a:t>
            </a:r>
          </a:p>
          <a:p>
            <a:pPr marL="0" indent="0">
              <a:buNone/>
            </a:pPr>
            <a:endParaRPr lang="en-US" b="1" dirty="0">
              <a:solidFill>
                <a:srgbClr val="2361A1"/>
              </a:solidFill>
            </a:endParaRPr>
          </a:p>
          <a:p>
            <a:r>
              <a:rPr lang="en-US" dirty="0"/>
              <a:t>We clearly have enough data to make several important statements about survival probability. For example, the median survival time is 61 days because roughly half of the flies had died before this day.</a:t>
            </a:r>
          </a:p>
          <a:p>
            <a:endParaRPr lang="en-US" dirty="0"/>
          </a:p>
          <a:p>
            <a:r>
              <a:rPr lang="en-US" dirty="0"/>
              <a:t>By the way, you might be tempted to ignore the ten flies who escaped. But that would seriously bias your results. The median survival time, for example, of the 15 flies who did not escape, for example, is only 54 days which is much smaller than the actual median.</a:t>
            </a:r>
          </a:p>
          <a:p>
            <a:pPr marL="0" indent="0">
              <a:buNone/>
            </a:pPr>
            <a:endParaRPr lang="en-US" b="1" dirty="0">
              <a:solidFill>
                <a:srgbClr val="2361A1"/>
              </a:solidFill>
            </a:endParaRPr>
          </a:p>
          <a:p>
            <a:pPr marL="0" indent="0">
              <a:buNone/>
            </a:pPr>
            <a:endParaRPr lang="en-US" dirty="0"/>
          </a:p>
        </p:txBody>
      </p:sp>
      <p:sp>
        <p:nvSpPr>
          <p:cNvPr id="4" name="Footer Placeholder 3"/>
          <p:cNvSpPr>
            <a:spLocks noGrp="1"/>
          </p:cNvSpPr>
          <p:nvPr>
            <p:ph type="ftr" sz="quarter" idx="11"/>
          </p:nvPr>
        </p:nvSpPr>
        <p:spPr/>
        <p:txBody>
          <a:bodyPr/>
          <a:lstStyle/>
          <a:p>
            <a:r>
              <a:rPr lang="en-US" smtClean="0"/>
              <a:t>©2018 Steve Simon | https://TheAnalysisFactor.com</a:t>
            </a:r>
            <a:endParaRPr lang="en-US"/>
          </a:p>
        </p:txBody>
      </p:sp>
      <p:sp>
        <p:nvSpPr>
          <p:cNvPr id="5" name="Slide Number Placeholder 4"/>
          <p:cNvSpPr>
            <a:spLocks noGrp="1"/>
          </p:cNvSpPr>
          <p:nvPr>
            <p:ph type="sldNum" sz="quarter" idx="12"/>
          </p:nvPr>
        </p:nvSpPr>
        <p:spPr/>
        <p:txBody>
          <a:bodyPr/>
          <a:lstStyle/>
          <a:p>
            <a:fld id="{C2E4F4E2-DEA3-44FD-BEC9-57866B7FA44A}" type="slidenum">
              <a:rPr lang="en-US" smtClean="0"/>
              <a:t>9</a:t>
            </a:fld>
            <a:endParaRPr lang="en-US"/>
          </a:p>
        </p:txBody>
      </p:sp>
    </p:spTree>
    <p:extLst>
      <p:ext uri="{BB962C8B-B14F-4D97-AF65-F5344CB8AC3E}">
        <p14:creationId xmlns:p14="http://schemas.microsoft.com/office/powerpoint/2010/main" val="2357767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COSA-PPT-Wide-Template</Template>
  <TotalTime>139</TotalTime>
  <Words>1977</Words>
  <Application>Microsoft Office PowerPoint</Application>
  <PresentationFormat>On-screen Show (16:9)</PresentationFormat>
  <Paragraphs>295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Courier New</vt:lpstr>
      <vt:lpstr>COSA-PPT-Wide-Template</vt:lpstr>
      <vt:lpstr>Introduction to Survival Analysis</vt:lpstr>
      <vt:lpstr>Covered in this webinar:</vt:lpstr>
      <vt:lpstr>Fruit fly data (round 1)</vt:lpstr>
      <vt:lpstr>Fruit fly data (round 1)</vt:lpstr>
      <vt:lpstr>Fruit fly data (round 1)</vt:lpstr>
      <vt:lpstr>Fruit fly data (round 2)</vt:lpstr>
      <vt:lpstr>Fruit fly data (round 2)</vt:lpstr>
      <vt:lpstr>Fruit fly data (round 2)</vt:lpstr>
      <vt:lpstr>Fruit fly data (round 2)</vt:lpstr>
      <vt:lpstr>Fruit fly data (round 3)</vt:lpstr>
      <vt:lpstr>Fruit fly data (round 3)</vt:lpstr>
      <vt:lpstr>Fruit fly data (round 2)</vt:lpstr>
      <vt:lpstr>An Introduction to Kaplan-Meier Curves</vt:lpstr>
      <vt:lpstr>Fruit fly data (round 3)</vt:lpstr>
      <vt:lpstr>Fruit fly data (round 3)</vt:lpstr>
      <vt:lpstr>Fruit fly data (round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leader data set</vt:lpstr>
      <vt:lpstr>The leader data set</vt:lpstr>
      <vt:lpstr>The leader data set</vt:lpstr>
      <vt:lpstr>The leader data set</vt:lpstr>
      <vt:lpstr>The leader data set</vt:lpstr>
      <vt:lpstr>The leader data set</vt:lpstr>
      <vt:lpstr>The leader data set</vt:lpstr>
      <vt:lpstr>The leader data set</vt:lpstr>
      <vt:lpstr>The leader data set, Kaplan-Meier curves</vt:lpstr>
      <vt:lpstr>The leader data set</vt:lpstr>
      <vt:lpstr>The competing risks model</vt:lpstr>
      <vt:lpstr>The competing risks model</vt:lpstr>
      <vt:lpstr>The competing risks model</vt:lpstr>
      <vt:lpstr>The leader data set, competing risks</vt:lpstr>
      <vt:lpstr>Subgroup nonconstitutional ascent</vt:lpstr>
      <vt:lpstr>Subgroup constitutional ascent</vt:lpstr>
      <vt:lpstr>Conclusion</vt:lpstr>
      <vt:lpstr>Workshop Details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Survival Analysis</dc:title>
  <dc:creator>mike</dc:creator>
  <cp:lastModifiedBy>Simon, Stephen D.</cp:lastModifiedBy>
  <cp:revision>15</cp:revision>
  <dcterms:created xsi:type="dcterms:W3CDTF">2018-07-12T19:22:33Z</dcterms:created>
  <dcterms:modified xsi:type="dcterms:W3CDTF">2018-07-23T18:38:41Z</dcterms:modified>
</cp:coreProperties>
</file>