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notesMaster" Target="notesMasters/notesMaster1.xml" /><Relationship Id="rId32" Type="http://schemas.openxmlformats.org/officeDocument/2006/relationships/tableStyles" Target="tableStyles.xml" /><Relationship Id="rId31" Type="http://schemas.openxmlformats.org/officeDocument/2006/relationships/theme" Target="theme/theme1.xml" /><Relationship Id="rId1" Type="http://schemas.openxmlformats.org/officeDocument/2006/relationships/slideMaster" Target="slideMasters/slideMaster1.xml" /><Relationship Id="rId30" Type="http://schemas.openxmlformats.org/officeDocument/2006/relationships/viewProps" Target="viewProps.xml" /><Relationship Id="rId2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the discussion of these functions describe the hypergeometric distribution as an abstract problem of drawing balls from an urn. So 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 It also helps to first do some simple calculations like an urn with 4 white and 4 black balls. Compare what the statistical package tells you with what you calculated by hand.</a:t>
            </a:r>
          </a:p>
          <a:p>
            <a:pPr lvl="0" indent="0" marL="0">
              <a:buNone/>
            </a:pPr>
          </a:p>
          <a:p>
            <a:pPr lvl="0" indent="0" marL="0">
              <a:buNone/>
            </a:pPr>
            <a:r>
              <a:rPr/>
              <a:t>Fortunately, you don’t need to resort to the hypergeometric probabilities.</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gif"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the lady had no ability to tell whether the milk was added first and was effectively picking at random, the probability would be</a:t>
                </a:r>
              </a:p>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2"/>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rPr>
                        <m:sty m:val="p"/>
                      </m:rPr>
                      <m:t>+</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rPr>
                        <m:sty m:val="p"/>
                      </m:rPr>
                      <m:t>+</m:t>
                    </m:r>
                    <m:r>
                      <m:rPr>
                        <m:sty m:val="p"/>
                      </m:rPr>
                      <m:t>.</m:t>
                    </m:r>
                    <m:r>
                      <m:rPr>
                        <m:sty m:val="p"/>
                      </m:rPr>
                      <m:t>.</m:t>
                    </m:r>
                    <m:r>
                      <m:rPr>
                        <m:sty m:val="p"/>
                      </m:rPr>
                      <m:t>.</m:t>
                    </m:r>
                  </m:oMath>
                </a14:m>
              </a:p>
              <a:p>
                <a:pPr lvl="0" indent="0" marL="0">
                  <a:buNone/>
                </a:pPr>
                <a:r>
                  <a:rPr/>
                  <a:t>Too messy! Use the hypergeometric distribution. Note: this is NOT a binomial distribution.</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the hypergeometric distribution</a:t>
            </a:r>
          </a:p>
        </p:txBody>
      </p:sp>
      <p:sp>
        <p:nvSpPr>
          <p:cNvPr id="3" name="Content Placeholder 2"/>
          <p:cNvSpPr>
            <a:spLocks noGrp="1"/>
          </p:cNvSpPr>
          <p:nvPr>
            <p:ph idx="1"/>
          </p:nvPr>
        </p:nvSpPr>
        <p:spPr/>
        <p:txBody>
          <a:bodyPr/>
          <a:lstStyle/>
          <a:p>
            <a:pPr lvl="0"/>
            <a:r>
              <a:rPr/>
              <a:t>SAS: PDF(‘HYPER’, 3, 8, 4, 4)</a:t>
            </a:r>
          </a:p>
          <a:p>
            <a:pPr lvl="0"/>
            <a:r>
              <a:rPr/>
              <a:t>R: dhyper(3, 4, 4, 4)</a:t>
            </a:r>
          </a:p>
          <a:p>
            <a:pPr lvl="0"/>
            <a:r>
              <a:rPr/>
              <a:t>Stata: dis hypergeometricp(8, 4, 4, 3)</a:t>
            </a:r>
          </a:p>
          <a:p>
            <a:pPr lvl="0"/>
            <a:r>
              <a:rPr/>
              <a:t>SPSS: PDF.HYPER(3, 8, 4, 4)</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the hypergeometric distribution</a:t>
            </a:r>
          </a:p>
        </p:txBody>
      </p:sp>
      <p:sp>
        <p:nvSpPr>
          <p:cNvPr id="3" name="Content Placeholder 2"/>
          <p:cNvSpPr>
            <a:spLocks noGrp="1"/>
          </p:cNvSpPr>
          <p:nvPr>
            <p:ph idx="1"/>
          </p:nvPr>
        </p:nvSpPr>
        <p:spPr/>
        <p:txBody>
          <a:bodyPr/>
          <a:lstStyle/>
          <a:p>
            <a:pPr lvl="0"/>
            <a:r>
              <a:rPr/>
              <a:t>W=# of white balls in the urn</a:t>
            </a:r>
          </a:p>
          <a:p>
            <a:pPr lvl="0"/>
            <a:r>
              <a:rPr/>
              <a:t>B=# of black balls in the urn</a:t>
            </a:r>
          </a:p>
          <a:p>
            <a:pPr lvl="0"/>
            <a:r>
              <a:rPr/>
              <a:t>N=W+B=# of balls total in the urn</a:t>
            </a:r>
          </a:p>
          <a:p>
            <a:pPr lvl="0"/>
            <a:r>
              <a:rPr/>
              <a:t>d=# of balls drawn from the urn</a:t>
            </a:r>
          </a:p>
          <a:p>
            <a:pPr lvl="0"/>
            <a:r>
              <a:rPr/>
              <a:t>x=# of drawn balls that are white</a:t>
            </a:r>
          </a:p>
          <a:p>
            <a:pPr lvl="1"/>
            <a:r>
              <a:rPr/>
              <a:t>SAS: PDF(‘HYPER’, x, N, W, d)</a:t>
            </a:r>
          </a:p>
          <a:p>
            <a:pPr lvl="1"/>
            <a:r>
              <a:rPr/>
              <a:t>R: dhyper(x, W, B, d)</a:t>
            </a:r>
          </a:p>
          <a:p>
            <a:pPr lvl="1"/>
            <a:r>
              <a:rPr/>
              <a:t>Stata: dis hypergeometricp(N, W, d, x)</a:t>
            </a:r>
          </a:p>
          <a:p>
            <a:pPr lvl="1"/>
            <a:r>
              <a:rPr/>
              <a:t>SPSS: PDF.HYPER(x, N, W, 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(1/4)</a:t>
            </a:r>
          </a:p>
        </p:txBody>
      </p:sp>
      <p:pic>
        <p:nvPicPr>
          <p:cNvPr descr="fig:  ../images/spss-data.png" id="0" name="Picture 1"/>
          <p:cNvPicPr>
            <a:picLocks noGrp="1" noChangeAspect="1"/>
          </p:cNvPicPr>
          <p:nvPr/>
        </p:nvPicPr>
        <p:blipFill>
          <a:blip r:embed="rId2"/>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(2/4)</a:t>
            </a:r>
          </a:p>
        </p:txBody>
      </p:sp>
      <p:pic>
        <p:nvPicPr>
          <p:cNvPr descr="fig:  ../images/spss-dialog-box-1.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(3/4)</a:t>
            </a:r>
          </a:p>
        </p:txBody>
      </p:sp>
      <p:pic>
        <p:nvPicPr>
          <p:cNvPr descr="fig:  ../images/spss-dialog-box-2.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(4/4)</a:t>
            </a:r>
          </a:p>
        </p:txBody>
      </p:sp>
      <p:pic>
        <p:nvPicPr>
          <p:cNvPr descr="fig:  ../images/spss-output.png" id="0" name="Picture 1"/>
          <p:cNvPicPr>
            <a:picLocks noGrp="1" noChangeAspect="1"/>
          </p:cNvPicPr>
          <p:nvPr/>
        </p:nvPicPr>
        <p:blipFill>
          <a:blip r:embed="rId2"/>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output box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R (1/2)</a:t>
            </a:r>
          </a:p>
        </p:txBody>
      </p:sp>
      <p:sp>
        <p:nvSpPr>
          <p:cNvPr id="3" name="Content Placeholder 2"/>
          <p:cNvSpPr>
            <a:spLocks noGrp="1"/>
          </p:cNvSpPr>
          <p:nvPr>
            <p:ph idx="1"/>
          </p:nvPr>
        </p:nvSpPr>
        <p:spPr/>
        <p:txBody>
          <a:bodyPr/>
          <a:lstStyle/>
          <a:p>
            <a:pPr lvl="0" indent="0">
              <a:buNone/>
            </a:pPr>
            <a:r>
              <a:rPr>
                <a:latin typeface="Courier"/>
              </a:rPr>
              <a:t>labs &lt;- c(
  "Milk first",
  "Tea first")
guess &lt;- c(1, 2, 1, 2, 2, 2, 1, 1) 
truth &lt;- c(2, 2, 1, 2, 2, 1, 1, 1)
fisher.test(
  factor(guess, labels=labs), 
  factor(truth, labels=labs))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R (2/2)</a:t>
            </a:r>
          </a:p>
        </p:txBody>
      </p:sp>
      <p:sp>
        <p:nvSpPr>
          <p:cNvPr id="3" name="Content Placeholder 2"/>
          <p:cNvSpPr>
            <a:spLocks noGrp="1"/>
          </p:cNvSpPr>
          <p:nvPr>
            <p:ph idx="1"/>
          </p:nvPr>
        </p:nvSpPr>
        <p:spPr/>
        <p:txBody>
          <a:bodyPr/>
          <a:lstStyle/>
          <a:p>
            <a:pPr lvl="0" indent="0">
              <a:buNone/>
            </a:pPr>
            <a:r>
              <a:rPr>
                <a:latin typeface="Courier"/>
              </a:rPr>
              <a:t>p-value = 0.4857
alternative hypothesis: true odds ratio is not equal to 1
95 percent confidence interval:
   0.2117329 621.9337505
sample estimates:
odds ratio 
  6.408309 </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Stata</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a:buNone/>
            </a:pPr>
            <a:r>
              <a:rPr>
                <a:latin typeface="Courier"/>
              </a:rPr>
              <a:t>
                            2,6,7
                            3,5,7
3,6,7  4,5,6  4,5,7  4,6,7  5,6,7</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a:buNone/>
            </a:pPr>
            <a:r>
              <a:rPr>
                <a:latin typeface="Courier"/>
              </a:rPr>
              <a:t>1,2,3  1,2,4  1,2,5  1,2,6
1,3,4  1,3,5
2,3,4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1.gif" id="0" name="Picture 1"/>
          <p:cNvPicPr>
            <a:picLocks noGrp="1" noChangeAspect="1"/>
          </p:cNvPicPr>
          <p:nvPr/>
        </p:nvPicPr>
        <p:blipFill>
          <a:blip r:embed="rId2"/>
          <a:stretch>
            <a:fillRect/>
          </a:stretch>
        </p:blipFill>
        <p:spPr bwMode="auto">
          <a:xfrm>
            <a:off x="609600" y="2362200"/>
            <a:ext cx="10972800" cy="2489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you’ll learn today</a:t>
            </a:r>
          </a:p>
        </p:txBody>
      </p:sp>
      <p:sp>
        <p:nvSpPr>
          <p:cNvPr id="3" name="Content Placeholder 2"/>
          <p:cNvSpPr>
            <a:spLocks noGrp="1"/>
          </p:cNvSpPr>
          <p:nvPr>
            <p:ph idx="1"/>
          </p:nvPr>
        </p:nvSpPr>
        <p:spPr/>
        <p:txBody>
          <a:bodyPr/>
          <a:lstStyle/>
          <a:p>
            <a:pPr lvl="0"/>
            <a:r>
              <a:rPr/>
              <a:t>Historical origins</a:t>
            </a:r>
          </a:p>
          <a:p>
            <a:pPr lvl="0"/>
            <a:r>
              <a:rPr/>
              <a:t>Fisher’s Exact Test</a:t>
            </a:r>
          </a:p>
          <a:p>
            <a:pPr lvl="0"/>
            <a:r>
              <a:rPr/>
              <a:t>Other exact tests</a:t>
            </a:r>
          </a:p>
          <a:p>
            <a:pPr lvl="0"/>
            <a:r>
              <a:rPr/>
              <a:t>Ranomization tests</a:t>
            </a:r>
          </a:p>
          <a:p>
            <a:pPr lvl="0"/>
            <a:r>
              <a:rPr/>
              <a:t>Three specific randomization tests</a:t>
            </a:r>
          </a:p>
          <a:p>
            <a:pPr lvl="0"/>
            <a:r>
              <a:rPr/>
              <a:t>Programming requirements</a:t>
            </a:r>
          </a:p>
          <a:p>
            <a:pPr lvl="0"/>
            <a:r>
              <a:rPr/>
              <a:t>When should you use these tests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Historical origins</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a:t>
            </a:r>
          </a:p>
        </p:txBody>
      </p:sp>
      <p:pic>
        <p:nvPicPr>
          <p:cNvPr descr="fig:  ../images/tea-plus-milk.png" id="0" name="Picture 1"/>
          <p:cNvPicPr>
            <a:picLocks noGrp="1" noChangeAspect="1"/>
          </p:cNvPicPr>
          <p:nvPr/>
        </p:nvPicPr>
        <p:blipFill>
          <a:blip r:embed="rId2"/>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change the order?</a:t>
            </a:r>
          </a:p>
        </p:txBody>
      </p:sp>
      <p:pic>
        <p:nvPicPr>
          <p:cNvPr descr="fig:  ../images/milk-plus-tea.png" id="0" name="Picture 1"/>
          <p:cNvPicPr>
            <a:picLocks noGrp="1" noChangeAspect="1"/>
          </p:cNvPicPr>
          <p:nvPr/>
        </p:nvPicPr>
        <p:blipFill>
          <a:blip r:embed="rId2"/>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a:t>
            </a:r>
          </a:p>
        </p:txBody>
      </p:sp>
      <p:pic>
        <p:nvPicPr>
          <p:cNvPr descr="fig:  ../images/tea-experiment.png" id="0" name="Picture 1"/>
          <p:cNvPicPr>
            <a:picLocks noGrp="1" noChangeAspect="1"/>
          </p:cNvPicPr>
          <p:nvPr/>
        </p:nvPicPr>
        <p:blipFill>
          <a:blip r:embed="rId2"/>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a:t>
            </a:r>
          </a:p>
        </p:txBody>
      </p:sp>
      <p:pic>
        <p:nvPicPr>
          <p:cNvPr descr="fig:  ../images/tea-result.png" id="0" name="Picture 1"/>
          <p:cNvPicPr>
            <a:picLocks noGrp="1" noChangeAspect="1"/>
          </p:cNvPicPr>
          <p:nvPr/>
        </p:nvPicPr>
        <p:blipFill>
          <a:blip r:embed="rId2"/>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2023-06-03T17:39:30Z</dcterms:created>
  <dcterms:modified xsi:type="dcterms:W3CDTF">2023-06-03T17:39:30Z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