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629" y="72"/>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sorterViewPr>
    <p:cViewPr varScale="1">
      <p:scale>
        <a:sx d="100" n="100"/>
        <a:sy d="100" n="100"/>
      </p:scale>
      <p:origin x="0" y="0"/>
    </p:cViewPr>
  </p:sorter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notesMaster" Target="notesMasters/notesMaster1.xml" /><Relationship Id="rId37" Type="http://schemas.openxmlformats.org/officeDocument/2006/relationships/tableStyles" Target="tableStyles.xml" /><Relationship Id="rId36" Type="http://schemas.openxmlformats.org/officeDocument/2006/relationships/theme" Target="theme/theme1.xml" /><Relationship Id="rId1" Type="http://schemas.openxmlformats.org/officeDocument/2006/relationships/slideMaster" Target="slideMasters/slideMaster1.xml" /><Relationship Id="rId35" Type="http://schemas.openxmlformats.org/officeDocument/2006/relationships/viewProps" Target="viewProps.xml" /><Relationship Id="rId3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Before I start my talk, let me fill you in on my background. I am a data geek, with a PhD in Statistics and a faculty appointment in the Department of Biomedical and Health Informatics. I also have been providing informal consulting with the Center for Economic Information (CEI), a research group with expertise in geographic information systems, economic statistics, and big data. with a long history of working with local communities and governments in the Kansas City metropolitan area.</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Finally, there are ratings for the infrastructure: the public sidewalk, curb, street lighting, catch basin and street.</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condition ratings range from 1 to 5 on Likert scale with lower scores indicating more deterioration. A code of 6 is a missing value code for locations where a condition rating is not applicable. A code of 7 is a second missing value code for conditions that could not be rated because of visibility issues.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show details for one of the fifteen conditions that are rated by the NHCS, so you can see the specificity detailed in this survey.</a:t>
            </a:r>
          </a:p>
          <a:p>
            <a:pPr lvl="0" indent="0" marL="0">
              <a:buNone/>
            </a:pPr>
          </a:p>
          <a:p>
            <a:pPr lvl="0" indent="0" marL="0">
              <a:buNone/>
            </a:pPr>
            <a:r>
              <a:rPr/>
              <a:t>For the roof of a structure, the lowest rating, 1, represent severe deterioration. These represent pretty extreme conditions like holes in the roof.</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next rating, 2, represent serious deterioration. No holes, thank gooodness, but some visible sagging, and/or missing shingles.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rating of 3 represents substandard conditions. This represents a small number of missing shingles or slight rot in soffits and fascia boards.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rating of 4 represents slight wear and discoloration.</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rating of 5 is the best rating. No wear, no rot, no deterioriation.</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If there is no structure on the parcel, there is no roof to be rated. This is assigned a code of 6 and this is not used in the overall assessment of housing conditions.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There’s one more case to consider. Sometimes, you cannot provide a rating because the roof is flat or obscured by trees. This is assigned a code of 7 and this is not used in the overall assessment of housing quality.</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training starts with a classroom session with visual aids. Then the trainees are taken to a test block, chosen for its representativeness of various levels of deterioration. The trainees join in a group discussion with the instructor on the ratings for individual parcels on this test block.</a:t>
            </a:r>
          </a:p>
          <a:p>
            <a:pPr lvl="0" indent="0" marL="0">
              <a:buNone/>
            </a:pPr>
          </a:p>
          <a:p>
            <a:pPr lvl="0" indent="0" marL="0">
              <a:buNone/>
            </a:pPr>
            <a:r>
              <a:rPr/>
              <a:t>Then the trainees examine two more test blocks individually. Their ratings are compared to those of the instructor and if the average deviation in rating is within plus or minus one rating point, the trainees are certified and able to conduct surveys on their own.</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Research is a team sport, and I need to acknowledge my partners in this work at Children’s Mercy Hospital and the Kansas City, Missouri Department of Health.</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NHCS has several quality checks built in. First, and most importantly, there are two independent ratings on every parcel. In addition, two blocks are randomly selected and inspected by an expert who compares their results on both the qualitative classification data and the quantitative condition data. The quantitative data must not deviation on average by more than one rating unit on average.</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a broad range of individuals and groups who are interested in the NHCS data.</a:t>
            </a:r>
          </a:p>
          <a:p>
            <a:pPr lvl="0" indent="0" marL="0">
              <a:buNone/>
            </a:pPr>
          </a:p>
          <a:p>
            <a:pPr lvl="0" indent="0" marL="0">
              <a:buNone/>
            </a:pPr>
            <a:r>
              <a:rPr/>
              <a:t>I want to focus, though, on the last bullet point, neighborhood and community associations. These groups are very eager to find and use data that will help them advocate on behalf of the places where they live.</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would be remiss in my duties as a data geek if I did not point out the research applications of the NHCS.</a:t>
            </a:r>
          </a:p>
          <a:p>
            <a:pPr lvl="0" indent="0" marL="0">
              <a:buNone/>
            </a:pPr>
          </a:p>
          <a:p>
            <a:pPr lvl="0" indent="0" marL="0">
              <a:buNone/>
            </a:pPr>
            <a:r>
              <a:rPr/>
              <a:t>Too many studies of geographic features lump everyone into a large groups, like zip codes or counties. This mixes apples, oranges, and every type of fruit together in a one big batch and pretends that a single summary number can characterize such a diverse group.</a:t>
            </a:r>
          </a:p>
          <a:p>
            <a:pPr lvl="0" indent="0" marL="0">
              <a:buNone/>
            </a:pPr>
          </a:p>
          <a:p>
            <a:pPr lvl="0" indent="0" marL="0">
              <a:buNone/>
            </a:pPr>
            <a:r>
              <a:rPr/>
              <a:t>The NHCS, on the other hand, collects data at the finest possible level of social resolution, the household.</a:t>
            </a:r>
          </a:p>
          <a:p>
            <a:pPr lvl="0" indent="0" marL="0">
              <a:buNone/>
            </a:pPr>
          </a:p>
          <a:p>
            <a:pPr lvl="0" indent="0" marL="0">
              <a:buNone/>
            </a:pPr>
            <a:r>
              <a:rPr/>
              <a:t>You can still be easily incorporated with data at higher level geographies like the American Community Survey which collects data at the Census block group and tract level.</a:t>
            </a:r>
          </a:p>
          <a:p>
            <a:pPr lvl="0" indent="0" marL="0">
              <a:buNone/>
            </a:pPr>
          </a:p>
          <a:p>
            <a:pPr lvl="0" indent="0" marL="0">
              <a:buNone/>
            </a:pPr>
            <a:r>
              <a:rPr/>
              <a:t>You also have the option of linking this data with other records at the address level. Of particular interest to me is the linking of the NHCS data with data from the electronic health record. There are serious privacy concerns with such matching of course that require careful oversight by the Institutional Review Board. But I will cite two examples shortly that show how productive this linkage can be.</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NCHS has been used for over 200,000 parcels over a fifteen year span.</a:t>
            </a:r>
          </a:p>
          <a:p>
            <a:pPr lvl="0" indent="0" marL="0">
              <a:buNone/>
            </a:pPr>
          </a:p>
          <a:p>
            <a:pPr lvl="0" indent="0" marL="0">
              <a:buNone/>
            </a:pPr>
            <a:r>
              <a:rPr/>
              <a:t>This map shows where the NHCS has been used. Those of you who know and love Kansas City will notice two important features of this map. First, we have done surveys on both sides of the state line. Second, we have done survey both north and south of the Missouri river.</a:t>
            </a:r>
          </a:p>
          <a:p>
            <a:pPr lvl="0" indent="0" marL="0">
              <a:buNone/>
            </a:pPr>
          </a:p>
          <a:p>
            <a:pPr lvl="0" indent="0" marL="0">
              <a:buNone/>
            </a:pPr>
            <a:r>
              <a:rPr/>
              <a:t>The survey has been largely inactive since 2014 due to budget problems, but we are using the survey again in the current grant we have received from HUD.</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NHCS is fast and inexpensive. For our current grant, we estimated the total costs (including labor) for the NHCS to be $6.50 per parcel, though there is evidence that the costs would be even less for larger surveys. The NHCS scales very well.</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revitalization of the NHCS should be credited to two graduate students, Natalie Kane and Neal Wilson.</a:t>
            </a:r>
          </a:p>
          <a:p>
            <a:pPr lvl="0" indent="0" marL="0">
              <a:buNone/>
            </a:pPr>
          </a:p>
          <a:p>
            <a:pPr lvl="0" indent="0" marL="0">
              <a:buNone/>
            </a:pPr>
            <a:r>
              <a:rPr/>
              <a:t>This is a picture of Natalie Kane. She currently works at Children’s Mercy, but I knew her from her work on a dissertation that she successfully defended in 2020. She linked the NCHS data with medical records of asthma visits at Children’s Mercy Hospital and additional geographic markers of pollution to establish a link between disparities in home environment and rates of acute pediatric asthma care encounters.</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a picture of Dr. Neal Wilson. Like Natalie Kane, he took NHCS data and linked it to medical records, this time with blood testing data from the Kansas City, Missouri Department of Health. He showed a strong association between housing conditions and elevated blood lead levels in children. He successfully defended his dissertation on this topic in 2021 and has continued his work in this area with the Impact Lead-Kansas City grant that I will describe on the next few slides.</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a map of housing units in a Kansas City neighborhood. It is just west of the infamous Benton curve of I-70. The houses are color coded by era of construction. If you are interested in lead remediation efforts, the age of the house is your first criteria for where to focus your work.</a:t>
            </a:r>
          </a:p>
          <a:p>
            <a:pPr lvl="0" indent="0" marL="0">
              <a:buNone/>
            </a:pPr>
          </a:p>
          <a:p>
            <a:pPr lvl="0" indent="0" marL="0">
              <a:buNone/>
            </a:pPr>
            <a:r>
              <a:rPr/>
              <a:t>This is a map shows where the houses that you should skip: the white houses built after 1977. Earlier construction is worth looking at, but especially the homes in dark orange, built in 1952 or earlier. You can see on this map that there are quite a few orange rectangles.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Work on this is not quite complete, but Neal Wilson is creating an index that accounts for both the construction era and the information from the NHCS. This map is drawn with color coding using this index. Note that there are substantially more distinctions among the housing units. There are seventeen different colors on this graph, compared to only three in the previous map. If these index proves to be more strongly associated with lead exposure than era of construction alone, and we think it will, then you have a lot fewer dark orange rectangles to focus on.</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We are currently surveying about 6,000 housing units in six neighborhoods in the Kansas City area. These houses are all on the Missouri side of the state line because of our partnership with the Kansas City, Missouri Department of Health. These neighborhoods have predominantly older construction. We plan to recruit 50 owners or renters in homes that score poorly on the NCHS and get permission to do detailed assessment of environmental lead exposure. These will be compared to a matched set of 50 control housing units. Our hypothesis is that poor exterior conditions as measured by the NHCS are predictive of increased risk of lead exposure in the interior of the home.</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work at the University of Missouri-Kansas City, and we have many others where I work helping out with this research. I should pay special thanks to the army of graduate students who have done all the heavly lifting in the work I am about to describe.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While this work is interesting in its own right, I want to explore possible future applications of the NHCS.</a:t>
            </a:r>
          </a:p>
          <a:p>
            <a:pPr lvl="0" indent="0" marL="0">
              <a:buNone/>
            </a:pPr>
          </a:p>
          <a:p>
            <a:pPr lvl="0" indent="0" marL="0">
              <a:buNone/>
            </a:pPr>
            <a:r>
              <a:rPr/>
              <a:t>Two graduate students have shown strong links between the NHCS data and health outcomes in acute asthma visits and elevated blood lead levels. Our current work intends to show a link to environmental lead inside the home. But there are other health outcomes that can be tied to housing quality. I am not a doctor, but even I can see a potential link with acute injuries like falls. There may be others worth examining.</a:t>
            </a:r>
          </a:p>
          <a:p>
            <a:pPr lvl="0" indent="0" marL="0">
              <a:buNone/>
            </a:pPr>
          </a:p>
          <a:p>
            <a:pPr lvl="0" indent="0" marL="0">
              <a:buNone/>
            </a:pPr>
            <a:r>
              <a:rPr/>
              <a:t>A second application is the use of the NHCS as training data for deep learning models. You are probably aware of the many successful uses of deep learning models to analyze image data, starting with the famous study of dogs versus cats. It is very easy to collect image data on houses through street cameras mounted on garbage trucks or on drones. These deep learning models are very powerful, but they require massive amounts of training data. The NHCS can provide that data cheaply, quickly, and on a large scale.</a:t>
            </a:r>
          </a:p>
          <a:p>
            <a:pPr lvl="0" indent="0" marL="0">
              <a:buNone/>
            </a:pPr>
          </a:p>
          <a:p>
            <a:pPr lvl="0" indent="0" marL="0">
              <a:buNone/>
            </a:pPr>
            <a:r>
              <a:rPr/>
              <a:t>A third application is even simpler, but just as important. We have had a lot of success applying the NHCS in the Kansas City metropolitan area, and the process is well defined and carefully tested. It should not be too difficult to take the NHCS on the road to other communities and see if you can replicate the successes that we have seen in Kansas City.</a:t>
            </a:r>
          </a:p>
          <a:p>
            <a:pPr lvl="0" indent="0" marL="0">
              <a:buNone/>
            </a:pPr>
          </a:p>
          <a:p>
            <a:pPr lvl="0" indent="0" marL="0">
              <a:buNone/>
            </a:pPr>
            <a:r>
              <a:rPr/>
              <a:t>These slides are available on my github site. If you have any questions, please contact me.</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am the principal investigator on Impact Lead-Kansas City. This is a lead technical study funded by the Department of Housing and Urban Development. We’ve been funded for three years, 2021 through 2023. I appreciate this invitation to talk about the work on this grant.</a:t>
            </a:r>
          </a:p>
          <a:p>
            <a:pPr lvl="0" indent="0" marL="0">
              <a:buNone/>
            </a:pPr>
          </a:p>
          <a:p>
            <a:pPr lvl="0" indent="0" marL="0">
              <a:buNone/>
            </a:pPr>
            <a:r>
              <a:rPr/>
              <a:t>The grant has two aims, a retrospective review of lead remediation efforts funded by HUD through the Kansas City, Missouri Department of Health. and a prospective effort to more efficiently identify houses that might be targets for future remediation.</a:t>
            </a:r>
          </a:p>
          <a:p>
            <a:pPr lvl="0" indent="0" marL="0">
              <a:buNone/>
            </a:pPr>
          </a:p>
          <a:p>
            <a:pPr lvl="0" indent="0" marL="0">
              <a:buNone/>
            </a:pPr>
            <a:r>
              <a:rPr/>
              <a:t>I want to highlight a key component of the second aim, a survey that we hope will be useful in prospective identification of houses at risk for lead contamination, the Neighborhood Housing Conditions Survey. I am focussing on this survey because it has the potential for collaboration with other HUD grantees at this meeting.</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CEI Neighborhood Housing Conditions Survey (NHCS) is a windshield survey of residential parcels. The parcel geography and other relevant information was provided by the City of Kansas City, Missouri.</a:t>
            </a:r>
          </a:p>
          <a:p>
            <a:pPr lvl="0" indent="0" marL="0">
              <a:buNone/>
            </a:pPr>
          </a:p>
          <a:p>
            <a:pPr lvl="0" indent="0" marL="0">
              <a:buNone/>
            </a:pPr>
            <a:r>
              <a:rPr/>
              <a:t>This is windshield survey, which means you collect the data by slowly driving down a street and observing housing conditions that are visible from the street level. You don’t have to go inside the house or even step inside the property boundaries.</a:t>
            </a:r>
          </a:p>
          <a:p>
            <a:pPr lvl="0" indent="0" marL="0">
              <a:buNone/>
            </a:pPr>
          </a:p>
          <a:p>
            <a:pPr lvl="0" indent="0" marL="0">
              <a:buNone/>
            </a:pPr>
            <a:r>
              <a:rPr/>
              <a:t>The primary intent of the survey is to collect conditions of residential structures. The survey will also note information on non-residential structures and vacant lots.</a:t>
            </a:r>
          </a:p>
          <a:p>
            <a:pPr lvl="0" indent="0" marL="0">
              <a:buNone/>
            </a:pPr>
          </a:p>
          <a:p>
            <a:pPr lvl="0" indent="0" marL="0">
              <a:buNone/>
            </a:pPr>
            <a:r>
              <a:rPr/>
              <a:t>The survey was developed in 1999 and has been applied continuously through 2014.</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housing survey collects two types of data. It collects classification data, information that classifies the type of structure, its use, whether it is residential, the profile of the structure, and the visible address.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NHCS also collects data on housing conditions, grouped into conditions about the structure itself, the grounds, and the infrastructure.</a:t>
            </a:r>
          </a:p>
          <a:p>
            <a:pPr lvl="0" indent="0" marL="0">
              <a:buNone/>
            </a:pPr>
          </a:p>
          <a:p>
            <a:pPr lvl="0" indent="0" marL="0">
              <a:buNone/>
            </a:pPr>
            <a:r>
              <a:rPr/>
              <a:t>The condition of each of these elements is rated on a scale of 1 to 5, with 5 corresponding to the best condition and 1 corresponding to the worst condition.</a:t>
            </a:r>
          </a:p>
          <a:p>
            <a:pPr lvl="0" indent="0" marL="0">
              <a:buNone/>
            </a:pPr>
          </a:p>
          <a:p>
            <a:pPr lvl="0" indent="0" marL="0">
              <a:buNone/>
            </a:pPr>
            <a:r>
              <a:rPr/>
              <a:t>For parcels with no structure (vacant lots, parking lots, parks) there is only data for the Grounds and Infrastructure conditions.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Ratings are done on five features of the structure itself: the roof, foundation and walls, windows and doolrs, the porch, and exterior paint.</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Ratings are also done on five features of the grounds: the private sidewalk, lawn, nuisance vehicles, litter, and open storage.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4/13/2023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609600" y="1600201"/>
            <a:ext cx="10972800" cy="4525963"/>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609600" y="6356351"/>
            <a:ext cx="28448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4/13/2023</a:t>
            </a:fld>
            <a:endParaRPr lang="en-US"/>
          </a:p>
        </p:txBody>
      </p:sp>
      <p:sp>
        <p:nvSpPr>
          <p:cNvPr id="5" name="Footer Placeholder 4"/>
          <p:cNvSpPr>
            <a:spLocks noGrp="1"/>
          </p:cNvSpPr>
          <p:nvPr>
            <p:ph idx="3" sz="quarter" type="ftr"/>
          </p:nvPr>
        </p:nvSpPr>
        <p:spPr>
          <a:xfrm>
            <a:off x="4165600" y="6356351"/>
            <a:ext cx="3860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8737600" y="6356351"/>
            <a:ext cx="28448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kern="1200" sz="28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kern="1200" sz="24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kern="1200" sz="20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kern="1200" sz="20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https://github.com/pmean/talks/nhcs"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 Id="rId3" Type="http://schemas.openxmlformats.org/officeDocument/2006/relationships/image" Target="../media/image1.jp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 Id="rId3" Type="http://schemas.openxmlformats.org/officeDocument/2006/relationships/image" Target="../media/image2.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 Id="rId3" Type="http://schemas.openxmlformats.org/officeDocument/2006/relationships/image" Target="../media/image3.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 Id="rId3" Type="http://schemas.openxmlformats.org/officeDocument/2006/relationships/image" Target="../media/image4.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 Id="rId3" Type="http://schemas.openxmlformats.org/officeDocument/2006/relationships/image" Target="../media/image5.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 Id="rId3" Type="http://schemas.openxmlformats.org/officeDocument/2006/relationships/image" Target="../media/image6.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 Id="rId3" Type="http://schemas.openxmlformats.org/officeDocument/2006/relationships/hyperlink" Target="https://github.com/pmean/talks/nhcs" TargetMode="External" /><Relationship Id="rId4" Type="http://schemas.openxmlformats.org/officeDocument/2006/relationships/hyperlink" Target="mailto:simons@umkc.edu"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pPr lvl="0" indent="0" marL="0">
              <a:buNone/>
            </a:pPr>
            <a:r>
              <a:rPr/>
              <a:t>The Neighborhood Housing Conditions Survey, </a:t>
            </a:r>
            <a:r>
              <a:rPr>
                <a:hlinkClick r:id="rId2"/>
              </a:rPr>
              <a:t>https://github.com/pmean/talks/nhcs</a:t>
            </a:r>
          </a:p>
        </p:txBody>
      </p:sp>
      <p:sp>
        <p:nvSpPr>
          <p:cNvPr id="3" name="Subtitle 2"/>
          <p:cNvSpPr>
            <a:spLocks noGrp="1"/>
          </p:cNvSpPr>
          <p:nvPr>
            <p:ph idx="1" type="subTitle"/>
          </p:nvPr>
        </p:nvSpPr>
        <p:spPr>
          <a:xfrm>
            <a:off x="1828800" y="3886200"/>
            <a:ext cx="8534400" cy="1752600"/>
          </a:xfrm>
        </p:spPr>
        <p:txBody>
          <a:bodyPr/>
          <a:lstStyle/>
          <a:p>
            <a:pPr lvl="0" indent="0" marL="0">
              <a:buNone/>
            </a:pPr>
            <a:br/>
            <a:br/>
            <a:r>
              <a:rPr/>
              <a:t>Steve 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NHCS conditions data on grounds</a:t>
            </a:r>
          </a:p>
        </p:txBody>
      </p:sp>
      <p:sp>
        <p:nvSpPr>
          <p:cNvPr id="3" name="Content Placeholder 2"/>
          <p:cNvSpPr>
            <a:spLocks noGrp="1"/>
          </p:cNvSpPr>
          <p:nvPr>
            <p:ph idx="1"/>
          </p:nvPr>
        </p:nvSpPr>
        <p:spPr/>
        <p:txBody>
          <a:bodyPr/>
          <a:lstStyle/>
          <a:p>
            <a:pPr lvl="0"/>
            <a:r>
              <a:rPr/>
              <a:t>Private sidewalk/drive</a:t>
            </a:r>
          </a:p>
          <a:p>
            <a:pPr lvl="0"/>
            <a:r>
              <a:rPr/>
              <a:t>Lawn/shrubs</a:t>
            </a:r>
          </a:p>
          <a:p>
            <a:pPr lvl="0"/>
            <a:r>
              <a:rPr/>
              <a:t>Nuisance vehicles</a:t>
            </a:r>
          </a:p>
          <a:p>
            <a:pPr lvl="0"/>
            <a:r>
              <a:rPr/>
              <a:t>Litter</a:t>
            </a:r>
          </a:p>
          <a:p>
            <a:pPr lvl="0"/>
            <a:r>
              <a:rPr/>
              <a:t>Open storage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NHCS Infrastructure</a:t>
            </a:r>
          </a:p>
        </p:txBody>
      </p:sp>
      <p:sp>
        <p:nvSpPr>
          <p:cNvPr id="3" name="Content Placeholder 2"/>
          <p:cNvSpPr>
            <a:spLocks noGrp="1"/>
          </p:cNvSpPr>
          <p:nvPr>
            <p:ph idx="1"/>
          </p:nvPr>
        </p:nvSpPr>
        <p:spPr/>
        <p:txBody>
          <a:bodyPr/>
          <a:lstStyle/>
          <a:p>
            <a:pPr lvl="0"/>
            <a:r>
              <a:rPr/>
              <a:t>Public sidewalk</a:t>
            </a:r>
          </a:p>
          <a:p>
            <a:pPr lvl="0"/>
            <a:r>
              <a:rPr/>
              <a:t>Curb</a:t>
            </a:r>
          </a:p>
          <a:p>
            <a:pPr lvl="0"/>
            <a:r>
              <a:rPr/>
              <a:t>Street lighting</a:t>
            </a:r>
          </a:p>
          <a:p>
            <a:pPr lvl="0"/>
            <a:r>
              <a:rPr/>
              <a:t>Catch basin</a:t>
            </a:r>
          </a:p>
          <a:p>
            <a:pPr lvl="0"/>
            <a:r>
              <a:rPr/>
              <a:t>Street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Condition ratings</a:t>
            </a:r>
          </a:p>
        </p:txBody>
      </p:sp>
      <p:sp>
        <p:nvSpPr>
          <p:cNvPr id="3" name="Content Placeholder 2"/>
          <p:cNvSpPr>
            <a:spLocks noGrp="1"/>
          </p:cNvSpPr>
          <p:nvPr>
            <p:ph idx="1"/>
          </p:nvPr>
        </p:nvSpPr>
        <p:spPr/>
        <p:txBody>
          <a:bodyPr/>
          <a:lstStyle/>
          <a:p>
            <a:pPr lvl="0"/>
            <a:r>
              <a:rPr/>
              <a:t>Likert scale (1-5)</a:t>
            </a:r>
          </a:p>
          <a:p>
            <a:pPr lvl="1"/>
            <a:r>
              <a:rPr/>
              <a:t>1, Severely deteriorated</a:t>
            </a:r>
          </a:p>
          <a:p>
            <a:pPr lvl="1"/>
            <a:r>
              <a:rPr/>
              <a:t>2, Seriously deteriorated</a:t>
            </a:r>
          </a:p>
          <a:p>
            <a:pPr lvl="1"/>
            <a:r>
              <a:rPr/>
              <a:t>3, Substandard</a:t>
            </a:r>
          </a:p>
          <a:p>
            <a:pPr lvl="1"/>
            <a:r>
              <a:rPr/>
              <a:t>4, Good</a:t>
            </a:r>
          </a:p>
          <a:p>
            <a:pPr lvl="1"/>
            <a:r>
              <a:rPr/>
              <a:t>5, Excellent</a:t>
            </a:r>
          </a:p>
          <a:p>
            <a:pPr lvl="0"/>
            <a:r>
              <a:rPr/>
              <a:t>Missing value codes</a:t>
            </a:r>
          </a:p>
          <a:p>
            <a:pPr lvl="1"/>
            <a:r>
              <a:rPr/>
              <a:t>6, not applicable</a:t>
            </a:r>
          </a:p>
          <a:p>
            <a:pPr lvl="1"/>
            <a:r>
              <a:rPr/>
              <a:t>7, unable to rate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Structure/roof</a:t>
            </a:r>
          </a:p>
        </p:txBody>
      </p:sp>
      <p:sp>
        <p:nvSpPr>
          <p:cNvPr id="3" name="Content Placeholder 2"/>
          <p:cNvSpPr>
            <a:spLocks noGrp="1"/>
          </p:cNvSpPr>
          <p:nvPr>
            <p:ph idx="1"/>
          </p:nvPr>
        </p:nvSpPr>
        <p:spPr/>
        <p:txBody>
          <a:bodyPr/>
          <a:lstStyle/>
          <a:p>
            <a:pPr lvl="0" indent="-457200" marL="457200">
              <a:buAutoNum type="arabicPeriod"/>
            </a:pPr>
            <a:r>
              <a:rPr/>
              <a:t>Severely Deteriorated. There are holes visible through roof sheathing. Rafters are sagging or collapsed. Soffits and fascia boards are missing or display severe rot and deterioration.</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Structure/roof</a:t>
            </a:r>
          </a:p>
        </p:txBody>
      </p:sp>
      <p:sp>
        <p:nvSpPr>
          <p:cNvPr id="3" name="Content Placeholder 2"/>
          <p:cNvSpPr>
            <a:spLocks noGrp="1"/>
          </p:cNvSpPr>
          <p:nvPr>
            <p:ph idx="1"/>
          </p:nvPr>
        </p:nvSpPr>
        <p:spPr/>
        <p:txBody>
          <a:bodyPr/>
          <a:lstStyle/>
          <a:p>
            <a:pPr lvl="0" indent="-457200" marL="457200">
              <a:buAutoNum startAt="2" type="arabicPeriod"/>
            </a:pPr>
            <a:r>
              <a:rPr/>
              <a:t>Seriously Deteriorated. There are no holes present. The roof has sagging rafters, but sagging is not severe. Roofing shingles are extremely deteriorated. More than five shingles are currently missing on the front exposure of the roof. It appears some sheathing needs to be replaced. Soffits and fascia boards display moderate rot and deterioration.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Structure/roof</a:t>
            </a:r>
          </a:p>
        </p:txBody>
      </p:sp>
      <p:sp>
        <p:nvSpPr>
          <p:cNvPr id="3" name="Content Placeholder 2"/>
          <p:cNvSpPr>
            <a:spLocks noGrp="1"/>
          </p:cNvSpPr>
          <p:nvPr>
            <p:ph idx="1"/>
          </p:nvPr>
        </p:nvSpPr>
        <p:spPr/>
        <p:txBody>
          <a:bodyPr/>
          <a:lstStyle/>
          <a:p>
            <a:pPr lvl="0" indent="-457200" marL="457200">
              <a:buAutoNum startAt="3" type="arabicPeriod"/>
            </a:pPr>
            <a:r>
              <a:rPr/>
              <a:t>Substandard. There are no holes or sagging. Roofing shingles are deteriorated and should be removed before new shingles are installed. Less than five shingles are missing on the entire roof. Soffits and fascia boards display slight rot deterioration.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Structure/roof</a:t>
            </a:r>
          </a:p>
        </p:txBody>
      </p:sp>
      <p:sp>
        <p:nvSpPr>
          <p:cNvPr id="3" name="Content Placeholder 2"/>
          <p:cNvSpPr>
            <a:spLocks noGrp="1"/>
          </p:cNvSpPr>
          <p:nvPr>
            <p:ph idx="1"/>
          </p:nvPr>
        </p:nvSpPr>
        <p:spPr/>
        <p:txBody>
          <a:bodyPr/>
          <a:lstStyle/>
          <a:p>
            <a:pPr lvl="0" indent="-457200" marL="457200">
              <a:buAutoNum startAt="4" type="arabicPeriod"/>
            </a:pPr>
            <a:r>
              <a:rPr/>
              <a:t>Good. This represents slight discoloration or the need to repaint soffits and fascia boards.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Structure/roof</a:t>
            </a:r>
          </a:p>
        </p:txBody>
      </p:sp>
      <p:sp>
        <p:nvSpPr>
          <p:cNvPr id="3" name="Content Placeholder 2"/>
          <p:cNvSpPr>
            <a:spLocks noGrp="1"/>
          </p:cNvSpPr>
          <p:nvPr>
            <p:ph idx="1"/>
          </p:nvPr>
        </p:nvSpPr>
        <p:spPr/>
        <p:txBody>
          <a:bodyPr/>
          <a:lstStyle/>
          <a:p>
            <a:pPr lvl="0" indent="-457200" marL="457200">
              <a:buAutoNum startAt="5" type="arabicPeriod"/>
            </a:pPr>
            <a:r>
              <a:rPr/>
              <a:t>Excellent. Roofing shingles show no wear. Soffits and fascia boards display no rot nor deterioration and are adequately installed.</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Structure/roof</a:t>
            </a:r>
          </a:p>
        </p:txBody>
      </p:sp>
      <p:sp>
        <p:nvSpPr>
          <p:cNvPr id="3" name="Content Placeholder 2"/>
          <p:cNvSpPr>
            <a:spLocks noGrp="1"/>
          </p:cNvSpPr>
          <p:nvPr>
            <p:ph idx="1"/>
          </p:nvPr>
        </p:nvSpPr>
        <p:spPr/>
        <p:txBody>
          <a:bodyPr/>
          <a:lstStyle/>
          <a:p>
            <a:pPr lvl="0" indent="-457200" marL="457200">
              <a:buAutoNum startAt="6" type="arabicPeriod"/>
            </a:pPr>
            <a:r>
              <a:rPr/>
              <a:t>Not applicable. Characteristic does not apply to rated parcel (e.g., roof rating for parcels with no structure).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Structure/roof</a:t>
            </a:r>
          </a:p>
        </p:txBody>
      </p:sp>
      <p:sp>
        <p:nvSpPr>
          <p:cNvPr id="3" name="Content Placeholder 2"/>
          <p:cNvSpPr>
            <a:spLocks noGrp="1"/>
          </p:cNvSpPr>
          <p:nvPr>
            <p:ph idx="1"/>
          </p:nvPr>
        </p:nvSpPr>
        <p:spPr/>
        <p:txBody>
          <a:bodyPr/>
          <a:lstStyle/>
          <a:p>
            <a:pPr lvl="0" indent="-457200" marL="457200">
              <a:buAutoNum startAt="7" type="arabicPeriod"/>
            </a:pPr>
            <a:r>
              <a:rPr/>
              <a:t>Un-ratable. Characteristic applies to rated parcel, but rating could not be determined (e.g., structures with flat roofs, or where line of sight to roof is obscured by trees).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background</a:t>
            </a:r>
          </a:p>
        </p:txBody>
      </p:sp>
      <p:sp>
        <p:nvSpPr>
          <p:cNvPr id="3" name="Content Placeholder 2"/>
          <p:cNvSpPr>
            <a:spLocks noGrp="1"/>
          </p:cNvSpPr>
          <p:nvPr>
            <p:ph idx="1"/>
          </p:nvPr>
        </p:nvSpPr>
        <p:spPr/>
        <p:txBody>
          <a:bodyPr/>
          <a:lstStyle/>
          <a:p>
            <a:pPr lvl="0"/>
            <a:r>
              <a:rPr/>
              <a:t>PhD in Statistics</a:t>
            </a:r>
          </a:p>
          <a:p>
            <a:pPr lvl="0"/>
            <a:r>
              <a:rPr/>
              <a:t>Faculty member</a:t>
            </a:r>
          </a:p>
          <a:p>
            <a:pPr lvl="1"/>
            <a:r>
              <a:rPr/>
              <a:t>Department of Biomedical and Health Informatics</a:t>
            </a:r>
          </a:p>
          <a:p>
            <a:pPr lvl="1"/>
            <a:r>
              <a:rPr/>
              <a:t>Informal consultant with Center for Economic Information (CEI)</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Training</a:t>
            </a:r>
          </a:p>
        </p:txBody>
      </p:sp>
      <p:sp>
        <p:nvSpPr>
          <p:cNvPr id="3" name="Content Placeholder 2"/>
          <p:cNvSpPr>
            <a:spLocks noGrp="1"/>
          </p:cNvSpPr>
          <p:nvPr>
            <p:ph idx="1"/>
          </p:nvPr>
        </p:nvSpPr>
        <p:spPr/>
        <p:txBody>
          <a:bodyPr/>
          <a:lstStyle/>
          <a:p>
            <a:pPr lvl="0"/>
            <a:r>
              <a:rPr/>
              <a:t>Classroom session with visual aids</a:t>
            </a:r>
          </a:p>
          <a:p>
            <a:pPr lvl="0"/>
            <a:r>
              <a:rPr/>
              <a:t>Group discussion of a test block</a:t>
            </a:r>
          </a:p>
          <a:p>
            <a:pPr lvl="0"/>
            <a:r>
              <a:rPr/>
              <a:t>Individual survey of two test blocks</a:t>
            </a:r>
          </a:p>
          <a:p>
            <a:pPr lvl="1"/>
            <a:r>
              <a:rPr/>
              <a:t>Trainee ratings compared with expert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Quality Control</a:t>
            </a:r>
          </a:p>
        </p:txBody>
      </p:sp>
      <p:sp>
        <p:nvSpPr>
          <p:cNvPr id="3" name="Content Placeholder 2"/>
          <p:cNvSpPr>
            <a:spLocks noGrp="1"/>
          </p:cNvSpPr>
          <p:nvPr>
            <p:ph idx="1"/>
          </p:nvPr>
        </p:nvSpPr>
        <p:spPr/>
        <p:txBody>
          <a:bodyPr/>
          <a:lstStyle/>
          <a:p>
            <a:pPr lvl="0"/>
            <a:r>
              <a:rPr/>
              <a:t>Tow raters for every parcel</a:t>
            </a:r>
          </a:p>
          <a:p>
            <a:pPr lvl="0"/>
            <a:r>
              <a:rPr/>
              <a:t>Two blocks randomly select from survey data</a:t>
            </a:r>
          </a:p>
          <a:p>
            <a:pPr lvl="1"/>
            <a:r>
              <a:rPr/>
              <a:t>Qualitative agreement on classification data</a:t>
            </a:r>
          </a:p>
          <a:p>
            <a:pPr lvl="1"/>
            <a:r>
              <a:rPr/>
              <a:t>Quantitative agreement on condition data</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Who uses the NHCS</a:t>
            </a:r>
          </a:p>
        </p:txBody>
      </p:sp>
      <p:sp>
        <p:nvSpPr>
          <p:cNvPr id="3" name="Content Placeholder 2"/>
          <p:cNvSpPr>
            <a:spLocks noGrp="1"/>
          </p:cNvSpPr>
          <p:nvPr>
            <p:ph idx="1"/>
          </p:nvPr>
        </p:nvSpPr>
        <p:spPr/>
        <p:txBody>
          <a:bodyPr/>
          <a:lstStyle/>
          <a:p>
            <a:pPr lvl="0"/>
            <a:r>
              <a:rPr/>
              <a:t>Community development corporations</a:t>
            </a:r>
          </a:p>
          <a:p>
            <a:pPr lvl="0"/>
            <a:r>
              <a:rPr/>
              <a:t>City urban planners</a:t>
            </a:r>
          </a:p>
          <a:p>
            <a:pPr lvl="0"/>
            <a:r>
              <a:rPr/>
              <a:t>Real estate agencies</a:t>
            </a:r>
          </a:p>
          <a:p>
            <a:pPr lvl="0"/>
            <a:r>
              <a:rPr/>
              <a:t>Mortgage bankers</a:t>
            </a:r>
          </a:p>
          <a:p>
            <a:pPr lvl="0"/>
            <a:r>
              <a:rPr/>
              <a:t>Construction contractors</a:t>
            </a:r>
          </a:p>
          <a:p>
            <a:pPr lvl="0"/>
            <a:r>
              <a:rPr/>
              <a:t>Insurance companies</a:t>
            </a:r>
          </a:p>
          <a:p>
            <a:pPr lvl="0"/>
            <a:r>
              <a:rPr/>
              <a:t>Neighborhood and community associations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Research applications of the NHCS</a:t>
            </a:r>
          </a:p>
        </p:txBody>
      </p:sp>
      <p:sp>
        <p:nvSpPr>
          <p:cNvPr id="3" name="Content Placeholder 2"/>
          <p:cNvSpPr>
            <a:spLocks noGrp="1"/>
          </p:cNvSpPr>
          <p:nvPr>
            <p:ph idx="1"/>
          </p:nvPr>
        </p:nvSpPr>
        <p:spPr/>
        <p:txBody>
          <a:bodyPr/>
          <a:lstStyle/>
          <a:p>
            <a:pPr lvl="0"/>
            <a:r>
              <a:rPr/>
              <a:t>Data at the finest level of detail</a:t>
            </a:r>
          </a:p>
          <a:p>
            <a:pPr lvl="0"/>
            <a:r>
              <a:rPr/>
              <a:t>Easy to incorporate with higher level geographies</a:t>
            </a:r>
          </a:p>
          <a:p>
            <a:pPr lvl="0"/>
            <a:r>
              <a:rPr/>
              <a:t>Easy to link with other records</a:t>
            </a:r>
          </a:p>
          <a:p>
            <a:pPr lvl="1"/>
            <a:r>
              <a:rPr/>
              <a:t>Electronic health records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Areas covered by the NHCS</a:t>
            </a:r>
          </a:p>
        </p:txBody>
      </p:sp>
      <p:pic>
        <p:nvPicPr>
          <p:cNvPr descr="fig:  NHCS_FullExtent.jpg" id="0" name="Picture 1"/>
          <p:cNvPicPr>
            <a:picLocks noGrp="1" noChangeAspect="1"/>
          </p:cNvPicPr>
          <p:nvPr/>
        </p:nvPicPr>
        <p:blipFill>
          <a:blip r:embed="rId3"/>
          <a:stretch>
            <a:fillRect/>
          </a:stretch>
        </p:blipFill>
        <p:spPr bwMode="auto">
          <a:xfrm>
            <a:off x="3505200" y="1600200"/>
            <a:ext cx="51943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 Map of NHCS locations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Advantages of using NHCS</a:t>
            </a:r>
          </a:p>
        </p:txBody>
      </p:sp>
      <p:sp>
        <p:nvSpPr>
          <p:cNvPr id="3" name="Content Placeholder 2"/>
          <p:cNvSpPr>
            <a:spLocks noGrp="1"/>
          </p:cNvSpPr>
          <p:nvPr>
            <p:ph idx="1"/>
          </p:nvPr>
        </p:nvSpPr>
        <p:spPr/>
        <p:txBody>
          <a:bodyPr/>
          <a:lstStyle/>
          <a:p>
            <a:pPr lvl="0"/>
            <a:r>
              <a:rPr/>
              <a:t>Fast and inexpensive</a:t>
            </a:r>
          </a:p>
          <a:p>
            <a:pPr lvl="1"/>
            <a:r>
              <a:rPr/>
              <a:t>Estimated total costs $6.50 per parcel</a:t>
            </a:r>
          </a:p>
          <a:p>
            <a:pPr lvl="0"/>
            <a:r>
              <a:rPr/>
              <a:t>Simple ethical review</a:t>
            </a:r>
          </a:p>
          <a:p>
            <a:pPr lvl="1"/>
            <a:r>
              <a:rPr/>
              <a:t>Observation in a public setting</a:t>
            </a:r>
          </a:p>
          <a:p>
            <a:pPr lvl="0"/>
            <a:r>
              <a:rPr/>
              <a:t>Detailed training and quality control</a:t>
            </a:r>
          </a:p>
          <a:p>
            <a:pPr lvl="1"/>
            <a:r>
              <a:rPr b="1"/>
              <a:t>Easy to use in other locations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Linking NHCS data with acute asthma visits</a:t>
            </a:r>
          </a:p>
        </p:txBody>
      </p:sp>
      <p:pic>
        <p:nvPicPr>
          <p:cNvPr descr="fig:  natalie-kane-square.png" id="0" name="Picture 1"/>
          <p:cNvPicPr>
            <a:picLocks noGrp="1" noChangeAspect="1"/>
          </p:cNvPicPr>
          <p:nvPr/>
        </p:nvPicPr>
        <p:blipFill>
          <a:blip r:embed="rId3"/>
          <a:stretch>
            <a:fillRect/>
          </a:stretch>
        </p:blipFill>
        <p:spPr bwMode="auto">
          <a:xfrm>
            <a:off x="4089400" y="1600200"/>
            <a:ext cx="4013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2. Dr. Natalie Kane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Linking NHCS data with elevated blood lead levels</a:t>
            </a:r>
          </a:p>
        </p:txBody>
      </p:sp>
      <p:pic>
        <p:nvPicPr>
          <p:cNvPr descr="fig:  neal-wilson-square.png" id="0" name="Picture 1"/>
          <p:cNvPicPr>
            <a:picLocks noGrp="1" noChangeAspect="1"/>
          </p:cNvPicPr>
          <p:nvPr/>
        </p:nvPicPr>
        <p:blipFill>
          <a:blip r:embed="rId3"/>
          <a:stretch>
            <a:fillRect/>
          </a:stretch>
        </p:blipFill>
        <p:spPr bwMode="auto">
          <a:xfrm>
            <a:off x="4089400" y="1600200"/>
            <a:ext cx="4013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3. Dr. Neal Wilson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Housing data using just era of construction</a:t>
            </a:r>
          </a:p>
        </p:txBody>
      </p:sp>
      <p:pic>
        <p:nvPicPr>
          <p:cNvPr descr="fig:  housing-map-1.png" id="0" name="Picture 1"/>
          <p:cNvPicPr>
            <a:picLocks noGrp="1" noChangeAspect="1"/>
          </p:cNvPicPr>
          <p:nvPr/>
        </p:nvPicPr>
        <p:blipFill>
          <a:blip r:embed="rId3"/>
          <a:stretch>
            <a:fillRect/>
          </a:stretch>
        </p:blipFill>
        <p:spPr bwMode="auto">
          <a:xfrm>
            <a:off x="4089400" y="1600200"/>
            <a:ext cx="4013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4. Housing data coded by era of construction</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Housing data incorporating NHCS data</a:t>
            </a:r>
          </a:p>
        </p:txBody>
      </p:sp>
      <p:pic>
        <p:nvPicPr>
          <p:cNvPr descr="fig:  housing-map-2.png" id="0" name="Picture 1"/>
          <p:cNvPicPr>
            <a:picLocks noGrp="1" noChangeAspect="1"/>
          </p:cNvPicPr>
          <p:nvPr/>
        </p:nvPicPr>
        <p:blipFill>
          <a:blip r:embed="rId3"/>
          <a:stretch>
            <a:fillRect/>
          </a:stretch>
        </p:blipFill>
        <p:spPr bwMode="auto">
          <a:xfrm>
            <a:off x="4089400" y="1600200"/>
            <a:ext cx="4013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5. Housing data coded using NHCS data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Acknowledgements</a:t>
            </a:r>
          </a:p>
        </p:txBody>
      </p:sp>
      <p:sp>
        <p:nvSpPr>
          <p:cNvPr id="3" name="Content Placeholder 2"/>
          <p:cNvSpPr>
            <a:spLocks noGrp="1"/>
          </p:cNvSpPr>
          <p:nvPr>
            <p:ph idx="1"/>
          </p:nvPr>
        </p:nvSpPr>
        <p:spPr/>
        <p:txBody>
          <a:bodyPr/>
          <a:lstStyle/>
          <a:p>
            <a:pPr lvl="0"/>
            <a:r>
              <a:rPr/>
              <a:t>Children’s Mercy Hospital</a:t>
            </a:r>
          </a:p>
          <a:p>
            <a:pPr lvl="1"/>
            <a:r>
              <a:rPr/>
              <a:t>Ryan Allenbrand, Healthy Home Program Manager</a:t>
            </a:r>
          </a:p>
          <a:p>
            <a:pPr lvl="1"/>
            <a:r>
              <a:rPr/>
              <a:t>Elizabeth Friedman, Medical Director of Environmental Health</a:t>
            </a:r>
          </a:p>
          <a:p>
            <a:pPr lvl="1"/>
            <a:r>
              <a:rPr/>
              <a:t>Kevin Kennedy, Environmental Health Program Director</a:t>
            </a:r>
          </a:p>
          <a:p>
            <a:pPr lvl="0"/>
            <a:r>
              <a:rPr/>
              <a:t>Kansas City, Missouri Department of Health</a:t>
            </a:r>
          </a:p>
          <a:p>
            <a:pPr lvl="1"/>
            <a:r>
              <a:rPr/>
              <a:t>Amy Roberts, Director, Childhood Lead Poisoning Prevention Program</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Location of current NHCS surveys</a:t>
            </a:r>
          </a:p>
        </p:txBody>
      </p:sp>
      <p:pic>
        <p:nvPicPr>
          <p:cNvPr descr="fig:  new-nhcs-surveys.png" id="0" name="Picture 1"/>
          <p:cNvPicPr>
            <a:picLocks noGrp="1" noChangeAspect="1"/>
          </p:cNvPicPr>
          <p:nvPr/>
        </p:nvPicPr>
        <p:blipFill>
          <a:blip r:embed="rId3"/>
          <a:stretch>
            <a:fillRect/>
          </a:stretch>
        </p:blipFill>
        <p:spPr bwMode="auto">
          <a:xfrm>
            <a:off x="4089400" y="1600200"/>
            <a:ext cx="4013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6. Map of current NHCS surveys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Possible future applications of the NHCS</a:t>
            </a:r>
          </a:p>
        </p:txBody>
      </p:sp>
      <p:sp>
        <p:nvSpPr>
          <p:cNvPr id="3" name="Content Placeholder 2"/>
          <p:cNvSpPr>
            <a:spLocks noGrp="1"/>
          </p:cNvSpPr>
          <p:nvPr>
            <p:ph idx="1"/>
          </p:nvPr>
        </p:nvSpPr>
        <p:spPr/>
        <p:txBody>
          <a:bodyPr/>
          <a:lstStyle/>
          <a:p>
            <a:pPr lvl="0"/>
            <a:r>
              <a:rPr/>
              <a:t>Just a few of many possibilities</a:t>
            </a:r>
          </a:p>
          <a:p>
            <a:pPr lvl="1"/>
            <a:r>
              <a:rPr/>
              <a:t>Other health outcomes affected by housing quality</a:t>
            </a:r>
          </a:p>
          <a:p>
            <a:pPr lvl="1"/>
            <a:r>
              <a:rPr/>
              <a:t>Training data for deep learning models</a:t>
            </a:r>
          </a:p>
          <a:p>
            <a:pPr lvl="1"/>
            <a:r>
              <a:rPr/>
              <a:t>Replication in other communities</a:t>
            </a:r>
          </a:p>
          <a:p>
            <a:pPr lvl="0"/>
            <a:r>
              <a:rPr/>
              <a:t>Want to learn more?</a:t>
            </a:r>
          </a:p>
          <a:p>
            <a:pPr lvl="1"/>
            <a:r>
              <a:rPr>
                <a:hlinkClick r:id="rId3"/>
              </a:rPr>
              <a:t>https://github.com/pmean/talks/nhcs</a:t>
            </a:r>
          </a:p>
          <a:p>
            <a:pPr lvl="1"/>
            <a:r>
              <a:rPr>
                <a:hlinkClick r:id="rId4"/>
              </a:rPr>
              <a:t>simons@umkc.edu</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Acknowledgements</a:t>
            </a:r>
          </a:p>
        </p:txBody>
      </p:sp>
      <p:sp>
        <p:nvSpPr>
          <p:cNvPr id="3" name="Content Placeholder 2"/>
          <p:cNvSpPr>
            <a:spLocks noGrp="1"/>
          </p:cNvSpPr>
          <p:nvPr>
            <p:ph idx="1"/>
          </p:nvPr>
        </p:nvSpPr>
        <p:spPr/>
        <p:txBody>
          <a:bodyPr/>
          <a:lstStyle/>
          <a:p>
            <a:pPr lvl="0"/>
            <a:r>
              <a:rPr/>
              <a:t>University of Missouri-Kansas City</a:t>
            </a:r>
          </a:p>
          <a:p>
            <a:pPr lvl="1"/>
            <a:r>
              <a:rPr/>
              <a:t>Matthew Applebury, Satya Golla, Chinedu Isoh, Mounika Reddy Jakkidi, Brian Matlock, Nomuunzul Munkhjargal, Lori Reierson, Matthew Robinson, Vishal Vejendla, graduate students</a:t>
            </a:r>
          </a:p>
          <a:p>
            <a:pPr lvl="1"/>
            <a:r>
              <a:rPr/>
              <a:t>Doug Bowles, Past Director, Center for Economic Information (retired)</a:t>
            </a:r>
          </a:p>
          <a:p>
            <a:pPr lvl="1"/>
            <a:r>
              <a:rPr/>
              <a:t>Taki Manolakos, Past Director, Center for Economic Information</a:t>
            </a:r>
          </a:p>
          <a:p>
            <a:pPr lvl="1"/>
            <a:r>
              <a:rPr/>
              <a:t>Ricardo Moniz, Education Program Coordinator for Biomedical and Health Informatics</a:t>
            </a:r>
          </a:p>
          <a:p>
            <a:pPr lvl="1"/>
            <a:r>
              <a:rPr/>
              <a:t>Neal Wilson, Deputy Director, Center for Economic Information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Impact Lead-Kansas City grant</a:t>
            </a:r>
          </a:p>
        </p:txBody>
      </p:sp>
      <p:sp>
        <p:nvSpPr>
          <p:cNvPr id="3" name="Content Placeholder 2"/>
          <p:cNvSpPr>
            <a:spLocks noGrp="1"/>
          </p:cNvSpPr>
          <p:nvPr>
            <p:ph idx="1"/>
          </p:nvPr>
        </p:nvSpPr>
        <p:spPr/>
        <p:txBody>
          <a:bodyPr/>
          <a:lstStyle/>
          <a:p>
            <a:pPr lvl="0"/>
            <a:r>
              <a:rPr/>
              <a:t>Lead Technical Study funded by HUD</a:t>
            </a:r>
          </a:p>
          <a:p>
            <a:pPr lvl="0"/>
            <a:r>
              <a:rPr/>
              <a:t>Three years, $700,000</a:t>
            </a:r>
          </a:p>
          <a:p>
            <a:pPr lvl="0"/>
            <a:r>
              <a:rPr/>
              <a:t>Aim 1, retrospective review of lead remediation efforts</a:t>
            </a:r>
          </a:p>
          <a:p>
            <a:pPr lvl="0"/>
            <a:r>
              <a:rPr/>
              <a:t>Aim 2, prospective identification of houses at risk for lead contamination</a:t>
            </a:r>
          </a:p>
          <a:p>
            <a:pPr lvl="1"/>
            <a:r>
              <a:rPr/>
              <a:t>Use of Neighborhood Housing Conditions Survey</a:t>
            </a:r>
          </a:p>
          <a:p>
            <a:pPr lvl="1"/>
            <a:r>
              <a:rPr b="1"/>
              <a:t>Potential for collaboration with other HUD grantees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Overview of the Neighborhood Housing Conditions Survey (NHCS)</a:t>
            </a:r>
          </a:p>
        </p:txBody>
      </p:sp>
      <p:sp>
        <p:nvSpPr>
          <p:cNvPr id="3" name="Content Placeholder 2"/>
          <p:cNvSpPr>
            <a:spLocks noGrp="1"/>
          </p:cNvSpPr>
          <p:nvPr>
            <p:ph idx="1"/>
          </p:nvPr>
        </p:nvSpPr>
        <p:spPr/>
        <p:txBody>
          <a:bodyPr/>
          <a:lstStyle/>
          <a:p>
            <a:pPr lvl="0"/>
            <a:r>
              <a:rPr/>
              <a:t>Windshield survey</a:t>
            </a:r>
          </a:p>
          <a:p>
            <a:pPr lvl="0"/>
            <a:r>
              <a:rPr/>
              <a:t>Features visible at street level</a:t>
            </a:r>
          </a:p>
          <a:p>
            <a:pPr lvl="0"/>
            <a:r>
              <a:rPr/>
              <a:t>Collection primarily of residential parcels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NHCS classification data</a:t>
            </a:r>
          </a:p>
        </p:txBody>
      </p:sp>
      <p:sp>
        <p:nvSpPr>
          <p:cNvPr id="3" name="Content Placeholder 2"/>
          <p:cNvSpPr>
            <a:spLocks noGrp="1"/>
          </p:cNvSpPr>
          <p:nvPr>
            <p:ph idx="1"/>
          </p:nvPr>
        </p:nvSpPr>
        <p:spPr/>
        <p:txBody>
          <a:bodyPr/>
          <a:lstStyle/>
          <a:p>
            <a:pPr lvl="0"/>
            <a:r>
              <a:rPr/>
              <a:t>Structure type,</a:t>
            </a:r>
          </a:p>
          <a:p>
            <a:pPr lvl="0"/>
            <a:r>
              <a:rPr/>
              <a:t>Use type,</a:t>
            </a:r>
          </a:p>
          <a:p>
            <a:pPr lvl="0"/>
            <a:r>
              <a:rPr/>
              <a:t>Residential type,</a:t>
            </a:r>
          </a:p>
          <a:p>
            <a:pPr lvl="0"/>
            <a:r>
              <a:rPr/>
              <a:t>Structure profile, and</a:t>
            </a:r>
          </a:p>
          <a:p>
            <a:pPr lvl="0"/>
            <a:r>
              <a:rPr/>
              <a:t>Visible address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NHCS conditions data</a:t>
            </a:r>
          </a:p>
        </p:txBody>
      </p:sp>
      <p:sp>
        <p:nvSpPr>
          <p:cNvPr id="3" name="Content Placeholder 2"/>
          <p:cNvSpPr>
            <a:spLocks noGrp="1"/>
          </p:cNvSpPr>
          <p:nvPr>
            <p:ph idx="1"/>
          </p:nvPr>
        </p:nvSpPr>
        <p:spPr/>
        <p:txBody>
          <a:bodyPr/>
          <a:lstStyle/>
          <a:p>
            <a:pPr lvl="0"/>
            <a:r>
              <a:rPr/>
              <a:t>Fifteen ratings</a:t>
            </a:r>
          </a:p>
          <a:p>
            <a:pPr lvl="1"/>
            <a:r>
              <a:rPr/>
              <a:t>Structure</a:t>
            </a:r>
          </a:p>
          <a:p>
            <a:pPr lvl="1"/>
            <a:r>
              <a:rPr/>
              <a:t>Grounds</a:t>
            </a:r>
          </a:p>
          <a:p>
            <a:pPr lvl="1"/>
            <a:r>
              <a:rPr/>
              <a:t>Infrastructure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NHCS conditions data on structure</a:t>
            </a:r>
          </a:p>
        </p:txBody>
      </p:sp>
      <p:sp>
        <p:nvSpPr>
          <p:cNvPr id="3" name="Content Placeholder 2"/>
          <p:cNvSpPr>
            <a:spLocks noGrp="1"/>
          </p:cNvSpPr>
          <p:nvPr>
            <p:ph idx="1"/>
          </p:nvPr>
        </p:nvSpPr>
        <p:spPr/>
        <p:txBody>
          <a:bodyPr/>
          <a:lstStyle/>
          <a:p>
            <a:pPr lvl="0"/>
            <a:r>
              <a:rPr/>
              <a:t>Roof</a:t>
            </a:r>
          </a:p>
          <a:p>
            <a:pPr lvl="0"/>
            <a:r>
              <a:rPr/>
              <a:t>Foundation/walls</a:t>
            </a:r>
          </a:p>
          <a:p>
            <a:pPr lvl="0"/>
            <a:r>
              <a:rPr/>
              <a:t>Windows/doors</a:t>
            </a:r>
          </a:p>
          <a:p>
            <a:pPr lvl="0"/>
            <a:r>
              <a:rPr/>
              <a:t>Porch</a:t>
            </a:r>
          </a:p>
          <a:p>
            <a:pPr lvl="0"/>
            <a:r>
              <a:rPr/>
              <a:t>Exterior Paint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53</Words>
  <Application>Microsoft Office PowerPoint</Application>
  <PresentationFormat>Widescreen</PresentationFormat>
  <Paragraphs>9</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Wide screen template</vt:lpstr>
      <vt:lpstr>Master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Neighborhood Housing Conditions Survey, https://github.com/pmean/talks/nhcs</dc:title>
  <dc:creator>Steve Simon</dc:creator>
  <cp:keywords/>
  <dcterms:created xsi:type="dcterms:W3CDTF">2023-04-14T15:00:45Z</dcterms:created>
  <dcterms:modified xsi:type="dcterms:W3CDTF">2023-04-14T15:00:45Z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