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an experiment where you monitor the survival time of 25 fruit flies. This is actually adapted from a real data set, but I have tweaked a few of the numbers to make things work out a bit easier.</a:t>
            </a:r>
          </a:p>
          <a:p>
            <a:pPr lvl="0" indent="0" marL="0">
              <a:buNone/>
            </a:pPr>
          </a:p>
          <a:p>
            <a:pPr lvl="0" indent="0" marL="0">
              <a:buNone/>
            </a:pPr>
            <a:r>
              <a:rP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probability of a potential customer dying between the ages of 21 and 41 is 0.04638.</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probability of a potential customer dying between the ages of 95 and 99 is about the same, 0.04626. So should you charge the same amount for an insurance policy for someone 21 years old and someone 95 years old?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Obviously not. There are three things you need to fix first.</a:t>
            </a:r>
          </a:p>
          <a:p>
            <a:pPr lvl="0" indent="0" marL="0">
              <a:buNone/>
            </a:pPr>
          </a:p>
          <a:p>
            <a:pPr lvl="0" indent="0" marL="0">
              <a:buNone/>
            </a:pPr>
            <a:r>
              <a:rPr/>
              <a:t>The most obvious flaw is the unequal time intervals, 20 years for the first probability and 4 years for the second probability.</a:t>
            </a:r>
          </a:p>
          <a:p>
            <a:pPr lvl="0" indent="0" marL="0">
              <a:buNone/>
            </a:pPr>
          </a:p>
          <a:p>
            <a:pPr lvl="0" indent="0" marL="0">
              <a:buNone/>
            </a:pPr>
            <a:r>
              <a:rPr/>
              <a:t>You can fix this by computing a rate. You get the rate by dividing the probability by the width of the time interval.</a:t>
            </a:r>
          </a:p>
          <a:p>
            <a:pPr lvl="0" indent="0" marL="0">
              <a:buNone/>
            </a:pPr>
          </a:p>
          <a:p>
            <a:pPr lvl="0" indent="0" marL="0">
              <a:buNone/>
            </a:pPr>
            <a:r>
              <a:rPr/>
              <a:t>The second flaw is that the probability changes over the interval, increasing in the first case and decreasing in the second case.</a:t>
            </a:r>
          </a:p>
          <a:p>
            <a:pPr lvl="0" indent="0" marL="0">
              <a:buNone/>
            </a:pPr>
          </a:p>
          <a:p>
            <a:pPr lvl="0" indent="0" marL="0">
              <a:buNone/>
            </a:pPr>
            <a:r>
              <a:rPr/>
              <a:t>You can fix this by shrinking the width of the time interval.</a:t>
            </a:r>
          </a:p>
          <a:p>
            <a:pPr lvl="0" indent="0" marL="0">
              <a:buNone/>
            </a:pPr>
          </a:p>
          <a:p>
            <a:pPr lvl="0" indent="0" marL="0">
              <a:buNone/>
            </a:pPr>
            <a:r>
              <a:rPr/>
              <a:t>The third flaw is a bit more subtle. The probability of dying between the ages of 95 and 99 are probabilities computed from the perspective of a newborn child. That probability is small not because the chances of dying are small at that age, but because so many have died before their 95th birthday.</a:t>
            </a:r>
          </a:p>
          <a:p>
            <a:pPr lvl="0" indent="0" marL="0">
              <a:buNone/>
            </a:pPr>
          </a:p>
          <a:p>
            <a:pPr lvl="0" indent="0" marL="0">
              <a:buNone/>
            </a:pPr>
            <a:r>
              <a:rPr/>
              <a:t>If you are in insurance sales, you do not sell policies to newborn infants. You sell to people who have survived to a certain age. No one rises from their grave on their 95th birthday and asks for an insurance policy. First, because zombies aren’t real, and second the zombie who died prior to year 95 would not be able to collect on an insurance policy that paid off for a death between 95 and 99.</a:t>
            </a:r>
          </a:p>
          <a:p>
            <a:pPr lvl="0" indent="0" marL="0">
              <a:buNone/>
            </a:pPr>
          </a:p>
          <a:p>
            <a:pPr lvl="0" indent="0" marL="0">
              <a:buNone/>
            </a:pPr>
            <a:r>
              <a:rPr/>
              <a:t>You can fix this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hazard function addresses all three of the concerns mentioned above. It computes a rate by dividing by </a:t>
            </a:r>
            <a:r>
              <a:rPr/>
              <a:t>\Delta t</a:t>
            </a:r>
            <a:r>
              <a:rPr/>
              <a:t>. It shrinks the interval but using a limit. And it adjusts for survivorship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hazard function for mortality data looks like.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pattern becomes a bit clearer when you look at the hazard function on a log scale. The risk of death is high early in your life, but drops. There is a safe period during your pre-teen and early teen years, but then the risk rises because of an increase in deaths associated with things like driving, alcohol, and other drugs. Some of that fades as you mature but other risks increase because of the unavoidable aging of your body.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hazard function provides the foundation for much work in survival analysis. 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Cox regression model states that the hazard function for a particular value of the independent variable is the exponential of X beta times a baseline hazard, h0. If you compare the hazard function at two levels of the covariate, Xi and Xj, the hazard function changes by a proportion equal to exp((Xi-Xj)).</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maximum likelihood approach to estimation does not work well because the hazard function burns up too many degrees of freedom. But you can compute a partial likelihood. The estimates from a Cox regression maximize this partial likelihood.</a:t>
            </a:r>
          </a:p>
          <a:p>
            <a:pPr lvl="0" indent="0" marL="0">
              <a:buNone/>
            </a:pPr>
          </a:p>
          <a:p>
            <a:pPr lvl="0" indent="0" marL="0">
              <a:buNone/>
            </a:pPr>
            <a:r>
              <a:rPr/>
              <a:t>It is often easier to work on the log scale, and maximizing the log partial likelihood is equivalent.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three tests that you can use for the Cox regression model. A partial likelihood ratio test compares the highest log partial likelihood (the log partial likelihood at </a:t>
            </a:r>
            <a:r>
              <a:rPr/>
              <a:t>\hat\beta</a:t>
            </a:r>
            <a:r>
              <a:rPr/>
              <a:t> to the log partial likelihood at zero.</a:t>
            </a:r>
          </a:p>
          <a:p>
            <a:pPr lvl="0" indent="0" marL="0">
              <a:buNone/>
            </a:pPr>
          </a:p>
          <a:p>
            <a:pPr lvl="0" indent="0" marL="0">
              <a:buNone/>
            </a:pPr>
            <a:r>
              <a:rPr/>
              <a:t>The score test looks at the first derivative of the partial likelihood evaluated at zero.</a:t>
            </a:r>
          </a:p>
          <a:p>
            <a:pPr lvl="0" indent="0" marL="0">
              <a:buNone/>
            </a:pPr>
          </a:p>
          <a:p>
            <a:pPr lvl="0" indent="0" marL="0">
              <a:buNone/>
            </a:pPr>
            <a:r>
              <a:rPr/>
              <a:t>You can get a standard error for your estimates through the matrix of second partial derivatives of the log partial likelihood.</a:t>
            </a:r>
          </a:p>
          <a:p>
            <a:pPr lvl="0" indent="0" marL="0">
              <a:buNone/>
            </a:pPr>
          </a:p>
          <a:p>
            <a:pPr lvl="0" indent="0" marL="0">
              <a:buNone/>
            </a:pPr>
            <a:r>
              <a:rPr/>
              <a:t>The formulas shown here area bit messy, but are very helpful when looking at various properties of the Cox regression model, such as residual analysis.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found some data on mortality from the Social Security website and plotted an approximation to the probability density function. There is an unusual early peak in this function because the first year of your life is one of the most dangerous ones you will have to face.</a:t>
            </a:r>
          </a:p>
          <a:p>
            <a:pPr lvl="0" indent="0" marL="0">
              <a:buNone/>
            </a:pPr>
          </a:p>
          <a:p>
            <a:pPr lvl="0" indent="0" marL="0">
              <a:buNone/>
            </a:pPr>
            <a:r>
              <a:rPr/>
              <a:t>Imagine yourself working in life insurance sales. You want to price your policies so that you only ask for low payments on the policy when the risk of death is low. So let’s calculate some probabilities.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Frailty models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graph</a:t>
            </a:r>
          </a:p>
        </p:txBody>
      </p:sp>
      <p:pic>
        <p:nvPicPr>
          <p:cNvPr descr="fly-03.png" id="0" name="Picture 1"/>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Life insurance example</a:t>
            </a:r>
          </a:p>
        </p:txBody>
      </p:sp>
      <p:pic>
        <p:nvPicPr>
          <p:cNvPr descr="frailty_files/figure-pptx/unnamed-chunk-2-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21 through 41</a:t>
            </a:r>
          </a:p>
        </p:txBody>
      </p:sp>
      <p:pic>
        <p:nvPicPr>
          <p:cNvPr descr="frailty_files/figure-pptx/unnamed-chunk-3-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95 through 99</a:t>
            </a:r>
          </a:p>
        </p:txBody>
      </p:sp>
      <p:pic>
        <p:nvPicPr>
          <p:cNvPr descr="frailty_files/figure-pptx/unnamed-chunk-4-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these probabilities not comparable?</a:t>
            </a:r>
          </a:p>
        </p:txBody>
      </p:sp>
      <p:sp>
        <p:nvSpPr>
          <p:cNvPr id="3" name="Content Placeholder 2"/>
          <p:cNvSpPr>
            <a:spLocks noGrp="1"/>
          </p:cNvSpPr>
          <p:nvPr>
            <p:ph idx="1"/>
          </p:nvPr>
        </p:nvSpPr>
        <p:spPr/>
        <p:txBody>
          <a:bodyPr/>
          <a:lstStyle/>
          <a:p>
            <a:pPr lvl="0"/>
            <a:r>
              <a:rPr/>
              <a:t>Unequal time intervals</a:t>
            </a:r>
          </a:p>
          <a:p>
            <a:pPr lvl="1"/>
            <a:r>
              <a:rPr/>
              <a:t>Fix by computing a rate</a:t>
            </a:r>
          </a:p>
          <a:p>
            <a:pPr lvl="0"/>
            <a:r>
              <a:rPr/>
              <a:t>Non-uniform probabilities over the interval</a:t>
            </a:r>
          </a:p>
          <a:p>
            <a:pPr lvl="1"/>
            <a:r>
              <a:rPr/>
              <a:t>Fix by looking at narrow interval</a:t>
            </a:r>
          </a:p>
          <a:p>
            <a:pPr lvl="0"/>
            <a:r>
              <a:rPr/>
              <a:t>No adjustment for survivorship</a:t>
            </a:r>
          </a:p>
          <a:p>
            <a:pPr lvl="1"/>
            <a:r>
              <a:rPr/>
              <a:t>Fix by dividing by survival probabilty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Para xmlns:m="http://schemas.openxmlformats.org/officeDocument/2006/math">
                    <m:oMathParaPr>
                      <m:jc m:val="center"/>
                    </m:oMathParaPr>
                    <m:oMath>
                      <m:r>
                        <m:t>h</m:t>
                      </m:r>
                      <m:d>
                        <m:dPr>
                          <m:begChr m:val="("/>
                          <m:endChr m:val=")"/>
                          <m:sepChr m:val=""/>
                          <m:grow/>
                        </m:dPr>
                        <m:e>
                          <m:r>
                            <m:t>t</m:t>
                          </m:r>
                        </m:e>
                      </m:d>
                      <m:r>
                        <m:rPr>
                          <m:sty m:val="p"/>
                        </m:rPr>
                        <m:t>=</m:t>
                      </m:r>
                      <m:r>
                        <m:t>l</m:t>
                      </m:r>
                      <m:r>
                        <m:t>i</m:t>
                      </m:r>
                      <m:sSub>
                        <m:e>
                          <m:r>
                            <m:t>m</m:t>
                          </m:r>
                        </m:e>
                        <m:sub>
                          <m:r>
                            <m:t>Δ</m:t>
                          </m:r>
                          <m:r>
                            <m:t>t</m:t>
                          </m:r>
                          <m:r>
                            <m:rPr>
                              <m:sty m:val="p"/>
                            </m:rPr>
                            <m:t>→</m:t>
                          </m:r>
                          <m:r>
                            <m:t>0</m:t>
                          </m:r>
                        </m:sub>
                      </m:sSub>
                      <m:f>
                        <m:fPr>
                          <m:type m:val="bar"/>
                        </m:fPr>
                        <m:num>
                          <m:r>
                            <m:t>P</m:t>
                          </m:r>
                          <m:d>
                            <m:dPr>
                              <m:begChr m:val="["/>
                              <m:endChr m:val="]"/>
                              <m:sepChr m:val=""/>
                              <m:grow/>
                            </m:dPr>
                            <m:e>
                              <m:r>
                                <m:t>t</m:t>
                              </m:r>
                              <m:r>
                                <m:rPr>
                                  <m:sty m:val="p"/>
                                </m:rPr>
                                <m:t>≤</m:t>
                              </m:r>
                              <m:r>
                                <m:t>T</m:t>
                              </m:r>
                              <m:r>
                                <m:rPr>
                                  <m:sty m:val="p"/>
                                </m:rPr>
                                <m:t>≤</m:t>
                              </m:r>
                              <m:r>
                                <m:t>T</m:t>
                              </m:r>
                              <m:r>
                                <m:rPr>
                                  <m:sty m:val="p"/>
                                </m:rPr>
                                <m:t>+</m:t>
                              </m:r>
                              <m:r>
                                <m:t>Δ</m:t>
                              </m:r>
                              <m:r>
                                <m:t>t</m:t>
                              </m:r>
                            </m:e>
                          </m:d>
                          <m:r>
                            <m:rPr>
                              <m:sty m:val="p"/>
                            </m:rPr>
                            <m:t>/</m:t>
                          </m:r>
                          <m:r>
                            <m:t>Δ</m:t>
                          </m:r>
                          <m:r>
                            <m:t>t</m:t>
                          </m:r>
                        </m:num>
                        <m:den>
                          <m:r>
                            <m:t>P</m:t>
                          </m:r>
                          <m:d>
                            <m:dPr>
                              <m:begChr m:val="["/>
                              <m:endChr m:val="]"/>
                              <m:sepChr m:val=""/>
                              <m:grow/>
                            </m:dPr>
                            <m:e>
                              <m:r>
                                <m:t>T</m:t>
                              </m:r>
                              <m:r>
                                <m:rPr>
                                  <m:sty m:val="p"/>
                                </m:rPr>
                                <m:t>≥</m:t>
                              </m:r>
                              <m:r>
                                <m:t>t</m:t>
                              </m:r>
                            </m:e>
                          </m:d>
                        </m:den>
                      </m:f>
                    </m:oMath>
                  </m:oMathPara>
                </a14:m>
              </a:p>
              <a:p>
                <a:pPr lvl="0"/>
                <a14:m>
                  <m:oMathPara xmlns:m="http://schemas.openxmlformats.org/officeDocument/2006/math">
                    <m:oMathParaPr>
                      <m:jc m:val="center"/>
                    </m:oMathParaPr>
                    <m:oMath>
                      <m:r>
                        <m:t>h</m:t>
                      </m:r>
                      <m:d>
                        <m:dPr>
                          <m:begChr m:val="("/>
                          <m:endChr m:val=")"/>
                          <m:sepChr m:val=""/>
                          <m:grow/>
                        </m:dPr>
                        <m:e>
                          <m:r>
                            <m:t>t</m:t>
                          </m:r>
                        </m:e>
                      </m:d>
                      <m:r>
                        <m:rPr>
                          <m:sty m:val="p"/>
                        </m:rPr>
                        <m:t>=</m:t>
                      </m:r>
                      <m:f>
                        <m:fPr>
                          <m:type m:val="bar"/>
                        </m:fPr>
                        <m:num>
                          <m:r>
                            <m:t>f</m:t>
                          </m:r>
                          <m:d>
                            <m:dPr>
                              <m:begChr m:val="("/>
                              <m:endChr m:val=")"/>
                              <m:sepChr m:val=""/>
                              <m:grow/>
                            </m:dPr>
                            <m:e>
                              <m:r>
                                <m:t>t</m:t>
                              </m:r>
                            </m:e>
                          </m:d>
                        </m:num>
                        <m:den>
                          <m:r>
                            <m:t>S</m:t>
                          </m:r>
                          <m:d>
                            <m:dPr>
                              <m:begChr m:val="("/>
                              <m:endChr m:val=")"/>
                              <m:sepChr m:val=""/>
                              <m:grow/>
                            </m:dPr>
                            <m:e>
                              <m:r>
                                <m:t>t</m:t>
                              </m:r>
                            </m:e>
                          </m:d>
                        </m:den>
                      </m:f>
                    </m:oMath>
                  </m:oMathPara>
                </a14:m>
              </a:p>
              <a:p>
                <a:pPr lvl="1"/>
                <a:r>
                  <a:rPr/>
                  <a:t>where </a:t>
                </a:r>
                <a14:m>
                  <m:oMath xmlns:m="http://schemas.openxmlformats.org/officeDocument/2006/math">
                    <m:r>
                      <m:t>f</m:t>
                    </m:r>
                  </m:oMath>
                </a14:m>
                <a:r>
                  <a:rPr/>
                  <a:t> is the density function, and</a:t>
                </a:r>
              </a:p>
              <a:p>
                <a:pPr lvl="1"/>
                <a14:m>
                  <m:oMath xmlns:m="http://schemas.openxmlformats.org/officeDocument/2006/math">
                    <m:r>
                      <m:t>S</m:t>
                    </m:r>
                  </m:oMath>
                </a14:m>
                <a:r>
                  <a:rPr/>
                  <a:t> is the survival function (</a:t>
                </a:r>
                <a14:m>
                  <m:oMath xmlns:m="http://schemas.openxmlformats.org/officeDocument/2006/math">
                    <m:r>
                      <m:t>S</m:t>
                    </m:r>
                    <m:d>
                      <m:dPr>
                        <m:begChr m:val="("/>
                        <m:endChr m:val=")"/>
                        <m:sepChr m:val=""/>
                        <m:grow/>
                      </m:dPr>
                      <m:e>
                        <m:r>
                          <m:t>t</m:t>
                        </m:r>
                      </m:e>
                    </m:d>
                    <m:r>
                      <m:rPr>
                        <m:sty m:val="p"/>
                      </m:rPr>
                      <m:t>=</m:t>
                    </m:r>
                    <m:r>
                      <m:t>1</m:t>
                    </m:r>
                    <m:r>
                      <m:rPr>
                        <m:sty m:val="p"/>
                      </m:rPr>
                      <m:t>−</m:t>
                    </m:r>
                    <m:r>
                      <m:t>F</m:t>
                    </m:r>
                    <m:d>
                      <m:dPr>
                        <m:begChr m:val="("/>
                        <m:endChr m:val=")"/>
                        <m:sepChr m:val=""/>
                        <m:grow/>
                      </m:dPr>
                      <m:e>
                        <m:r>
                          <m:t>t</m:t>
                        </m:r>
                      </m:e>
                    </m:d>
                  </m:oMath>
                </a14:m>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a:t>
            </a:r>
          </a:p>
        </p:txBody>
      </p:sp>
      <p:pic>
        <p:nvPicPr>
          <p:cNvPr descr="frailty_files/figure-pptx/unnamed-chunk-5-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 on a log scale</a:t>
            </a:r>
          </a:p>
        </p:txBody>
      </p:sp>
      <p:pic>
        <p:nvPicPr>
          <p:cNvPr descr="frailty_files/figure-pptx/unnamed-chunk-6-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Cox publication</a:t>
            </a:r>
          </a:p>
        </p:txBody>
      </p:sp>
      <p:pic>
        <p:nvPicPr>
          <p:cNvPr descr="cox-paper.png" id="0" name="Picture 1"/>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Cox 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h</m:t>
                    </m:r>
                    <m:d>
                      <m:dPr>
                        <m:begChr m:val="("/>
                        <m:endChr m:val=")"/>
                        <m:sepChr m:val=""/>
                        <m:grow/>
                      </m:dPr>
                      <m:e>
                        <m:r>
                          <m:t>t</m:t>
                        </m:r>
                        <m:r>
                          <m:rPr>
                            <m:sty m:val="p"/>
                          </m:rPr>
                          <m:t>,</m:t>
                        </m:r>
                        <m:sSub>
                          <m:e>
                            <m:r>
                              <m:t>X</m:t>
                            </m:r>
                          </m:e>
                          <m:sub>
                            <m:r>
                              <m:t>i</m:t>
                            </m:r>
                          </m:sub>
                        </m:sSub>
                        <m:r>
                          <m:rPr>
                            <m:sty m:val="p"/>
                          </m:rPr>
                          <m:t>,</m:t>
                        </m:r>
                        <m:r>
                          <m:t>β</m:t>
                        </m:r>
                      </m:e>
                    </m:d>
                    <m:r>
                      <m:rPr>
                        <m:sty m:val="p"/>
                      </m:rPr>
                      <m:t>=</m:t>
                    </m:r>
                    <m:r>
                      <m:t>e</m:t>
                    </m:r>
                    <m:r>
                      <m:t>x</m:t>
                    </m:r>
                    <m:r>
                      <m:t>p</m:t>
                    </m:r>
                    <m:d>
                      <m:dPr>
                        <m:begChr m:val="("/>
                        <m:endChr m:val=")"/>
                        <m:sepChr m:val=""/>
                        <m:grow/>
                      </m:dPr>
                      <m:e>
                        <m:sSub>
                          <m:e>
                            <m:r>
                              <m:t>X</m:t>
                            </m:r>
                          </m:e>
                          <m:sub>
                            <m:r>
                              <m:t>i</m:t>
                            </m:r>
                          </m:sub>
                        </m:sSub>
                        <m:r>
                          <m:t>β</m:t>
                        </m:r>
                      </m:e>
                    </m:d>
                    <m:sSub>
                      <m:e>
                        <m:r>
                          <m:t>h</m:t>
                        </m:r>
                      </m:e>
                      <m:sub>
                        <m:r>
                          <m:t>0</m:t>
                        </m:r>
                      </m:sub>
                    </m:sSub>
                    <m:d>
                      <m:dPr>
                        <m:begChr m:val="("/>
                        <m:endChr m:val=")"/>
                        <m:sepChr m:val=""/>
                        <m:grow/>
                      </m:dPr>
                      <m:e>
                        <m:r>
                          <m:t>t</m:t>
                        </m:r>
                      </m:e>
                    </m:d>
                  </m:oMath>
                </a14:m>
              </a:p>
              <a:p>
                <a:pPr lvl="1"/>
                <a:r>
                  <a:rPr/>
                  <a:t>The meaning of proportional hazards</a:t>
                </a:r>
              </a:p>
              <a:p>
                <a:pPr lvl="2"/>
                <a14:m>
                  <m:oMath xmlns:m="http://schemas.openxmlformats.org/officeDocument/2006/math">
                    <m:f>
                      <m:fPr>
                        <m:type m:val="bar"/>
                      </m:fPr>
                      <m:num>
                        <m:r>
                          <m:t>h</m:t>
                        </m:r>
                        <m:d>
                          <m:dPr>
                            <m:begChr m:val="("/>
                            <m:endChr m:val=")"/>
                            <m:sepChr m:val=""/>
                            <m:grow/>
                          </m:dPr>
                          <m:e>
                            <m:sSub>
                              <m:e>
                                <m:r>
                                  <m:t>t</m:t>
                                </m:r>
                              </m:e>
                              <m:sub>
                                <m:r>
                                  <m:t>i</m:t>
                                </m:r>
                              </m:sub>
                            </m:sSub>
                            <m:r>
                              <m:rPr>
                                <m:sty m:val="p"/>
                              </m:rPr>
                              <m:t>,</m:t>
                            </m:r>
                            <m:sSub>
                              <m:e>
                                <m:r>
                                  <m:t>X</m:t>
                                </m:r>
                              </m:e>
                              <m:sub>
                                <m:r>
                                  <m:t>i</m:t>
                                </m:r>
                              </m:sub>
                            </m:sSub>
                            <m:r>
                              <m:rPr>
                                <m:sty m:val="p"/>
                              </m:rPr>
                              <m:t>,</m:t>
                            </m:r>
                            <m:r>
                              <m:t>β</m:t>
                            </m:r>
                          </m:e>
                        </m:d>
                      </m:num>
                      <m:den>
                        <m:r>
                          <m:t>h</m:t>
                        </m:r>
                        <m:d>
                          <m:dPr>
                            <m:begChr m:val="("/>
                            <m:endChr m:val=")"/>
                            <m:sepChr m:val=""/>
                            <m:grow/>
                          </m:dPr>
                          <m:e>
                            <m:sSub>
                              <m:e>
                                <m:r>
                                  <m:t>t</m:t>
                                </m:r>
                              </m:e>
                              <m:sub>
                                <m:r>
                                  <m:t>i</m:t>
                                </m:r>
                              </m:sub>
                            </m:sSub>
                            <m:r>
                              <m:rPr>
                                <m:sty m:val="p"/>
                              </m:rPr>
                              <m:t>,</m:t>
                            </m:r>
                            <m:sSub>
                              <m:e>
                                <m:r>
                                  <m:t>X</m:t>
                                </m:r>
                              </m:e>
                              <m:sub>
                                <m:r>
                                  <m:t>j</m:t>
                                </m:r>
                              </m:sub>
                            </m:sSub>
                            <m:r>
                              <m:rPr>
                                <m:sty m:val="p"/>
                              </m:rPr>
                              <m:t>,</m:t>
                            </m:r>
                            <m:r>
                              <m:t>β</m:t>
                            </m:r>
                          </m:e>
                        </m:d>
                      </m:den>
                    </m:f>
                    <m:r>
                      <m:rPr>
                        <m:sty m:val="p"/>
                      </m:rPr>
                      <m:t>=</m:t>
                    </m:r>
                    <m:r>
                      <m:t>e</m:t>
                    </m:r>
                    <m:r>
                      <m:t>x</m:t>
                    </m:r>
                    <m:r>
                      <m:t>p</m:t>
                    </m:r>
                    <m:d>
                      <m:dPr>
                        <m:begChr m:val="("/>
                        <m:endChr m:val=")"/>
                        <m:sepChr m:val=""/>
                        <m:grow/>
                      </m:dPr>
                      <m:e>
                        <m:sSub>
                          <m:e>
                            <m:r>
                              <m:t>X</m:t>
                            </m:r>
                          </m:e>
                          <m:sub>
                            <m:r>
                              <m:t>i</m:t>
                            </m:r>
                          </m:sub>
                        </m:sSub>
                        <m:r>
                          <m:rPr>
                            <m:sty m:val="p"/>
                          </m:rPr>
                          <m:t>−</m:t>
                        </m:r>
                        <m:sSub>
                          <m:e>
                            <m:r>
                              <m:t>X</m:t>
                            </m:r>
                          </m:e>
                          <m:sub>
                            <m:r>
                              <m:t>j</m:t>
                            </m:r>
                          </m:sub>
                        </m:sSub>
                      </m:e>
                    </m:d>
                    <m:r>
                      <m:t>β</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Estimation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Partial likelihood</a:t>
                </a:r>
              </a:p>
              <a:p>
                <a:pPr lvl="1"/>
                <a14:m>
                  <m:oMath xmlns:m="http://schemas.openxmlformats.org/officeDocument/2006/math">
                    <m:sSub>
                      <m:e>
                        <m:r>
                          <m:rPr>
                            <m:sty m:val="p"/>
                            <m:scr m:val="script"/>
                          </m:rPr>
                          <m:t>l</m:t>
                        </m:r>
                      </m:e>
                      <m:sub>
                        <m:r>
                          <m:t>p</m:t>
                        </m:r>
                      </m:sub>
                    </m:sSub>
                    <m:d>
                      <m:dPr>
                        <m:begChr m:val="("/>
                        <m:endChr m:val=")"/>
                        <m:sepChr m:val=""/>
                        <m:grow/>
                      </m:dPr>
                      <m:e>
                        <m:r>
                          <m:t>β</m:t>
                        </m:r>
                      </m:e>
                    </m:d>
                    <m:r>
                      <m:rPr>
                        <m:sty m:val="p"/>
                      </m:rPr>
                      <m:t>=</m:t>
                    </m:r>
                    <m:sSub>
                      <m:e>
                        <m:r>
                          <m:t>Π</m:t>
                        </m:r>
                      </m:e>
                      <m:sub>
                        <m:r>
                          <m:t>i</m:t>
                        </m:r>
                      </m:sub>
                    </m:sSub>
                    <m:f>
                      <m:fPr>
                        <m:type m:val="bar"/>
                      </m:fPr>
                      <m:num>
                        <m:r>
                          <m:t>e</m:t>
                        </m:r>
                        <m:r>
                          <m:t>x</m:t>
                        </m:r>
                        <m:r>
                          <m:t>p</m:t>
                        </m:r>
                        <m:d>
                          <m:dPr>
                            <m:begChr m:val="("/>
                            <m:endChr m:val=")"/>
                            <m:sepChr m:val=""/>
                            <m:grow/>
                          </m:dPr>
                          <m:e>
                            <m:sSub>
                              <m:e>
                                <m:r>
                                  <m:t>X</m:t>
                                </m:r>
                              </m:e>
                              <m:sub>
                                <m:r>
                                  <m:t>i</m:t>
                                </m:r>
                              </m:sub>
                            </m:sSub>
                            <m:r>
                              <m:t>β</m:t>
                            </m:r>
                          </m:e>
                        </m:d>
                      </m:num>
                      <m:den>
                        <m:sSub>
                          <m:e>
                            <m:r>
                              <m:t>Σ</m:t>
                            </m:r>
                          </m:e>
                          <m:sub>
                            <m:r>
                              <m:t>j</m:t>
                            </m:r>
                            <m:r>
                              <m:rPr>
                                <m:sty m:val="p"/>
                              </m:rPr>
                              <m:t>∈</m:t>
                            </m:r>
                            <m:sSub>
                              <m:e>
                                <m:r>
                                  <m:t>R</m:t>
                                </m:r>
                              </m:e>
                              <m:sub>
                                <m:r>
                                  <m:t>i</m:t>
                                </m:r>
                              </m:sub>
                            </m:sSub>
                          </m:sub>
                        </m:sSub>
                        <m:r>
                          <m:t>e</m:t>
                        </m:r>
                        <m:r>
                          <m:t>x</m:t>
                        </m:r>
                        <m:r>
                          <m:t>p</m:t>
                        </m:r>
                        <m:d>
                          <m:dPr>
                            <m:begChr m:val="("/>
                            <m:endChr m:val=")"/>
                            <m:sepChr m:val=""/>
                            <m:grow/>
                          </m:dPr>
                          <m:e>
                            <m:sSub>
                              <m:e>
                                <m:r>
                                  <m:t>X</m:t>
                                </m:r>
                              </m:e>
                              <m:sub>
                                <m:r>
                                  <m:t>j</m:t>
                                </m:r>
                              </m:sub>
                            </m:sSub>
                            <m:r>
                              <m:t>β</m:t>
                            </m:r>
                          </m:e>
                        </m:d>
                      </m:den>
                    </m:f>
                  </m:oMath>
                </a14:m>
              </a:p>
              <a:p>
                <a:pPr lvl="2"/>
                <a:r>
                  <a:rPr/>
                  <a:t>R is all patients in the risk set</a:t>
                </a:r>
              </a:p>
              <a:p>
                <a:pPr lvl="0"/>
                <a:r>
                  <a:rPr/>
                  <a:t>Log partial likelihood</a:t>
                </a:r>
              </a:p>
              <a:p>
                <a:pPr lvl="1"/>
                <a14:m>
                  <m:oMath xmlns:m="http://schemas.openxmlformats.org/officeDocument/2006/math">
                    <m:sSub>
                      <m:e>
                        <m:r>
                          <m:rPr>
                            <m:sty m:val="p"/>
                            <m:scr m:val="script"/>
                          </m:rPr>
                          <m:t>L</m:t>
                        </m:r>
                      </m:e>
                      <m:sub>
                        <m:r>
                          <m:t>p</m:t>
                        </m:r>
                      </m:sub>
                    </m:sSub>
                    <m:d>
                      <m:dPr>
                        <m:begChr m:val="("/>
                        <m:endChr m:val=")"/>
                        <m:sepChr m:val=""/>
                        <m:grow/>
                      </m:dPr>
                      <m:e>
                        <m:r>
                          <m:t>β</m:t>
                        </m:r>
                      </m:e>
                    </m:d>
                    <m:r>
                      <m:rPr>
                        <m:sty m:val="p"/>
                      </m:rPr>
                      <m:t>=</m:t>
                    </m:r>
                    <m:sSub>
                      <m:e>
                        <m:r>
                          <m:t>Π</m:t>
                        </m:r>
                      </m:e>
                      <m:sub>
                        <m:r>
                          <m:t>i</m:t>
                        </m:r>
                      </m:sub>
                    </m:sSub>
                    <m:d>
                      <m:dPr>
                        <m:begChr m:val="("/>
                        <m:endChr m:val=")"/>
                        <m:sepChr m:val=""/>
                        <m:grow/>
                      </m:dPr>
                      <m:e>
                        <m:sSub>
                          <m:e>
                            <m:r>
                              <m:t>X</m:t>
                            </m:r>
                          </m:e>
                          <m:sub>
                            <m:r>
                              <m:t>i</m:t>
                            </m:r>
                          </m:sub>
                        </m:sSub>
                        <m:r>
                          <m:t>β</m:t>
                        </m:r>
                        <m:r>
                          <m:rPr>
                            <m:sty m:val="p"/>
                          </m:rPr>
                          <m:t>−</m:t>
                        </m:r>
                        <m:r>
                          <m:t>l</m:t>
                        </m:r>
                        <m:r>
                          <m:t>n</m:t>
                        </m:r>
                        <m:d>
                          <m:dPr>
                            <m:begChr m:val="("/>
                            <m:endChr m:val=")"/>
                            <m:sepChr m:val=""/>
                            <m:grow/>
                          </m:dPr>
                          <m:e>
                            <m:sSub>
                              <m:e>
                                <m:r>
                                  <m:t>Σ</m:t>
                                </m:r>
                              </m:e>
                              <m:sub>
                                <m:r>
                                  <m:t>j</m:t>
                                </m:r>
                                <m:r>
                                  <m:rPr>
                                    <m:sty m:val="p"/>
                                  </m:rPr>
                                  <m:t>∈</m:t>
                                </m:r>
                                <m:sSub>
                                  <m:e>
                                    <m:r>
                                      <m:t>R</m:t>
                                    </m:r>
                                  </m:e>
                                  <m:sub>
                                    <m:r>
                                      <m:t>i</m:t>
                                    </m:r>
                                  </m:sub>
                                </m:sSub>
                              </m:sub>
                            </m:sSub>
                            <m:r>
                              <m:t>e</m:t>
                            </m:r>
                            <m:r>
                              <m:t>x</m:t>
                            </m:r>
                            <m:r>
                              <m:t>p</m:t>
                            </m:r>
                            <m:d>
                              <m:dPr>
                                <m:begChr m:val="("/>
                                <m:endChr m:val=")"/>
                                <m:sepChr m:val=""/>
                                <m:grow/>
                              </m:dPr>
                              <m:e>
                                <m:sSub>
                                  <m:e>
                                    <m:r>
                                      <m:t>X</m:t>
                                    </m:r>
                                  </m:e>
                                  <m:sub>
                                    <m:r>
                                      <m:t>j</m:t>
                                    </m:r>
                                  </m:sub>
                                </m:sSub>
                                <m:r>
                                  <m:t>β</m:t>
                                </m:r>
                              </m:e>
                            </m:d>
                          </m:e>
                        </m:d>
                      </m:e>
                    </m:d>
                  </m:oMath>
                </a14:m>
              </a:p>
              <a:p>
                <a:pPr lvl="0"/>
                <a14:m>
                  <m:oMath xmlns:m="http://schemas.openxmlformats.org/officeDocument/2006/math">
                    <m:acc>
                      <m:accPr>
                        <m:chr m:val="̂"/>
                      </m:accPr>
                      <m:e>
                        <m:r>
                          <m:t>β</m:t>
                        </m:r>
                      </m:e>
                    </m:acc>
                  </m:oMath>
                </a14:m>
                <a:r>
                  <a:rPr/>
                  <a:t> is the value that maximizes </a:t>
                </a:r>
                <a14:m>
                  <m:oMath xmlns:m="http://schemas.openxmlformats.org/officeDocument/2006/math">
                    <m:sSub>
                      <m:e>
                        <m:r>
                          <m:rPr>
                            <m:sty m:val="p"/>
                            <m:scr m:val="script"/>
                          </m:rPr>
                          <m:t>L</m:t>
                        </m:r>
                      </m:e>
                      <m:sub>
                        <m:r>
                          <m:t>p</m:t>
                        </m:r>
                      </m:sub>
                    </m:sSub>
                    <m:d>
                      <m:dPr>
                        <m:begChr m:val="("/>
                        <m:endChr m:val=")"/>
                        <m:sepChr m:val=""/>
                        <m:grow/>
                      </m:dPr>
                      <m:e>
                        <m:r>
                          <m:t>β</m:t>
                        </m:r>
                      </m:e>
                    </m:d>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Likelihood ratio test</a:t>
                </a:r>
              </a:p>
              <a:p>
                <a:pPr lvl="1"/>
                <a14:m>
                  <m:oMath xmlns:m="http://schemas.openxmlformats.org/officeDocument/2006/math">
                    <m:r>
                      <m:t>2</m:t>
                    </m:r>
                    <m:d>
                      <m:dPr>
                        <m:begChr m:val="("/>
                        <m:endChr m:val=")"/>
                        <m:sepChr m:val=""/>
                        <m:grow/>
                      </m:dPr>
                      <m:e>
                        <m:sSub>
                          <m:e>
                            <m:r>
                              <m:rPr>
                                <m:sty m:val="p"/>
                                <m:scr m:val="script"/>
                              </m:rPr>
                              <m:t>L</m:t>
                            </m:r>
                          </m:e>
                          <m:sub>
                            <m:r>
                              <m:t>p</m:t>
                            </m:r>
                          </m:sub>
                        </m:sSub>
                        <m:d>
                          <m:dPr>
                            <m:begChr m:val="("/>
                            <m:endChr m:val=")"/>
                            <m:sepChr m:val=""/>
                            <m:grow/>
                          </m:dPr>
                          <m:e>
                            <m:acc>
                              <m:accPr>
                                <m:chr m:val="̂"/>
                              </m:accPr>
                              <m:e>
                                <m:r>
                                  <m:t>β</m:t>
                                </m:r>
                              </m:e>
                            </m:acc>
                          </m:e>
                        </m:d>
                        <m:r>
                          <m:rPr>
                            <m:sty m:val="p"/>
                          </m:rPr>
                          <m:t>−</m:t>
                        </m:r>
                        <m:sSub>
                          <m:e>
                            <m:r>
                              <m:rPr>
                                <m:sty m:val="p"/>
                                <m:scr m:val="script"/>
                              </m:rPr>
                              <m:t>L</m:t>
                            </m:r>
                          </m:e>
                          <m:sub>
                            <m:r>
                              <m:t>p</m:t>
                            </m:r>
                          </m:sub>
                        </m:sSub>
                        <m:d>
                          <m:dPr>
                            <m:begChr m:val="("/>
                            <m:endChr m:val=")"/>
                            <m:sepChr m:val=""/>
                            <m:grow/>
                          </m:dPr>
                          <m:e>
                            <m:r>
                              <m:t>0</m:t>
                            </m:r>
                          </m:e>
                        </m:d>
                      </m:e>
                    </m:d>
                  </m:oMath>
                </a14:m>
              </a:p>
              <a:p>
                <a:pPr lvl="0"/>
                <a:r>
                  <a:rPr/>
                  <a:t>Score test</a:t>
                </a:r>
              </a:p>
              <a:p>
                <a:pPr lvl="1"/>
                <a14:m>
                  <m:oMath xmlns:m="http://schemas.openxmlformats.org/officeDocument/2006/math">
                    <m:f>
                      <m:fPr>
                        <m:type m:val="bar"/>
                      </m:fPr>
                      <m:num>
                        <m:r>
                          <m:rPr>
                            <m:sty m:val="p"/>
                          </m:rPr>
                          <m:t>∂</m:t>
                        </m:r>
                      </m:num>
                      <m:den>
                        <m:r>
                          <m:rPr>
                            <m:sty m:val="p"/>
                          </m:rPr>
                          <m:t>∂</m:t>
                        </m:r>
                        <m:sSub>
                          <m:e>
                            <m:r>
                              <m:t>β</m:t>
                            </m:r>
                          </m:e>
                          <m:sub>
                            <m:r>
                              <m:t>j</m:t>
                            </m:r>
                          </m:sub>
                        </m:sSub>
                      </m:den>
                    </m:f>
                    <m:sSub>
                      <m:e>
                        <m:r>
                          <m:rPr>
                            <m:sty m:val="p"/>
                            <m:scr m:val="script"/>
                          </m:rPr>
                          <m:t>L</m:t>
                        </m:r>
                      </m:e>
                      <m:sub>
                        <m:r>
                          <m:t>p</m:t>
                        </m:r>
                      </m:sub>
                    </m:sSub>
                    <m:d>
                      <m:dPr>
                        <m:begChr m:val="("/>
                        <m:endChr m:val=")"/>
                        <m:sepChr m:val=""/>
                        <m:grow/>
                      </m:dPr>
                      <m:e>
                        <m:r>
                          <m:t>0</m:t>
                        </m:r>
                      </m:e>
                    </m:d>
                  </m:oMath>
                </a14:m>
              </a:p>
              <a:p>
                <a:pPr lvl="0"/>
                <a:r>
                  <a:rPr/>
                  <a:t>Wald test</a:t>
                </a:r>
              </a:p>
              <a:p>
                <a:pPr lvl="1"/>
                <a14:m>
                  <m:oMath xmlns:m="http://schemas.openxmlformats.org/officeDocument/2006/math">
                    <m:r>
                      <m:t>I</m:t>
                    </m:r>
                    <m:d>
                      <m:dPr>
                        <m:begChr m:val="("/>
                        <m:endChr m:val=")"/>
                        <m:sepChr m:val=""/>
                        <m:grow/>
                      </m:dPr>
                      <m:e>
                        <m:r>
                          <m:t>β</m:t>
                        </m:r>
                      </m:e>
                    </m:d>
                    <m:r>
                      <m:rPr>
                        <m:sty m:val="p"/>
                      </m:rPr>
                      <m:t>=</m:t>
                    </m:r>
                    <m:r>
                      <m:rPr>
                        <m:sty m:val="p"/>
                      </m:rPr>
                      <m:t>−</m:t>
                    </m:r>
                    <m:f>
                      <m:fPr>
                        <m:type m:val="bar"/>
                      </m:fPr>
                      <m:num>
                        <m:sSup>
                          <m:e>
                            <m:r>
                              <m:rPr>
                                <m:sty m:val="p"/>
                              </m:rPr>
                              <m:t>∂</m:t>
                            </m:r>
                          </m:e>
                          <m:sup>
                            <m:r>
                              <m:t>2</m:t>
                            </m:r>
                          </m:sup>
                        </m:sSup>
                      </m:num>
                      <m:den>
                        <m:r>
                          <m:rPr>
                            <m:sty m:val="p"/>
                          </m:rPr>
                          <m:t>∂</m:t>
                        </m:r>
                        <m:sSup>
                          <m:e>
                            <m:r>
                              <m:t>β</m:t>
                            </m:r>
                          </m:e>
                          <m:sup>
                            <m:r>
                              <m:t>2</m:t>
                            </m:r>
                          </m:sup>
                        </m:sSup>
                      </m:den>
                    </m:f>
                    <m:sSub>
                      <m:e>
                        <m:r>
                          <m:rPr>
                            <m:sty m:val="p"/>
                            <m:scr m:val="script"/>
                          </m:rPr>
                          <m:t>L</m:t>
                        </m:r>
                      </m:e>
                      <m:sub>
                        <m:r>
                          <m:t>p</m:t>
                        </m:r>
                      </m:sub>
                    </m:sSub>
                    <m:d>
                      <m:dPr>
                        <m:begChr m:val="("/>
                        <m:endChr m:val=")"/>
                        <m:sepChr m:val=""/>
                        <m:grow/>
                      </m:dPr>
                      <m:e>
                        <m:r>
                          <m:t>β</m:t>
                        </m:r>
                      </m:e>
                    </m:d>
                  </m:oMath>
                </a14:m>
              </a:p>
              <a:p>
                <a:pPr lvl="1"/>
                <a14:m>
                  <m:oMath xmlns:m="http://schemas.openxmlformats.org/officeDocument/2006/math">
                    <m:r>
                      <m:t>s</m:t>
                    </m:r>
                    <m:r>
                      <m:t>e</m:t>
                    </m:r>
                    <m:d>
                      <m:dPr>
                        <m:begChr m:val="("/>
                        <m:endChr m:val=")"/>
                        <m:sepChr m:val=""/>
                        <m:grow/>
                      </m:dPr>
                      <m:e>
                        <m:acc>
                          <m:accPr>
                            <m:chr m:val="̂"/>
                          </m:accPr>
                          <m:e>
                            <m:r>
                              <m:t>β</m:t>
                            </m:r>
                          </m:e>
                        </m:acc>
                      </m:e>
                    </m:d>
                    <m:r>
                      <m:rPr>
                        <m:sty m:val="p"/>
                      </m:rPr>
                      <m:t>=</m:t>
                    </m:r>
                    <m:rad>
                      <m:radPr>
                        <m:degHide m:val="1"/>
                      </m:radPr>
                      <m:deg/>
                      <m:e>
                        <m:r>
                          <m:t>I</m:t>
                        </m:r>
                        <m:sSubSup>
                          <m:e>
                            <m:d>
                              <m:dPr>
                                <m:begChr m:val="("/>
                                <m:endChr m:val=")"/>
                                <m:sepChr m:val=""/>
                                <m:grow/>
                              </m:dPr>
                              <m:e>
                                <m:acc>
                                  <m:accPr>
                                    <m:chr m:val="̂"/>
                                  </m:accPr>
                                  <m:e>
                                    <m:r>
                                      <m:t>β</m:t>
                                    </m:r>
                                  </m:e>
                                </m:acc>
                              </m:e>
                            </m:d>
                          </m:e>
                          <m:sub>
                            <m:r>
                              <m:t>j</m:t>
                            </m:r>
                            <m:r>
                              <m:t>j</m:t>
                            </m:r>
                          </m:sub>
                          <m:sup>
                            <m:r>
                              <m:rPr>
                                <m:sty m:val="p"/>
                              </m:rPr>
                              <m:t>−</m:t>
                            </m:r>
                            <m:r>
                              <m:t>1</m:t>
                            </m:r>
                          </m:sup>
                        </m:sSubSup>
                      </m:e>
                    </m:rad>
                  </m:oMath>
                </a14:m>
              </a:p>
              <a:p>
                <a:pPr lvl="1"/>
                <a14:m>
                  <m:oMath xmlns:m="http://schemas.openxmlformats.org/officeDocument/2006/math">
                    <m:r>
                      <m:t>T</m:t>
                    </m:r>
                    <m:r>
                      <m:rPr>
                        <m:sty m:val="p"/>
                      </m:rPr>
                      <m:t>=</m:t>
                    </m:r>
                    <m:f>
                      <m:fPr>
                        <m:type m:val="bar"/>
                      </m:fPr>
                      <m:num>
                        <m:acc>
                          <m:accPr>
                            <m:chr m:val="̂"/>
                          </m:accPr>
                          <m:e>
                            <m:r>
                              <m:t>β</m:t>
                            </m:r>
                          </m:e>
                        </m:acc>
                      </m:num>
                      <m:den>
                        <m:r>
                          <m:t>s</m:t>
                        </m:r>
                        <m:r>
                          <m:t>e</m:t>
                        </m:r>
                        <m:d>
                          <m:dPr>
                            <m:begChr m:val="("/>
                            <m:endChr m:val=")"/>
                            <m:sepChr m:val=""/>
                            <m:grow/>
                          </m:dPr>
                          <m:e>
                            <m:acc>
                              <m:accPr>
                                <m:chr m:val="̂"/>
                              </m:accPr>
                              <m:e>
                                <m:r>
                                  <m:t>β</m:t>
                                </m:r>
                              </m:e>
                            </m:acc>
                          </m:e>
                        </m:d>
                      </m:den>
                    </m:f>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variance (sandwich estimator)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variance covariance matrix,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oMath>
                </a14:m>
                <a:r>
                  <a:rPr/>
                  <a:t> is biased.</a:t>
                </a:r>
              </a:p>
              <a:p>
                <a:pPr lvl="0"/>
                <a:r>
                  <a:rPr/>
                  <a:t>Replace it with the sandwich estimate,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d>
                      <m:dPr>
                        <m:begChr m:val="("/>
                        <m:endChr m:val=")"/>
                        <m:sepChr m:val=""/>
                        <m:grow/>
                      </m:dPr>
                      <m:e>
                        <m:acc>
                          <m:accPr>
                            <m:chr m:val="̂"/>
                          </m:accPr>
                          <m:e>
                            <m:r>
                              <m:t>L</m:t>
                            </m:r>
                          </m:e>
                        </m:acc>
                        <m:r>
                          <m:rPr>
                            <m:sty m:val="p"/>
                          </m:rPr>
                          <m:t>′</m:t>
                        </m:r>
                        <m:acc>
                          <m:accPr>
                            <m:chr m:val="̂"/>
                          </m:accPr>
                          <m:e>
                            <m:r>
                              <m:t>L</m:t>
                            </m:r>
                          </m:e>
                        </m:acc>
                      </m:e>
                    </m:d>
                    <m:r>
                      <m:t>I</m:t>
                    </m:r>
                    <m:sSup>
                      <m:e>
                        <m:d>
                          <m:dPr>
                            <m:begChr m:val="("/>
                            <m:endChr m:val=")"/>
                            <m:sepChr m:val=""/>
                            <m:grow/>
                          </m:dPr>
                          <m:e>
                            <m:acc>
                              <m:accPr>
                                <m:chr m:val="̂"/>
                              </m:accPr>
                              <m:e>
                                <m:r>
                                  <m:t>β</m:t>
                                </m:r>
                              </m:e>
                            </m:acc>
                          </m:e>
                        </m:d>
                      </m:e>
                      <m:sup>
                        <m:r>
                          <m:rPr>
                            <m:sty m:val="p"/>
                          </m:rPr>
                          <m:t>−</m:t>
                        </m:r>
                        <m:r>
                          <m:t>1</m:t>
                        </m:r>
                      </m:sup>
                    </m:sSup>
                  </m:oMath>
                </a14:m>
              </a:p>
              <a:p>
                <a:pPr lvl="1"/>
                <a14:m>
                  <m:oMath xmlns:m="http://schemas.openxmlformats.org/officeDocument/2006/math">
                    <m:acc>
                      <m:accPr>
                        <m:chr m:val="̂"/>
                      </m:accPr>
                      <m:e>
                        <m:r>
                          <m:t>L</m:t>
                        </m:r>
                      </m:e>
                    </m:acc>
                  </m:oMath>
                </a14:m>
                <a:r>
                  <a:rPr/>
                  <a:t> are score residuals, computed from the score statistic.</a:t>
                </a:r>
              </a:p>
              <a:p>
                <a:pPr lvl="0"/>
                <a:r>
                  <a:rPr/>
                  <a:t>Comparable to the Generalized Estimating Equations (gee) model.</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graph</a:t>
            </a:r>
          </a:p>
        </p:txBody>
      </p:sp>
      <p:pic>
        <p:nvPicPr>
          <p:cNvPr descr="fly-01.png" id="0" name="Picture 1"/>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graph</a:t>
            </a:r>
          </a:p>
        </p:txBody>
      </p:sp>
      <p:pic>
        <p:nvPicPr>
          <p:cNvPr descr="fly-02.png" id="0" name="Picture 1"/>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
  <cp:keywords/>
  <dcterms:created xsi:type="dcterms:W3CDTF">2023-10-27T04:51:31Z</dcterms:created>
  <dcterms:modified xsi:type="dcterms:W3CDTF">2023-10-27T04:51:31Z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