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notesMaster" Target="notesMasters/notesMaster1.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an experiment where you monitor the survival time of 25 fruit flies. This is actually adapted from a real data set, but I have tweaked a few of the numbers to make things work out a bit easier.</a:t>
            </a:r>
          </a:p>
          <a:p>
            <a:pPr lvl="0" indent="0" marL="0">
              <a:buNone/>
            </a:pPr>
          </a:p>
          <a:p>
            <a:pPr lvl="0" indent="0" marL="0">
              <a:buNone/>
            </a:pPr>
            <a:r>
              <a:rP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Obviously not. There are three things you need to fix first.</a:t>
            </a:r>
          </a:p>
          <a:p>
            <a:pPr lvl="0" indent="0" marL="0">
              <a:buNone/>
            </a:pPr>
          </a:p>
          <a:p>
            <a:pPr lvl="0" indent="0" marL="0">
              <a:buNone/>
            </a:pPr>
            <a:r>
              <a:rPr/>
              <a:t>The most obvious flaw is the unequal time intervals, 20 years for the first probability and 4 years for the second probability.</a:t>
            </a:r>
          </a:p>
          <a:p>
            <a:pPr lvl="0" indent="0" marL="0">
              <a:buNone/>
            </a:pPr>
          </a:p>
          <a:p>
            <a:pPr lvl="0" indent="0" marL="0">
              <a:buNone/>
            </a:pPr>
            <a:r>
              <a:rPr/>
              <a:t>You can fix this by computing a rate. You get the rate by dividing the probability by the width of the time interval.</a:t>
            </a:r>
          </a:p>
          <a:p>
            <a:pPr lvl="0" indent="0" marL="0">
              <a:buNone/>
            </a:pPr>
          </a:p>
          <a:p>
            <a:pPr lvl="0" indent="0" marL="0">
              <a:buNone/>
            </a:pPr>
            <a:r>
              <a:rPr/>
              <a:t>The second flaw is that the probability changes over the interval, increasing in the first case and decreasing in the second case.</a:t>
            </a:r>
          </a:p>
          <a:p>
            <a:pPr lvl="0" indent="0" marL="0">
              <a:buNone/>
            </a:pPr>
          </a:p>
          <a:p>
            <a:pPr lvl="0" indent="0" marL="0">
              <a:buNone/>
            </a:pPr>
            <a:r>
              <a:rPr/>
              <a:t>You can fix this by shrinking the width of the time interval.</a:t>
            </a:r>
          </a:p>
          <a:p>
            <a:pPr lvl="0" indent="0" marL="0">
              <a:buNone/>
            </a:pPr>
          </a:p>
          <a:p>
            <a:pPr lvl="0" indent="0" marL="0">
              <a:buNone/>
            </a:pPr>
            <a:r>
              <a:rP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lvl="0" indent="0" marL="0">
              <a:buNone/>
            </a:pPr>
          </a:p>
          <a:p>
            <a:pPr lvl="0" indent="0" marL="0">
              <a:buNone/>
            </a:pPr>
            <a:r>
              <a:rP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lvl="0" indent="0" marL="0">
              <a:buNone/>
            </a:pPr>
          </a:p>
          <a:p>
            <a:pPr lvl="0" indent="0" marL="0">
              <a:buNone/>
            </a:pPr>
            <a:r>
              <a:rP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addresses all three of the concerns mentioned above. It computes a rate by dividing by </a:t>
            </a:r>
            <a:r>
              <a:rPr/>
              <a:t>\Delta t</a:t>
            </a:r>
            <a:r>
              <a:rPr/>
              <a: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maximum likelihood approach to estimation does not work well because the hazard function burns up too many degrees of freedom. But you can compute a partial likelihood. The estimates from a Cox regression maximize this partial likelihood.</a:t>
            </a:r>
          </a:p>
          <a:p>
            <a:pPr lvl="0" indent="0" marL="0">
              <a:buNone/>
            </a:pPr>
          </a:p>
          <a:p>
            <a:pPr lvl="0" indent="0" marL="0">
              <a:buNone/>
            </a:pPr>
            <a:r>
              <a:rP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three tests that you can use for the Cox regression model. A partial likelihood ratio test compares the highest log partial likelihood (the log partial likelihood at </a:t>
            </a:r>
            <a:r>
              <a:rPr/>
              <a:t>\hat\beta</a:t>
            </a:r>
            <a:r>
              <a:rPr/>
              <a:t> to the log partial likelihood at zero.</a:t>
            </a:r>
          </a:p>
          <a:p>
            <a:pPr lvl="0" indent="0" marL="0">
              <a:buNone/>
            </a:pPr>
          </a:p>
          <a:p>
            <a:pPr lvl="0" indent="0" marL="0">
              <a:buNone/>
            </a:pPr>
            <a:r>
              <a:rPr/>
              <a:t>The score test looks at the first derivative of the partial likelihood evaluated at zero.</a:t>
            </a:r>
          </a:p>
          <a:p>
            <a:pPr lvl="0" indent="0" marL="0">
              <a:buNone/>
            </a:pPr>
          </a:p>
          <a:p>
            <a:pPr lvl="0" indent="0" marL="0">
              <a:buNone/>
            </a:pPr>
            <a:r>
              <a:rPr/>
              <a:t>You can get a standard error for your estimates through the matrix of second partial derivatives of the log partial likelihood.</a:t>
            </a:r>
          </a:p>
          <a:p>
            <a:pPr lvl="0" indent="0" marL="0">
              <a:buNone/>
            </a:pPr>
          </a:p>
          <a:p>
            <a:pPr lvl="0" indent="0" marL="0">
              <a:buNone/>
            </a:pPr>
            <a:r>
              <a:rPr/>
              <a:t>The formulas shown here area bit messy, but are very helpful when looking at various properties of the Cox regression model, such as residual analysis.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Cox regression model assumes that the times are independent from one observation to another. This may be an issue in several settings, such as data from related family members, from multi-center trials, or from repeated measurments on the same subject.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the observations are not independent, the regression coefficients, </a:t>
            </a:r>
            <a:r>
              <a:rPr/>
              <a:t>\hat\beta</a:t>
            </a:r>
            <a:r>
              <a:rPr/>
              <a:t>, are still unbiased, but the variances and covariances of these coefficients are messed up. This leads to confidence intervals that are way too wide or way too narrow. It also messes up the Type I error probabilities. Any sample size justifications based on an independence assumptions are invalid.</a:t>
            </a:r>
          </a:p>
          <a:p>
            <a:pPr lvl="0" indent="0" marL="0">
              <a:buNone/>
            </a:pPr>
          </a:p>
          <a:p>
            <a:pPr lvl="0" indent="0" marL="0">
              <a:buNone/>
            </a:pPr>
            <a:r>
              <a:rPr/>
              <a:t>One approach to getting a proper estimate of the variances and covariances is to replace the inverse of the information matrix with a more complex estimate. This estimate uses residuals from the score statistic to adjust for the correlations induced by the family/litter effect, center effect, or repeated measurements.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frailty model adds an extra random term to the proportional hazards model that multiplies the hazard function by a variable that is constant across the cluster creating all the troublesome correlations.</a:t>
            </a:r>
          </a:p>
          <a:p>
            <a:pPr lvl="0" indent="0" marL="0">
              <a:buNone/>
            </a:pPr>
          </a:p>
          <a:p>
            <a:pPr lvl="0" indent="0" marL="0">
              <a:buNone/>
            </a:pPr>
            <a:r>
              <a:rPr/>
              <a:t>The frailty term is usually a Gamma distribution or (less often) a lognormal distribution. The mean of either distribution is held to be 1.0. Clusters with a term greater than 1 represent clusters that are more frail or more likely to experience the event. If the term is less than 1, that means the cluster is less frail or less likely to experience the event.</a:t>
            </a:r>
          </a:p>
          <a:p>
            <a:pPr lvl="0" indent="0" marL="0">
              <a:buNone/>
            </a:pPr>
          </a:p>
          <a:p>
            <a:pPr lvl="0" indent="0" marL="0">
              <a:buNone/>
            </a:pPr>
            <a:r>
              <a:rPr/>
              <a:t>The frailty term is a latent variable, one that is not directly observable.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first few rows of a data set looking at survival in rats. The researchers took either three males or three female rats from the same litter. One of the rats received an experimental treatment and the other two in the litter served as controls. I have reduced the dataset by looking only at female rats.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code in Stata to do a Cox regression. You suspect that the Cox model will not be valid, but it is still a useful first step.</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output from Stata.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code in SAS.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SAS places its output in several tables. Here and on the next two slides are some of the key tables.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code in R.</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first few lines of 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rest of the output.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fit the robust variance or sandwich estimate, include “vce” with the stcox procedure.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Things have not changed that much, mainly because the litter effect is not very strong.</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SAS code uses the “covs” keyword to get the robust variances.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key tables in SAS appear here and on the next two slides.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Use the “cluster” function in R to fit the robust variance model.</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output from R appears here and on the next slides.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Stata refers to a “shared” frailty term, implying that the random term is shared by observations in the same cluster.</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output in Stata.</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more alternative worth considering is stratification. Stratification fits a separate baseline hazard function for each cluster. This can use up a lot of degrees of freedom, so only consider this if you have a few very large clusters, such as in a multi-center clinical trial.</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lvl="0" indent="0" marL="0">
              <a:buNone/>
            </a:pPr>
          </a:p>
          <a:p>
            <a:pPr lvl="0" indent="0" marL="0">
              <a:buNone/>
            </a:pPr>
            <a:r>
              <a:rP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14.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5.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8.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Frailty models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graph</a:t>
            </a:r>
          </a:p>
        </p:txBody>
      </p:sp>
      <p:pic>
        <p:nvPicPr>
          <p:cNvPr descr="fly-03.png" id="0" name="Picture 1"/>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Life insurance example</a:t>
            </a:r>
          </a:p>
        </p:txBody>
      </p:sp>
      <p:pic>
        <p:nvPicPr>
          <p:cNvPr descr="frailty_files/figure-pptx/unnamed-chunk-2-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21 through 41</a:t>
            </a:r>
          </a:p>
        </p:txBody>
      </p:sp>
      <p:pic>
        <p:nvPicPr>
          <p:cNvPr descr="frailty_files/figure-pptx/unnamed-chunk-3-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95 through 99</a:t>
            </a:r>
          </a:p>
        </p:txBody>
      </p:sp>
      <p:pic>
        <p:nvPicPr>
          <p:cNvPr descr="frailty_files/figure-pptx/unnamed-chunk-4-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are these probabilities not comparable?</a:t>
            </a:r>
          </a:p>
        </p:txBody>
      </p:sp>
      <p:sp>
        <p:nvSpPr>
          <p:cNvPr id="3" name="Content Placeholder 2"/>
          <p:cNvSpPr>
            <a:spLocks noGrp="1"/>
          </p:cNvSpPr>
          <p:nvPr>
            <p:ph idx="1"/>
          </p:nvPr>
        </p:nvSpPr>
        <p:spPr/>
        <p:txBody>
          <a:bodyPr/>
          <a:lstStyle/>
          <a:p>
            <a:pPr lvl="0"/>
            <a:r>
              <a:rPr/>
              <a:t>Unequal time intervals</a:t>
            </a:r>
          </a:p>
          <a:p>
            <a:pPr lvl="1"/>
            <a:r>
              <a:rPr/>
              <a:t>Fix by computing a rate</a:t>
            </a:r>
          </a:p>
          <a:p>
            <a:pPr lvl="0"/>
            <a:r>
              <a:rPr/>
              <a:t>Non-uniform probabilities over the interval</a:t>
            </a:r>
          </a:p>
          <a:p>
            <a:pPr lvl="1"/>
            <a:r>
              <a:rPr/>
              <a:t>Fix by looking at narrow interval</a:t>
            </a:r>
          </a:p>
          <a:p>
            <a:pPr lvl="0"/>
            <a:r>
              <a:rPr/>
              <a:t>No adjustment for survivorship</a:t>
            </a:r>
          </a:p>
          <a:p>
            <a:pPr lvl="1"/>
            <a:r>
              <a:rPr/>
              <a:t>Fix by dividing by survival probabilty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Para xmlns:m="http://schemas.openxmlformats.org/officeDocument/2006/math">
                    <m:oMathParaPr>
                      <m:jc m:val="center"/>
                    </m:oMathParaPr>
                    <m:oMath>
                      <m:r>
                        <m:t>h</m:t>
                      </m:r>
                      <m:d>
                        <m:dPr>
                          <m:begChr m:val="("/>
                          <m:endChr m:val=")"/>
                          <m:sepChr m:val=""/>
                          <m:grow/>
                        </m:dPr>
                        <m:e>
                          <m:r>
                            <m:t>t</m:t>
                          </m:r>
                        </m:e>
                      </m:d>
                      <m:r>
                        <m:rPr>
                          <m:sty m:val="p"/>
                        </m:rPr>
                        <m:t>=</m:t>
                      </m:r>
                      <m:r>
                        <m:t>l</m:t>
                      </m:r>
                      <m:r>
                        <m:t>i</m:t>
                      </m:r>
                      <m:sSub>
                        <m:e>
                          <m:r>
                            <m:t>m</m:t>
                          </m:r>
                        </m:e>
                        <m:sub>
                          <m:r>
                            <m:t>Δ</m:t>
                          </m:r>
                          <m:r>
                            <m:t>t</m:t>
                          </m:r>
                          <m:r>
                            <m:rPr>
                              <m:sty m:val="p"/>
                            </m:rPr>
                            <m:t>→</m:t>
                          </m:r>
                          <m:r>
                            <m:t>0</m:t>
                          </m:r>
                        </m:sub>
                      </m:sSub>
                      <m:f>
                        <m:fPr>
                          <m:type m:val="bar"/>
                        </m:fPr>
                        <m:num>
                          <m:r>
                            <m:t>P</m:t>
                          </m:r>
                          <m:d>
                            <m:dPr>
                              <m:begChr m:val="["/>
                              <m:endChr m:val="]"/>
                              <m:sepChr m:val=""/>
                              <m:grow/>
                            </m:dPr>
                            <m:e>
                              <m:r>
                                <m:t>t</m:t>
                              </m:r>
                              <m:r>
                                <m:rPr>
                                  <m:sty m:val="p"/>
                                </m:rPr>
                                <m:t>≤</m:t>
                              </m:r>
                              <m:r>
                                <m:t>T</m:t>
                              </m:r>
                              <m:r>
                                <m:rPr>
                                  <m:sty m:val="p"/>
                                </m:rPr>
                                <m:t>≤</m:t>
                              </m:r>
                              <m:r>
                                <m:t>T</m:t>
                              </m:r>
                              <m:r>
                                <m:rPr>
                                  <m:sty m:val="p"/>
                                </m:rPr>
                                <m:t>+</m:t>
                              </m:r>
                              <m:r>
                                <m:t>Δ</m:t>
                              </m:r>
                              <m:r>
                                <m:t>t</m:t>
                              </m:r>
                            </m:e>
                          </m:d>
                          <m:r>
                            <m:rPr>
                              <m:sty m:val="p"/>
                            </m:rPr>
                            <m:t>/</m:t>
                          </m:r>
                          <m:r>
                            <m:t>Δ</m:t>
                          </m:r>
                          <m:r>
                            <m:t>t</m:t>
                          </m:r>
                        </m:num>
                        <m:den>
                          <m:r>
                            <m:t>P</m:t>
                          </m:r>
                          <m:d>
                            <m:dPr>
                              <m:begChr m:val="["/>
                              <m:endChr m:val="]"/>
                              <m:sepChr m:val=""/>
                              <m:grow/>
                            </m:dPr>
                            <m:e>
                              <m:r>
                                <m:t>T</m:t>
                              </m:r>
                              <m:r>
                                <m:rPr>
                                  <m:sty m:val="p"/>
                                </m:rPr>
                                <m:t>≥</m:t>
                              </m:r>
                              <m:r>
                                <m:t>t</m:t>
                              </m:r>
                            </m:e>
                          </m:d>
                        </m:den>
                      </m:f>
                    </m:oMath>
                  </m:oMathPara>
                </a14:m>
              </a:p>
              <a:p>
                <a:pPr lvl="0"/>
                <a14:m>
                  <m:oMathPara xmlns:m="http://schemas.openxmlformats.org/officeDocument/2006/math">
                    <m:oMathParaPr>
                      <m:jc m:val="center"/>
                    </m:oMathParaPr>
                    <m:oMath>
                      <m:r>
                        <m:t>h</m:t>
                      </m:r>
                      <m:d>
                        <m:dPr>
                          <m:begChr m:val="("/>
                          <m:endChr m:val=")"/>
                          <m:sepChr m:val=""/>
                          <m:grow/>
                        </m:dPr>
                        <m:e>
                          <m:r>
                            <m:t>t</m:t>
                          </m:r>
                        </m:e>
                      </m:d>
                      <m:r>
                        <m:rPr>
                          <m:sty m:val="p"/>
                        </m:rPr>
                        <m:t>=</m:t>
                      </m:r>
                      <m:f>
                        <m:fPr>
                          <m:type m:val="bar"/>
                        </m:fPr>
                        <m:num>
                          <m:r>
                            <m:t>f</m:t>
                          </m:r>
                          <m:d>
                            <m:dPr>
                              <m:begChr m:val="("/>
                              <m:endChr m:val=")"/>
                              <m:sepChr m:val=""/>
                              <m:grow/>
                            </m:dPr>
                            <m:e>
                              <m:r>
                                <m:t>t</m:t>
                              </m:r>
                            </m:e>
                          </m:d>
                        </m:num>
                        <m:den>
                          <m:r>
                            <m:t>S</m:t>
                          </m:r>
                          <m:d>
                            <m:dPr>
                              <m:begChr m:val="("/>
                              <m:endChr m:val=")"/>
                              <m:sepChr m:val=""/>
                              <m:grow/>
                            </m:dPr>
                            <m:e>
                              <m:r>
                                <m:t>t</m:t>
                              </m:r>
                            </m:e>
                          </m:d>
                        </m:den>
                      </m:f>
                    </m:oMath>
                  </m:oMathPara>
                </a14:m>
              </a:p>
              <a:p>
                <a:pPr lvl="1"/>
                <a:r>
                  <a:rPr/>
                  <a:t>where </a:t>
                </a:r>
                <a14:m>
                  <m:oMath xmlns:m="http://schemas.openxmlformats.org/officeDocument/2006/math">
                    <m:r>
                      <m:t>f</m:t>
                    </m:r>
                  </m:oMath>
                </a14:m>
                <a:r>
                  <a:rPr/>
                  <a:t> is the density function, and</a:t>
                </a:r>
              </a:p>
              <a:p>
                <a:pPr lvl="1"/>
                <a14:m>
                  <m:oMath xmlns:m="http://schemas.openxmlformats.org/officeDocument/2006/math">
                    <m:r>
                      <m:t>S</m:t>
                    </m:r>
                  </m:oMath>
                </a14:m>
                <a:r>
                  <a:rPr/>
                  <a:t> is the survival function (</a:t>
                </a:r>
                <a14:m>
                  <m:oMath xmlns:m="http://schemas.openxmlformats.org/officeDocument/2006/math">
                    <m:r>
                      <m:t>S</m:t>
                    </m:r>
                    <m:d>
                      <m:dPr>
                        <m:begChr m:val="("/>
                        <m:endChr m:val=")"/>
                        <m:sepChr m:val=""/>
                        <m:grow/>
                      </m:dPr>
                      <m:e>
                        <m:r>
                          <m:t>t</m:t>
                        </m:r>
                      </m:e>
                    </m:d>
                    <m:r>
                      <m:rPr>
                        <m:sty m:val="p"/>
                      </m:rPr>
                      <m:t>=</m:t>
                    </m:r>
                    <m:r>
                      <m:t>1</m:t>
                    </m:r>
                    <m:r>
                      <m:rPr>
                        <m:sty m:val="p"/>
                      </m:rPr>
                      <m:t>−</m:t>
                    </m:r>
                    <m:r>
                      <m:t>F</m:t>
                    </m:r>
                    <m:d>
                      <m:dPr>
                        <m:begChr m:val="("/>
                        <m:endChr m:val=")"/>
                        <m:sepChr m:val=""/>
                        <m:grow/>
                      </m:dPr>
                      <m:e>
                        <m:r>
                          <m:t>t</m:t>
                        </m:r>
                      </m:e>
                    </m:d>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a:t>
            </a:r>
          </a:p>
        </p:txBody>
      </p:sp>
      <p:pic>
        <p:nvPicPr>
          <p:cNvPr descr="frailty_files/figure-pptx/unnamed-chunk-5-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 on a log scale</a:t>
            </a:r>
          </a:p>
        </p:txBody>
      </p:sp>
      <p:pic>
        <p:nvPicPr>
          <p:cNvPr descr="frailty_files/figure-pptx/unnamed-chunk-6-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Cox publication</a:t>
            </a:r>
          </a:p>
        </p:txBody>
      </p:sp>
      <p:pic>
        <p:nvPicPr>
          <p:cNvPr descr="cox-paper.png" id="0" name="Picture 1"/>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Cox 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h</m:t>
                    </m:r>
                    <m:d>
                      <m:dPr>
                        <m:begChr m:val="("/>
                        <m:endChr m:val=")"/>
                        <m:sepChr m:val=""/>
                        <m:grow/>
                      </m:dPr>
                      <m:e>
                        <m:r>
                          <m:t>t</m:t>
                        </m:r>
                        <m:r>
                          <m:rPr>
                            <m:sty m:val="p"/>
                          </m:rPr>
                          <m:t>,</m:t>
                        </m:r>
                        <m:sSub>
                          <m:e>
                            <m:r>
                              <m:t>X</m:t>
                            </m:r>
                          </m:e>
                          <m:sub>
                            <m:r>
                              <m:t>i</m:t>
                            </m:r>
                          </m:sub>
                        </m:sSub>
                        <m:r>
                          <m:rPr>
                            <m:sty m:val="p"/>
                          </m:rPr>
                          <m:t>,</m:t>
                        </m:r>
                        <m:r>
                          <m:t>β</m:t>
                        </m:r>
                      </m:e>
                    </m:d>
                    <m:r>
                      <m:rPr>
                        <m:sty m:val="p"/>
                      </m:rPr>
                      <m:t>=</m:t>
                    </m:r>
                    <m:r>
                      <m:t>e</m:t>
                    </m:r>
                    <m:r>
                      <m:t>x</m:t>
                    </m:r>
                    <m:r>
                      <m:t>p</m:t>
                    </m:r>
                    <m:d>
                      <m:dPr>
                        <m:begChr m:val="("/>
                        <m:endChr m:val=")"/>
                        <m:sepChr m:val=""/>
                        <m:grow/>
                      </m:dPr>
                      <m:e>
                        <m:sSub>
                          <m:e>
                            <m:r>
                              <m:t>X</m:t>
                            </m:r>
                          </m:e>
                          <m:sub>
                            <m:r>
                              <m:t>i</m:t>
                            </m:r>
                          </m:sub>
                        </m:sSub>
                        <m:r>
                          <m:t>β</m:t>
                        </m:r>
                      </m:e>
                    </m:d>
                    <m:sSub>
                      <m:e>
                        <m:r>
                          <m:t>h</m:t>
                        </m:r>
                      </m:e>
                      <m:sub>
                        <m:r>
                          <m:t>0</m:t>
                        </m:r>
                      </m:sub>
                    </m:sSub>
                    <m:d>
                      <m:dPr>
                        <m:begChr m:val="("/>
                        <m:endChr m:val=")"/>
                        <m:sepChr m:val=""/>
                        <m:grow/>
                      </m:dPr>
                      <m:e>
                        <m:r>
                          <m:t>t</m:t>
                        </m:r>
                      </m:e>
                    </m:d>
                  </m:oMath>
                </a14:m>
              </a:p>
              <a:p>
                <a:pPr lvl="1"/>
                <a:r>
                  <a:rPr/>
                  <a:t>The meaning of proportional hazards</a:t>
                </a:r>
              </a:p>
              <a:p>
                <a:pPr lvl="2"/>
                <a14:m>
                  <m:oMath xmlns:m="http://schemas.openxmlformats.org/officeDocument/2006/math">
                    <m:f>
                      <m:fPr>
                        <m:type m:val="bar"/>
                      </m:fPr>
                      <m:num>
                        <m:r>
                          <m:t>h</m:t>
                        </m:r>
                        <m:d>
                          <m:dPr>
                            <m:begChr m:val="("/>
                            <m:endChr m:val=")"/>
                            <m:sepChr m:val=""/>
                            <m:grow/>
                          </m:dPr>
                          <m:e>
                            <m:sSub>
                              <m:e>
                                <m:r>
                                  <m:t>t</m:t>
                                </m:r>
                              </m:e>
                              <m:sub>
                                <m:r>
                                  <m:t>i</m:t>
                                </m:r>
                              </m:sub>
                            </m:sSub>
                            <m:r>
                              <m:rPr>
                                <m:sty m:val="p"/>
                              </m:rPr>
                              <m:t>,</m:t>
                            </m:r>
                            <m:sSub>
                              <m:e>
                                <m:r>
                                  <m:t>X</m:t>
                                </m:r>
                              </m:e>
                              <m:sub>
                                <m:r>
                                  <m:t>i</m:t>
                                </m:r>
                              </m:sub>
                            </m:sSub>
                            <m:r>
                              <m:rPr>
                                <m:sty m:val="p"/>
                              </m:rPr>
                              <m:t>,</m:t>
                            </m:r>
                            <m:r>
                              <m:t>β</m:t>
                            </m:r>
                          </m:e>
                        </m:d>
                      </m:num>
                      <m:den>
                        <m:r>
                          <m:t>h</m:t>
                        </m:r>
                        <m:d>
                          <m:dPr>
                            <m:begChr m:val="("/>
                            <m:endChr m:val=")"/>
                            <m:sepChr m:val=""/>
                            <m:grow/>
                          </m:dPr>
                          <m:e>
                            <m:sSub>
                              <m:e>
                                <m:r>
                                  <m:t>t</m:t>
                                </m:r>
                              </m:e>
                              <m:sub>
                                <m:r>
                                  <m:t>i</m:t>
                                </m:r>
                              </m:sub>
                            </m:sSub>
                            <m:r>
                              <m:rPr>
                                <m:sty m:val="p"/>
                              </m:rPr>
                              <m:t>,</m:t>
                            </m:r>
                            <m:sSub>
                              <m:e>
                                <m:r>
                                  <m:t>X</m:t>
                                </m:r>
                              </m:e>
                              <m:sub>
                                <m:r>
                                  <m:t>j</m:t>
                                </m:r>
                              </m:sub>
                            </m:sSub>
                            <m:r>
                              <m:rPr>
                                <m:sty m:val="p"/>
                              </m:rPr>
                              <m:t>,</m:t>
                            </m:r>
                            <m:r>
                              <m:t>β</m:t>
                            </m:r>
                          </m:e>
                        </m:d>
                      </m:den>
                    </m:f>
                    <m:r>
                      <m:rPr>
                        <m:sty m:val="p"/>
                      </m:rPr>
                      <m:t>=</m:t>
                    </m:r>
                    <m:r>
                      <m:t>e</m:t>
                    </m:r>
                    <m:r>
                      <m:t>x</m:t>
                    </m:r>
                    <m:r>
                      <m:t>p</m:t>
                    </m:r>
                    <m:d>
                      <m:dPr>
                        <m:begChr m:val="("/>
                        <m:endChr m:val=")"/>
                        <m:sepChr m:val=""/>
                        <m:grow/>
                      </m:dPr>
                      <m:e>
                        <m:sSub>
                          <m:e>
                            <m:r>
                              <m:t>X</m:t>
                            </m:r>
                          </m:e>
                          <m:sub>
                            <m:r>
                              <m:t>i</m:t>
                            </m:r>
                          </m:sub>
                        </m:sSub>
                        <m:r>
                          <m:rPr>
                            <m:sty m:val="p"/>
                          </m:rPr>
                          <m:t>−</m:t>
                        </m:r>
                        <m:sSub>
                          <m:e>
                            <m:r>
                              <m:t>X</m:t>
                            </m:r>
                          </m:e>
                          <m:sub>
                            <m:r>
                              <m:t>j</m:t>
                            </m:r>
                          </m:sub>
                        </m:sSub>
                      </m:e>
                    </m:d>
                    <m:r>
                      <m:t>β</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Estimation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Π</m:t>
                        </m:r>
                      </m:e>
                      <m:sub>
                        <m:r>
                          <m:t>i</m:t>
                        </m:r>
                      </m:sub>
                    </m:sSub>
                    <m:f>
                      <m:fPr>
                        <m:type m:val="bar"/>
                      </m:fPr>
                      <m:num>
                        <m:r>
                          <m:t>e</m:t>
                        </m:r>
                        <m:r>
                          <m:t>x</m:t>
                        </m:r>
                        <m:r>
                          <m:t>p</m:t>
                        </m:r>
                        <m:d>
                          <m:dPr>
                            <m:begChr m:val="("/>
                            <m:endChr m:val=")"/>
                            <m:sepChr m:val=""/>
                            <m:grow/>
                          </m:dPr>
                          <m:e>
                            <m:sSub>
                              <m:e>
                                <m:r>
                                  <m:t>X</m:t>
                                </m:r>
                              </m:e>
                              <m:sub>
                                <m:r>
                                  <m:t>i</m:t>
                                </m:r>
                              </m:sub>
                            </m:sSub>
                            <m:r>
                              <m:t>β</m:t>
                            </m:r>
                          </m:e>
                        </m:d>
                      </m:num>
                      <m:den>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den>
                    </m:f>
                  </m:oMath>
                </a14:m>
              </a:p>
              <a:p>
                <a:pPr lvl="2"/>
                <a:r>
                  <a:rPr/>
                  <a:t>R is all patients in the risk set</a:t>
                </a:r>
              </a:p>
              <a:p>
                <a:pPr lvl="0"/>
                <a:r>
                  <a:rPr/>
                  <a:t>Log partial likelihood</a:t>
                </a:r>
              </a:p>
              <a:p>
                <a:pPr lvl="1"/>
                <a14:m>
                  <m:oMath xmlns:m="http://schemas.openxmlformats.org/officeDocument/2006/math">
                    <m:sSub>
                      <m:e>
                        <m:r>
                          <m:rPr>
                            <m:sty m:val="p"/>
                            <m:scr m:val="script"/>
                          </m:rPr>
                          <m:t>L</m:t>
                        </m:r>
                      </m:e>
                      <m:sub>
                        <m:r>
                          <m:t>p</m:t>
                        </m:r>
                      </m:sub>
                    </m:sSub>
                    <m:d>
                      <m:dPr>
                        <m:begChr m:val="("/>
                        <m:endChr m:val=")"/>
                        <m:sepChr m:val=""/>
                        <m:grow/>
                      </m:dPr>
                      <m:e>
                        <m:r>
                          <m:t>β</m:t>
                        </m:r>
                      </m:e>
                    </m:d>
                    <m:r>
                      <m:rPr>
                        <m:sty m:val="p"/>
                      </m:rPr>
                      <m:t>=</m:t>
                    </m:r>
                    <m:sSub>
                      <m:e>
                        <m:r>
                          <m:t>Σ</m:t>
                        </m:r>
                      </m:e>
                      <m:sub>
                        <m:r>
                          <m:t>i</m:t>
                        </m:r>
                      </m:sub>
                    </m:sSub>
                    <m:d>
                      <m:dPr>
                        <m:begChr m:val="("/>
                        <m:endChr m:val=")"/>
                        <m:sepChr m:val=""/>
                        <m:grow/>
                      </m:dPr>
                      <m:e>
                        <m:sSub>
                          <m:e>
                            <m:r>
                              <m:t>X</m:t>
                            </m:r>
                          </m:e>
                          <m:sub>
                            <m:r>
                              <m:t>i</m:t>
                            </m:r>
                          </m:sub>
                        </m:sSub>
                        <m:r>
                          <m:t>β</m:t>
                        </m:r>
                        <m:r>
                          <m:rPr>
                            <m:sty m:val="p"/>
                          </m:rPr>
                          <m:t>−</m:t>
                        </m:r>
                        <m:r>
                          <m:t>l</m:t>
                        </m:r>
                        <m:r>
                          <m:t>n</m:t>
                        </m:r>
                        <m:d>
                          <m:dPr>
                            <m:begChr m:val="("/>
                            <m:endChr m:val=")"/>
                            <m:sepChr m:val=""/>
                            <m:grow/>
                          </m:dPr>
                          <m:e>
                            <m:sSub>
                              <m:e>
                                <m:r>
                                  <m:t>Σ</m:t>
                                </m:r>
                              </m:e>
                              <m:sub>
                                <m:r>
                                  <m:t>j</m:t>
                                </m:r>
                                <m:r>
                                  <m:rPr>
                                    <m:sty m:val="p"/>
                                  </m:rPr>
                                  <m:t>∈</m:t>
                                </m:r>
                                <m:sSub>
                                  <m:e>
                                    <m:r>
                                      <m:t>R</m:t>
                                    </m:r>
                                  </m:e>
                                  <m:sub>
                                    <m:r>
                                      <m:t>i</m:t>
                                    </m:r>
                                  </m:sub>
                                </m:sSub>
                              </m:sub>
                            </m:sSub>
                            <m:r>
                              <m:t>e</m:t>
                            </m:r>
                            <m:r>
                              <m:t>x</m:t>
                            </m:r>
                            <m:r>
                              <m:t>p</m:t>
                            </m:r>
                            <m:d>
                              <m:dPr>
                                <m:begChr m:val="("/>
                                <m:endChr m:val=")"/>
                                <m:sepChr m:val=""/>
                                <m:grow/>
                              </m:dPr>
                              <m:e>
                                <m:sSub>
                                  <m:e>
                                    <m:r>
                                      <m:t>X</m:t>
                                    </m:r>
                                  </m:e>
                                  <m:sub>
                                    <m:r>
                                      <m:t>j</m:t>
                                    </m:r>
                                  </m:sub>
                                </m:sSub>
                                <m:r>
                                  <m:t>β</m:t>
                                </m:r>
                              </m:e>
                            </m:d>
                          </m:e>
                        </m:d>
                      </m:e>
                    </m:d>
                  </m:oMath>
                </a14:m>
              </a:p>
              <a:p>
                <a:pPr lvl="0"/>
                <a14:m>
                  <m:oMath xmlns:m="http://schemas.openxmlformats.org/officeDocument/2006/math">
                    <m:acc>
                      <m:accPr>
                        <m:chr m:val="̂"/>
                      </m:accPr>
                      <m:e>
                        <m:r>
                          <m:t>β</m:t>
                        </m:r>
                      </m:e>
                    </m:acc>
                  </m:oMath>
                </a14:m>
                <a:r>
                  <a:rPr/>
                  <a:t> is the value that maximizes </a:t>
                </a:r>
                <a14:m>
                  <m:oMath xmlns:m="http://schemas.openxmlformats.org/officeDocument/2006/math">
                    <m:sSub>
                      <m:e>
                        <m:r>
                          <m:rPr>
                            <m:sty m:val="p"/>
                            <m:scr m:val="script"/>
                          </m:rPr>
                          <m:t>L</m:t>
                        </m:r>
                      </m:e>
                      <m:sub>
                        <m:r>
                          <m:t>p</m:t>
                        </m:r>
                      </m:sub>
                    </m:sSub>
                    <m:d>
                      <m:dPr>
                        <m:begChr m:val="("/>
                        <m:endChr m:val=")"/>
                        <m:sepChr m:val=""/>
                        <m:grow/>
                      </m:dPr>
                      <m:e>
                        <m:r>
                          <m:t>β</m:t>
                        </m:r>
                      </m:e>
                    </m:d>
                  </m:oMath>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Likelihood ratio test</a:t>
                </a:r>
              </a:p>
              <a:p>
                <a:pPr lvl="1"/>
                <a14:m>
                  <m:oMath xmlns:m="http://schemas.openxmlformats.org/officeDocument/2006/math">
                    <m:r>
                      <m:t>2</m:t>
                    </m:r>
                    <m:d>
                      <m:dPr>
                        <m:begChr m:val="("/>
                        <m:endChr m:val=")"/>
                        <m:sepChr m:val=""/>
                        <m:grow/>
                      </m:dPr>
                      <m:e>
                        <m:sSub>
                          <m:e>
                            <m:r>
                              <m:rPr>
                                <m:sty m:val="p"/>
                                <m:scr m:val="script"/>
                              </m:rPr>
                              <m:t>L</m:t>
                            </m:r>
                          </m:e>
                          <m:sub>
                            <m:r>
                              <m:t>p</m:t>
                            </m:r>
                          </m:sub>
                        </m:sSub>
                        <m:d>
                          <m:dPr>
                            <m:begChr m:val="("/>
                            <m:endChr m:val=")"/>
                            <m:sepChr m:val=""/>
                            <m:grow/>
                          </m:dPr>
                          <m:e>
                            <m:acc>
                              <m:accPr>
                                <m:chr m:val="̂"/>
                              </m:accPr>
                              <m:e>
                                <m:r>
                                  <m:t>β</m:t>
                                </m:r>
                              </m:e>
                            </m:acc>
                          </m:e>
                        </m:d>
                        <m:r>
                          <m:rPr>
                            <m:sty m:val="p"/>
                          </m:rPr>
                          <m:t>−</m:t>
                        </m:r>
                        <m:sSub>
                          <m:e>
                            <m:r>
                              <m:rPr>
                                <m:sty m:val="p"/>
                                <m:scr m:val="script"/>
                              </m:rPr>
                              <m:t>L</m:t>
                            </m:r>
                          </m:e>
                          <m:sub>
                            <m:r>
                              <m:t>p</m:t>
                            </m:r>
                          </m:sub>
                        </m:sSub>
                        <m:d>
                          <m:dPr>
                            <m:begChr m:val="("/>
                            <m:endChr m:val=")"/>
                            <m:sepChr m:val=""/>
                            <m:grow/>
                          </m:dPr>
                          <m:e>
                            <m:sSub>
                              <m:e>
                                <m:acc>
                                  <m:accPr>
                                    <m:chr m:val="̂"/>
                                  </m:accPr>
                                  <m:e>
                                    <m:r>
                                      <m:t>β</m:t>
                                    </m:r>
                                  </m:e>
                                </m:acc>
                              </m:e>
                              <m:sub>
                                <m:r>
                                  <m:t>r</m:t>
                                </m:r>
                                <m:r>
                                  <m:t>e</m:t>
                                </m:r>
                                <m:r>
                                  <m:t>d</m:t>
                                </m:r>
                                <m:r>
                                  <m:t>u</m:t>
                                </m:r>
                                <m:r>
                                  <m:t>c</m:t>
                                </m:r>
                                <m:r>
                                  <m:t>e</m:t>
                                </m:r>
                                <m:r>
                                  <m:t>d</m:t>
                                </m:r>
                              </m:sub>
                            </m:sSub>
                          </m:e>
                        </m:d>
                      </m:e>
                    </m:d>
                  </m:oMath>
                </a14:m>
              </a:p>
              <a:p>
                <a:pPr lvl="0"/>
                <a:r>
                  <a:rPr/>
                  <a:t>Score test</a:t>
                </a:r>
              </a:p>
              <a:p>
                <a:pPr lvl="1"/>
                <a14:m>
                  <m:oMath xmlns:m="http://schemas.openxmlformats.org/officeDocument/2006/math">
                    <m:f>
                      <m:fPr>
                        <m:type m:val="bar"/>
                      </m:fPr>
                      <m:num>
                        <m:r>
                          <m:rPr>
                            <m:sty m:val="p"/>
                          </m:rPr>
                          <m:t>∂</m:t>
                        </m:r>
                      </m:num>
                      <m:den>
                        <m:r>
                          <m:rPr>
                            <m:sty m:val="p"/>
                          </m:rPr>
                          <m:t>∂</m:t>
                        </m:r>
                        <m:sSub>
                          <m:e>
                            <m:r>
                              <m:t>β</m:t>
                            </m:r>
                          </m:e>
                          <m:sub>
                            <m:r>
                              <m:t>j</m:t>
                            </m:r>
                          </m:sub>
                        </m:sSub>
                      </m:den>
                    </m:f>
                    <m:sSub>
                      <m:e>
                        <m:r>
                          <m:rPr>
                            <m:sty m:val="p"/>
                            <m:scr m:val="script"/>
                          </m:rPr>
                          <m:t>L</m:t>
                        </m:r>
                      </m:e>
                      <m:sub>
                        <m:r>
                          <m:t>p</m:t>
                        </m:r>
                      </m:sub>
                    </m:sSub>
                    <m:d>
                      <m:dPr>
                        <m:begChr m:val="("/>
                        <m:endChr m:val=")"/>
                        <m:sepChr m:val=""/>
                        <m:grow/>
                      </m:dPr>
                      <m:e>
                        <m:sSub>
                          <m:e>
                            <m:acc>
                              <m:accPr>
                                <m:chr m:val="̂"/>
                              </m:accPr>
                              <m:e>
                                <m:r>
                                  <m:t>β</m:t>
                                </m:r>
                              </m:e>
                            </m:acc>
                          </m:e>
                          <m:sub>
                            <m:r>
                              <m:t>r</m:t>
                            </m:r>
                            <m:r>
                              <m:t>e</m:t>
                            </m:r>
                            <m:r>
                              <m:t>d</m:t>
                            </m:r>
                            <m:r>
                              <m:t>u</m:t>
                            </m:r>
                            <m:r>
                              <m:t>c</m:t>
                            </m:r>
                            <m:r>
                              <m:t>e</m:t>
                            </m:r>
                            <m:r>
                              <m:t>d</m:t>
                            </m:r>
                          </m:sub>
                        </m:sSub>
                      </m:e>
                    </m:d>
                  </m:oMath>
                </a14:m>
              </a:p>
              <a:p>
                <a:pPr lvl="0"/>
                <a:r>
                  <a:rPr/>
                  <a:t>Wald test</a:t>
                </a:r>
              </a:p>
              <a:p>
                <a:pPr lvl="1"/>
                <a14:m>
                  <m:oMath xmlns:m="http://schemas.openxmlformats.org/officeDocument/2006/math">
                    <m:r>
                      <m:t>I</m:t>
                    </m:r>
                    <m:d>
                      <m:dPr>
                        <m:begChr m:val="("/>
                        <m:endChr m:val=")"/>
                        <m:sepChr m:val=""/>
                        <m:grow/>
                      </m:dPr>
                      <m:e>
                        <m:acc>
                          <m:accPr>
                            <m:chr m:val="̂"/>
                          </m:accPr>
                          <m:e>
                            <m:r>
                              <m:t>β</m:t>
                            </m:r>
                          </m:e>
                        </m:acc>
                      </m:e>
                    </m:d>
                    <m:r>
                      <m:rPr>
                        <m:sty m:val="p"/>
                      </m:rPr>
                      <m:t>=</m:t>
                    </m:r>
                    <m:r>
                      <m:rPr>
                        <m:sty m:val="p"/>
                      </m:rPr>
                      <m:t>−</m:t>
                    </m:r>
                    <m:f>
                      <m:fPr>
                        <m:type m:val="bar"/>
                      </m:fPr>
                      <m:num>
                        <m:sSup>
                          <m:e>
                            <m:r>
                              <m:rPr>
                                <m:sty m:val="p"/>
                              </m:rPr>
                              <m:t>∂</m:t>
                            </m:r>
                          </m:e>
                          <m:sup>
                            <m:r>
                              <m:t>2</m:t>
                            </m:r>
                          </m:sup>
                        </m:sSup>
                      </m:num>
                      <m:den>
                        <m:r>
                          <m:rPr>
                            <m:sty m:val="p"/>
                          </m:rPr>
                          <m:t>∂</m:t>
                        </m:r>
                        <m:sSup>
                          <m:e>
                            <m:r>
                              <m:t>β</m:t>
                            </m:r>
                          </m:e>
                          <m:sup>
                            <m:r>
                              <m:t>2</m:t>
                            </m:r>
                          </m:sup>
                        </m:sSup>
                      </m:den>
                    </m:f>
                    <m:sSub>
                      <m:e>
                        <m:r>
                          <m:rPr>
                            <m:sty m:val="p"/>
                            <m:scr m:val="script"/>
                          </m:rPr>
                          <m:t>L</m:t>
                        </m:r>
                      </m:e>
                      <m:sub>
                        <m:r>
                          <m:t>p</m:t>
                        </m:r>
                      </m:sub>
                    </m:sSub>
                    <m:d>
                      <m:dPr>
                        <m:begChr m:val="("/>
                        <m:endChr m:val=")"/>
                        <m:sepChr m:val=""/>
                        <m:grow/>
                      </m:dPr>
                      <m:e>
                        <m:r>
                          <m:t>β</m:t>
                        </m:r>
                      </m:e>
                    </m:d>
                  </m:oMath>
                </a14:m>
              </a:p>
              <a:p>
                <a:pPr lvl="1"/>
                <a14:m>
                  <m:oMath xmlns:m="http://schemas.openxmlformats.org/officeDocument/2006/math">
                    <m:r>
                      <m:t>s</m:t>
                    </m:r>
                    <m:r>
                      <m:t>e</m:t>
                    </m:r>
                    <m:d>
                      <m:dPr>
                        <m:begChr m:val="("/>
                        <m:endChr m:val=")"/>
                        <m:sepChr m:val=""/>
                        <m:grow/>
                      </m:dPr>
                      <m:e>
                        <m:sSub>
                          <m:e>
                            <m:acc>
                              <m:accPr>
                                <m:chr m:val="̂"/>
                              </m:accPr>
                              <m:e>
                                <m:r>
                                  <m:t>β</m:t>
                                </m:r>
                              </m:e>
                            </m:acc>
                          </m:e>
                          <m:sub>
                            <m:r>
                              <m:t>j</m:t>
                            </m:r>
                          </m:sub>
                        </m:sSub>
                      </m:e>
                    </m:d>
                    <m:r>
                      <m:rPr>
                        <m:sty m:val="p"/>
                      </m:rPr>
                      <m:t>=</m:t>
                    </m:r>
                    <m:rad>
                      <m:radPr>
                        <m:degHide m:val="1"/>
                      </m:radPr>
                      <m:deg/>
                      <m:e>
                        <m:r>
                          <m:t>I</m:t>
                        </m:r>
                        <m:sSubSup>
                          <m:e>
                            <m:d>
                              <m:dPr>
                                <m:begChr m:val="("/>
                                <m:endChr m:val=")"/>
                                <m:sepChr m:val=""/>
                                <m:grow/>
                              </m:dPr>
                              <m:e>
                                <m:acc>
                                  <m:accPr>
                                    <m:chr m:val="̂"/>
                                  </m:accPr>
                                  <m:e>
                                    <m:r>
                                      <m:t>β</m:t>
                                    </m:r>
                                  </m:e>
                                </m:acc>
                              </m:e>
                            </m:d>
                          </m:e>
                          <m:sub>
                            <m:r>
                              <m:t>j</m:t>
                            </m:r>
                            <m:r>
                              <m:t>j</m:t>
                            </m:r>
                          </m:sub>
                          <m:sup>
                            <m:r>
                              <m:rPr>
                                <m:sty m:val="p"/>
                              </m:rPr>
                              <m:t>−</m:t>
                            </m:r>
                            <m:r>
                              <m:t>1</m:t>
                            </m:r>
                          </m:sup>
                        </m:sSubSup>
                      </m:e>
                    </m:rad>
                  </m:oMath>
                </a14:m>
              </a:p>
              <a:p>
                <a:pPr lvl="1"/>
                <a14:m>
                  <m:oMath xmlns:m="http://schemas.openxmlformats.org/officeDocument/2006/math">
                    <m:r>
                      <m:t>T</m:t>
                    </m:r>
                    <m:r>
                      <m:rPr>
                        <m:sty m:val="p"/>
                      </m:rPr>
                      <m:t>=</m:t>
                    </m:r>
                    <m:f>
                      <m:fPr>
                        <m:type m:val="bar"/>
                      </m:fPr>
                      <m:num>
                        <m:sSub>
                          <m:e>
                            <m:acc>
                              <m:accPr>
                                <m:chr m:val="̂"/>
                              </m:accPr>
                              <m:e>
                                <m:r>
                                  <m:t>β</m:t>
                                </m:r>
                              </m:e>
                            </m:acc>
                          </m:e>
                          <m:sub>
                            <m:r>
                              <m:t>j</m:t>
                            </m:r>
                          </m:sub>
                        </m:sSub>
                      </m:num>
                      <m:den>
                        <m:r>
                          <m:t>s</m:t>
                        </m:r>
                        <m:r>
                          <m:t>e</m:t>
                        </m:r>
                        <m:d>
                          <m:dPr>
                            <m:begChr m:val="("/>
                            <m:endChr m:val=")"/>
                            <m:sepChr m:val=""/>
                            <m:grow/>
                          </m:dPr>
                          <m:e>
                            <m:sSub>
                              <m:e>
                                <m:acc>
                                  <m:accPr>
                                    <m:chr m:val="̂"/>
                                  </m:accPr>
                                  <m:e>
                                    <m:r>
                                      <m:t>β</m:t>
                                    </m:r>
                                  </m:e>
                                </m:acc>
                              </m:e>
                              <m:sub>
                                <m:r>
                                  <m:t>j</m:t>
                                </m:r>
                              </m:sub>
                            </m:sSub>
                          </m:e>
                        </m:d>
                      </m:den>
                    </m:f>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Violations of the independence assumption</a:t>
            </a:r>
          </a:p>
        </p:txBody>
      </p:sp>
      <p:sp>
        <p:nvSpPr>
          <p:cNvPr id="3" name="Content Placeholder 2"/>
          <p:cNvSpPr>
            <a:spLocks noGrp="1"/>
          </p:cNvSpPr>
          <p:nvPr>
            <p:ph idx="1"/>
          </p:nvPr>
        </p:nvSpPr>
        <p:spPr/>
        <p:txBody>
          <a:bodyPr/>
          <a:lstStyle/>
          <a:p>
            <a:pPr lvl="0"/>
            <a:r>
              <a:rPr/>
              <a:t>Cox regression assumes that individual observations are independent. This may be problematic.</a:t>
            </a:r>
          </a:p>
          <a:p>
            <a:pPr lvl="1"/>
            <a:r>
              <a:rPr/>
              <a:t>Family/litter effects</a:t>
            </a:r>
          </a:p>
          <a:p>
            <a:pPr lvl="1"/>
            <a:r>
              <a:rPr/>
              <a:t>Multi-center trials</a:t>
            </a:r>
          </a:p>
          <a:p>
            <a:pPr lvl="1"/>
            <a:r>
              <a:rPr/>
              <a:t>Repeated measurements</a:t>
            </a:r>
          </a:p>
          <a:p>
            <a:pPr lvl="2"/>
            <a:r>
              <a:rPr/>
              <a:t>Left eye/right eye</a:t>
            </a:r>
          </a:p>
          <a:p>
            <a:pPr lvl="2"/>
            <a:r>
              <a:rPr/>
              <a:t>Infection</a:t>
            </a:r>
          </a:p>
          <a:p>
            <a:pPr lvl="2"/>
            <a:r>
              <a:rPr/>
              <a:t>Rehospitalization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variance (sandwich estimator)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observations are correlated</a:t>
                </a:r>
              </a:p>
              <a:p>
                <a:pPr lvl="1"/>
                <a:r>
                  <a:rPr/>
                  <a:t>Estimated coefficients, </a:t>
                </a:r>
                <a14:m>
                  <m:oMath xmlns:m="http://schemas.openxmlformats.org/officeDocument/2006/math">
                    <m:acc>
                      <m:accPr>
                        <m:chr m:val="̂"/>
                      </m:accPr>
                      <m:e>
                        <m:r>
                          <m:t>β</m:t>
                        </m:r>
                      </m:e>
                    </m:acc>
                  </m:oMath>
                </a14:m>
                <a:r>
                  <a:rPr/>
                  <a:t>, are unbiased, but</a:t>
                </a:r>
              </a:p>
              <a:p>
                <a:pPr lvl="1"/>
                <a:r>
                  <a:rPr/>
                  <a:t>Estimated variance covariance matrix,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oMath>
                </a14:m>
                <a:r>
                  <a:rPr/>
                  <a:t> is biased.</a:t>
                </a:r>
              </a:p>
              <a:p>
                <a:pPr lvl="0"/>
                <a:r>
                  <a:rPr/>
                  <a:t>Replace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oMath>
                </a14:m>
                <a:r>
                  <a:rPr/>
                  <a:t> with </a:t>
                </a:r>
                <a14:m>
                  <m:oMath xmlns:m="http://schemas.openxmlformats.org/officeDocument/2006/math">
                    <m:r>
                      <m:t>I</m:t>
                    </m:r>
                    <m:sSup>
                      <m:e>
                        <m:d>
                          <m:dPr>
                            <m:begChr m:val="("/>
                            <m:endChr m:val=")"/>
                            <m:sepChr m:val=""/>
                            <m:grow/>
                          </m:dPr>
                          <m:e>
                            <m:acc>
                              <m:accPr>
                                <m:chr m:val="̂"/>
                              </m:accPr>
                              <m:e>
                                <m:r>
                                  <m:t>β</m:t>
                                </m:r>
                              </m:e>
                            </m:acc>
                          </m:e>
                        </m:d>
                      </m:e>
                      <m:sup>
                        <m:r>
                          <m:rPr>
                            <m:sty m:val="p"/>
                          </m:rPr>
                          <m:t>−</m:t>
                        </m:r>
                        <m:r>
                          <m:t>1</m:t>
                        </m:r>
                      </m:sup>
                    </m:sSup>
                    <m:d>
                      <m:dPr>
                        <m:begChr m:val="("/>
                        <m:endChr m:val=")"/>
                        <m:sepChr m:val=""/>
                        <m:grow/>
                      </m:dPr>
                      <m:e>
                        <m:acc>
                          <m:accPr>
                            <m:chr m:val="̂"/>
                          </m:accPr>
                          <m:e>
                            <m:r>
                              <m:t>L</m:t>
                            </m:r>
                          </m:e>
                        </m:acc>
                        <m:r>
                          <m:rPr>
                            <m:sty m:val="p"/>
                          </m:rPr>
                          <m:t>′</m:t>
                        </m:r>
                        <m:acc>
                          <m:accPr>
                            <m:chr m:val="̂"/>
                          </m:accPr>
                          <m:e>
                            <m:r>
                              <m:t>L</m:t>
                            </m:r>
                          </m:e>
                        </m:acc>
                      </m:e>
                    </m:d>
                    <m:r>
                      <m:t>I</m:t>
                    </m:r>
                    <m:sSup>
                      <m:e>
                        <m:d>
                          <m:dPr>
                            <m:begChr m:val="("/>
                            <m:endChr m:val=")"/>
                            <m:sepChr m:val=""/>
                            <m:grow/>
                          </m:dPr>
                          <m:e>
                            <m:acc>
                              <m:accPr>
                                <m:chr m:val="̂"/>
                              </m:accPr>
                              <m:e>
                                <m:r>
                                  <m:t>β</m:t>
                                </m:r>
                              </m:e>
                            </m:acc>
                          </m:e>
                        </m:d>
                      </m:e>
                      <m:sup>
                        <m:r>
                          <m:rPr>
                            <m:sty m:val="p"/>
                          </m:rPr>
                          <m:t>−</m:t>
                        </m:r>
                        <m:r>
                          <m:t>1</m:t>
                        </m:r>
                      </m:sup>
                    </m:sSup>
                  </m:oMath>
                </a14:m>
              </a:p>
              <a:p>
                <a:pPr lvl="1"/>
                <a14:m>
                  <m:oMath xmlns:m="http://schemas.openxmlformats.org/officeDocument/2006/math">
                    <m:acc>
                      <m:accPr>
                        <m:chr m:val="̂"/>
                      </m:accPr>
                      <m:e>
                        <m:r>
                          <m:t>L</m:t>
                        </m:r>
                      </m:e>
                    </m:acc>
                  </m:oMath>
                </a14:m>
                <a:r>
                  <a:rPr/>
                  <a:t> are score residuals, computed from the score statistic.</a:t>
                </a:r>
              </a:p>
              <a:p>
                <a:pPr lvl="0"/>
                <a:r>
                  <a:rPr/>
                  <a:t>Comparable to the Generalized Estimating Equations (gee) model.</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Frailty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Use double subscript for covariates</a:t>
                </a:r>
              </a:p>
              <a:p>
                <a:pPr lvl="1"/>
                <a:r>
                  <a:rPr/>
                  <a:t>i represents common family, litter, center, etc.</a:t>
                </a:r>
              </a:p>
              <a:p>
                <a:pPr lvl="0"/>
                <a14:m>
                  <m:oMath xmlns:m="http://schemas.openxmlformats.org/officeDocument/2006/math">
                    <m:r>
                      <m:t>h</m:t>
                    </m:r>
                    <m:d>
                      <m:dPr>
                        <m:begChr m:val="("/>
                        <m:endChr m:val=")"/>
                        <m:sepChr m:val=""/>
                        <m:grow/>
                      </m:dPr>
                      <m:e>
                        <m:r>
                          <m:t>t</m:t>
                        </m:r>
                        <m:r>
                          <m:rPr>
                            <m:sty m:val="p"/>
                          </m:rPr>
                          <m:t>,</m:t>
                        </m:r>
                        <m:sSub>
                          <m:e>
                            <m:r>
                              <m:t>X</m:t>
                            </m:r>
                          </m:e>
                          <m:sub>
                            <m:r>
                              <m:t>i</m:t>
                            </m:r>
                          </m:sub>
                        </m:sSub>
                        <m:r>
                          <m:t>j</m:t>
                        </m:r>
                        <m:r>
                          <m:rPr>
                            <m:sty m:val="p"/>
                          </m:rPr>
                          <m:t>,</m:t>
                        </m:r>
                        <m:r>
                          <m:t>β</m:t>
                        </m:r>
                      </m:e>
                    </m:d>
                    <m:r>
                      <m:rPr>
                        <m:sty m:val="p"/>
                      </m:rPr>
                      <m:t>=</m:t>
                    </m:r>
                    <m:r>
                      <m:t>e</m:t>
                    </m:r>
                    <m:r>
                      <m:t>x</m:t>
                    </m:r>
                    <m:r>
                      <m:t>p</m:t>
                    </m:r>
                    <m:d>
                      <m:dPr>
                        <m:begChr m:val="("/>
                        <m:endChr m:val=")"/>
                        <m:sepChr m:val=""/>
                        <m:grow/>
                      </m:dPr>
                      <m:e>
                        <m:sSub>
                          <m:e>
                            <m:r>
                              <m:t>X</m:t>
                            </m:r>
                          </m:e>
                          <m:sub>
                            <m:r>
                              <m:t>i</m:t>
                            </m:r>
                          </m:sub>
                        </m:sSub>
                        <m:r>
                          <m:t>j</m:t>
                        </m:r>
                        <m:r>
                          <m:t>β</m:t>
                        </m:r>
                      </m:e>
                    </m:d>
                    <m:sSub>
                      <m:e>
                        <m:r>
                          <m:t>Z</m:t>
                        </m:r>
                      </m:e>
                      <m:sub>
                        <m:r>
                          <m:t>i</m:t>
                        </m:r>
                      </m:sub>
                    </m:sSub>
                    <m:sSub>
                      <m:e>
                        <m:r>
                          <m:t>h</m:t>
                        </m:r>
                      </m:e>
                      <m:sub>
                        <m:r>
                          <m:t>0</m:t>
                        </m:r>
                      </m:sub>
                    </m:sSub>
                    <m:d>
                      <m:dPr>
                        <m:begChr m:val="("/>
                        <m:endChr m:val=")"/>
                        <m:sepChr m:val=""/>
                        <m:grow/>
                      </m:dPr>
                      <m:e>
                        <m:r>
                          <m:t>t</m:t>
                        </m:r>
                      </m:e>
                    </m:d>
                  </m:oMath>
                </a14:m>
              </a:p>
              <a:p>
                <a:pPr lvl="1"/>
                <a14:m>
                  <m:oMath xmlns:m="http://schemas.openxmlformats.org/officeDocument/2006/math">
                    <m:r>
                      <m:t>Z</m:t>
                    </m:r>
                    <m:r>
                      <m:rPr>
                        <m:sty m:val="p"/>
                      </m:rPr>
                      <m:t>−</m:t>
                    </m:r>
                    <m:r>
                      <m:t>i</m:t>
                    </m:r>
                  </m:oMath>
                </a14:m>
                <a:r>
                  <a:rPr/>
                  <a:t> is usually a Gamma or lognormal distribution with a mean of 1.</a:t>
                </a:r>
              </a:p>
              <a:p>
                <a:pPr lvl="0"/>
                <a:r>
                  <a:rPr/>
                  <a:t>Equivalent formulations</a:t>
                </a:r>
              </a:p>
              <a:p>
                <a:pPr lvl="1"/>
                <a14:m>
                  <m:oMath xmlns:m="http://schemas.openxmlformats.org/officeDocument/2006/math">
                    <m:r>
                      <m:t>h</m:t>
                    </m:r>
                    <m:d>
                      <m:dPr>
                        <m:begChr m:val="("/>
                        <m:endChr m:val=")"/>
                        <m:sepChr m:val=""/>
                        <m:grow/>
                      </m:dPr>
                      <m:e>
                        <m:r>
                          <m:t>t</m:t>
                        </m:r>
                        <m:r>
                          <m:rPr>
                            <m:sty m:val="p"/>
                          </m:rPr>
                          <m:t>,</m:t>
                        </m:r>
                        <m:sSub>
                          <m:e>
                            <m:r>
                              <m:t>X</m:t>
                            </m:r>
                          </m:e>
                          <m:sub>
                            <m:r>
                              <m:t>i</m:t>
                            </m:r>
                          </m:sub>
                        </m:sSub>
                        <m:r>
                          <m:t>j</m:t>
                        </m:r>
                        <m:r>
                          <m:rPr>
                            <m:sty m:val="p"/>
                          </m:rPr>
                          <m:t>,</m:t>
                        </m:r>
                        <m:r>
                          <m:t>β</m:t>
                        </m:r>
                      </m:e>
                    </m:d>
                    <m:r>
                      <m:rPr>
                        <m:sty m:val="p"/>
                      </m:rPr>
                      <m:t>=</m:t>
                    </m:r>
                    <m:r>
                      <m:t>e</m:t>
                    </m:r>
                    <m:r>
                      <m:t>x</m:t>
                    </m:r>
                    <m:r>
                      <m:t>p</m:t>
                    </m:r>
                    <m:d>
                      <m:dPr>
                        <m:begChr m:val="("/>
                        <m:endChr m:val=")"/>
                        <m:sepChr m:val=""/>
                        <m:grow/>
                      </m:dPr>
                      <m:e>
                        <m:sSub>
                          <m:e>
                            <m:r>
                              <m:t>X</m:t>
                            </m:r>
                          </m:e>
                          <m:sub>
                            <m:r>
                              <m:t>i</m:t>
                            </m:r>
                          </m:sub>
                        </m:sSub>
                        <m:r>
                          <m:t>j</m:t>
                        </m:r>
                        <m:r>
                          <m:t>β</m:t>
                        </m:r>
                      </m:e>
                    </m:d>
                    <m:r>
                      <m:t>e</m:t>
                    </m:r>
                    <m:r>
                      <m:t>x</m:t>
                    </m:r>
                    <m:r>
                      <m:t>p</m:t>
                    </m:r>
                    <m:d>
                      <m:dPr>
                        <m:begChr m:val="("/>
                        <m:endChr m:val=")"/>
                        <m:sepChr m:val=""/>
                        <m:grow/>
                      </m:dPr>
                      <m:e>
                        <m:sSub>
                          <m:e>
                            <m:r>
                              <m:t>V</m:t>
                            </m:r>
                          </m:e>
                          <m:sub>
                            <m:r>
                              <m:t>i</m:t>
                            </m:r>
                          </m:sub>
                        </m:sSub>
                      </m:e>
                    </m:d>
                    <m:sSub>
                      <m:e>
                        <m:r>
                          <m:t>h</m:t>
                        </m:r>
                      </m:e>
                      <m:sub>
                        <m:r>
                          <m:t>0</m:t>
                        </m:r>
                      </m:sub>
                    </m:sSub>
                    <m:d>
                      <m:dPr>
                        <m:begChr m:val="("/>
                        <m:endChr m:val=")"/>
                        <m:sepChr m:val=""/>
                        <m:grow/>
                      </m:dPr>
                      <m:e>
                        <m:r>
                          <m:t>t</m:t>
                        </m:r>
                      </m:e>
                    </m:d>
                  </m:oMath>
                </a14:m>
              </a:p>
              <a:p>
                <a:pPr lvl="1"/>
                <a14:m>
                  <m:oMath xmlns:m="http://schemas.openxmlformats.org/officeDocument/2006/math">
                    <m:r>
                      <m:t>h</m:t>
                    </m:r>
                    <m:d>
                      <m:dPr>
                        <m:begChr m:val="("/>
                        <m:endChr m:val=")"/>
                        <m:sepChr m:val=""/>
                        <m:grow/>
                      </m:dPr>
                      <m:e>
                        <m:r>
                          <m:t>t</m:t>
                        </m:r>
                        <m:r>
                          <m:rPr>
                            <m:sty m:val="p"/>
                          </m:rPr>
                          <m:t>,</m:t>
                        </m:r>
                        <m:sSub>
                          <m:e>
                            <m:r>
                              <m:t>X</m:t>
                            </m:r>
                          </m:e>
                          <m:sub>
                            <m:r>
                              <m:t>i</m:t>
                            </m:r>
                          </m:sub>
                        </m:sSub>
                        <m:r>
                          <m:t>j</m:t>
                        </m:r>
                        <m:r>
                          <m:rPr>
                            <m:sty m:val="p"/>
                          </m:rPr>
                          <m:t>,</m:t>
                        </m:r>
                        <m:r>
                          <m:t>β</m:t>
                        </m:r>
                      </m:e>
                    </m:d>
                    <m:r>
                      <m:rPr>
                        <m:sty m:val="p"/>
                      </m:rPr>
                      <m:t>=</m:t>
                    </m:r>
                    <m:r>
                      <m:t>e</m:t>
                    </m:r>
                    <m:r>
                      <m:t>x</m:t>
                    </m:r>
                    <m:r>
                      <m:t>p</m:t>
                    </m:r>
                    <m:d>
                      <m:dPr>
                        <m:begChr m:val="("/>
                        <m:endChr m:val=")"/>
                        <m:sepChr m:val=""/>
                        <m:grow/>
                      </m:dPr>
                      <m:e>
                        <m:sSub>
                          <m:e>
                            <m:r>
                              <m:t>X</m:t>
                            </m:r>
                          </m:e>
                          <m:sub>
                            <m:r>
                              <m:t>i</m:t>
                            </m:r>
                          </m:sub>
                        </m:sSub>
                        <m:r>
                          <m:t>j</m:t>
                        </m:r>
                        <m:r>
                          <m:t>β</m:t>
                        </m:r>
                        <m:r>
                          <m:rPr>
                            <m:sty m:val="p"/>
                          </m:rPr>
                          <m:t>+</m:t>
                        </m:r>
                        <m:sSub>
                          <m:e>
                            <m:r>
                              <m:t>V</m:t>
                            </m:r>
                          </m:e>
                          <m:sub>
                            <m:r>
                              <m:t>i</m:t>
                            </m:r>
                          </m:sub>
                        </m:sSub>
                      </m:e>
                    </m:d>
                    <m:sSub>
                      <m:e>
                        <m:r>
                          <m:t>h</m:t>
                        </m:r>
                      </m:e>
                      <m:sub>
                        <m:r>
                          <m:t>0</m:t>
                        </m:r>
                      </m:sub>
                    </m:sSub>
                    <m:d>
                      <m:dPr>
                        <m:begChr m:val="("/>
                        <m:endChr m:val=")"/>
                        <m:sepChr m:val=""/>
                        <m:grow/>
                      </m:dPr>
                      <m:e>
                        <m:r>
                          <m:t>t</m:t>
                        </m:r>
                      </m:e>
                    </m:d>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Rats data</a:t>
            </a:r>
          </a:p>
        </p:txBody>
      </p:sp>
      <p:sp>
        <p:nvSpPr>
          <p:cNvPr id="3" name="Content Placeholder 2"/>
          <p:cNvSpPr>
            <a:spLocks noGrp="1"/>
          </p:cNvSpPr>
          <p:nvPr>
            <p:ph idx="1"/>
          </p:nvPr>
        </p:nvSpPr>
        <p:spPr/>
        <p:txBody>
          <a:bodyPr/>
          <a:lstStyle/>
          <a:p>
            <a:pPr lvl="0" indent="0">
              <a:buNone/>
            </a:pPr>
            <a:r>
              <a:rPr>
                <a:latin typeface="Courier"/>
              </a:rPr>
              <a:t> litter rx time status sex
      1  1  101      0   f
      1  0   49      1   f
      1  0  104      0   f
      3  1  104      0   f
      3  0  102      0   f
      3  0  104      0   f
      5  1  104      0   f</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Stata, 2 of 2</a:t>
            </a:r>
          </a:p>
        </p:txBody>
      </p:sp>
      <p:pic>
        <p:nvPicPr>
          <p:cNvPr descr="stata-01.png" id="0" name="Picture 1"/>
          <p:cNvPicPr>
            <a:picLocks noGrp="1" noChangeAspect="1"/>
          </p:cNvPicPr>
          <p:nvPr/>
        </p:nvPicPr>
        <p:blipFill>
          <a:blip r:embed="rId3"/>
          <a:stretch>
            <a:fillRect/>
          </a:stretch>
        </p:blipFill>
        <p:spPr bwMode="auto">
          <a:xfrm>
            <a:off x="457200" y="1295400"/>
            <a:ext cx="8229600" cy="3187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model time*status(0) = rx;
run;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2 of 4</a:t>
            </a:r>
          </a:p>
        </p:txBody>
      </p:sp>
      <p:pic>
        <p:nvPicPr>
          <p:cNvPr descr="sas-01.png" id="0" name="Picture 1"/>
          <p:cNvPicPr>
            <a:picLocks noGrp="1" noChangeAspect="1"/>
          </p:cNvPicPr>
          <p:nvPr/>
        </p:nvPicPr>
        <p:blipFill>
          <a:blip r:embed="rId3"/>
          <a:stretch>
            <a:fillRect/>
          </a:stretch>
        </p:blipFill>
        <p:spPr bwMode="auto">
          <a:xfrm>
            <a:off x="457200" y="2095500"/>
            <a:ext cx="8229600" cy="1587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3 of 4</a:t>
            </a:r>
          </a:p>
        </p:txBody>
      </p:sp>
      <p:pic>
        <p:nvPicPr>
          <p:cNvPr descr="sas-02.png" id="0" name="Picture 1"/>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SAS, 4 of 4</a:t>
            </a:r>
          </a:p>
        </p:txBody>
      </p:sp>
      <p:pic>
        <p:nvPicPr>
          <p:cNvPr descr="sas-03.png" id="0" name="Picture 1"/>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1 of 3</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2 of 3</a:t>
            </a:r>
          </a:p>
        </p:txBody>
      </p:sp>
      <p:sp>
        <p:nvSpPr>
          <p:cNvPr id="3" name="Content Placeholder 2"/>
          <p:cNvSpPr>
            <a:spLocks noGrp="1"/>
          </p:cNvSpPr>
          <p:nvPr>
            <p:ph idx="1"/>
          </p:nvPr>
        </p:nvSpPr>
        <p:spPr/>
        <p:txBody>
          <a:bodyPr/>
          <a:lstStyle/>
          <a:p>
            <a:pPr lvl="0" indent="0" marL="0">
              <a:buNone/>
            </a:pPr>
            <a:r>
              <a:rPr/>
              <a:t>::: {style=“font-size: 50%;”}</a:t>
            </a:r>
          </a:p>
          <a:p>
            <a:pPr lvl="0" indent="0">
              <a:buNone/>
            </a:pPr>
            <a:r>
              <a:rPr>
                <a:latin typeface="Courier"/>
              </a:rPr>
              <a:t>Call:
coxph(formula = rats_surv ~ rx, data = rats)
     coef exp(coef) se(coef)     z       p
rx 0.9047    2.4713   0.3175 2.849 0.00438</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ignoring litter effect,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vce(cluster litter)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Stata, 2 of 2</a:t>
            </a:r>
          </a:p>
        </p:txBody>
      </p:sp>
      <p:pic>
        <p:nvPicPr>
          <p:cNvPr descr="stata-02.png" id="0" name="Picture 1"/>
          <p:cNvPicPr>
            <a:picLocks noGrp="1" noChangeAspect="1"/>
          </p:cNvPicPr>
          <p:nvPr/>
        </p:nvPicPr>
        <p:blipFill>
          <a:blip r:embed="rId3"/>
          <a:stretch>
            <a:fillRect/>
          </a:stretch>
        </p:blipFill>
        <p:spPr bwMode="auto">
          <a:xfrm>
            <a:off x="457200" y="1282700"/>
            <a:ext cx="8229600" cy="32004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2 of 4</a:t>
            </a:r>
          </a:p>
        </p:txBody>
      </p:sp>
      <p:pic>
        <p:nvPicPr>
          <p:cNvPr descr="sas-04.png" id="0" name="Picture 1"/>
          <p:cNvPicPr>
            <a:picLocks noGrp="1" noChangeAspect="1"/>
          </p:cNvPicPr>
          <p:nvPr/>
        </p:nvPicPr>
        <p:blipFill>
          <a:blip r:embed="rId3"/>
          <a:stretch>
            <a:fillRect/>
          </a:stretch>
        </p:blipFill>
        <p:spPr bwMode="auto">
          <a:xfrm>
            <a:off x="457200" y="2082800"/>
            <a:ext cx="8229600" cy="1625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3 of 4</a:t>
            </a:r>
          </a:p>
        </p:txBody>
      </p:sp>
      <p:pic>
        <p:nvPicPr>
          <p:cNvPr descr="sas-05.png" id="0" name="Picture 1"/>
          <p:cNvPicPr>
            <a:picLocks noGrp="1" noChangeAspect="1"/>
          </p:cNvPicPr>
          <p:nvPr/>
        </p:nvPicPr>
        <p:blipFill>
          <a:blip r:embed="rId2"/>
          <a:stretch>
            <a:fillRect/>
          </a:stretch>
        </p:blipFill>
        <p:spPr bwMode="auto">
          <a:xfrm>
            <a:off x="457200" y="1905000"/>
            <a:ext cx="8229600" cy="1968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graph</a:t>
            </a:r>
          </a:p>
        </p:txBody>
      </p:sp>
      <p:pic>
        <p:nvPicPr>
          <p:cNvPr descr="fly-01.png" id="0" name="Picture 1"/>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SAS, 4 of 4</a:t>
            </a:r>
          </a:p>
        </p:txBody>
      </p:sp>
      <p:pic>
        <p:nvPicPr>
          <p:cNvPr descr="sas-06.png" id="0" name="Picture 1"/>
          <p:cNvPicPr>
            <a:picLocks noGrp="1" noChangeAspect="1"/>
          </p:cNvPicPr>
          <p:nvPr/>
        </p:nvPicPr>
        <p:blipFill>
          <a:blip r:embed="rId2"/>
          <a:stretch>
            <a:fillRect/>
          </a:stretch>
        </p:blipFill>
        <p:spPr bwMode="auto">
          <a:xfrm>
            <a:off x="457200" y="2336800"/>
            <a:ext cx="8229600" cy="1104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cluster(litter), data=rats)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cluster = litter)
     coef exp(coef) se(coef) robust se     z       p
rx 0.9047    2.4713   0.3175    0.3025 2.991 0.00278</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robust variance (sandwich) estimate,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shared(litter)</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Stata, 2 of 2</a:t>
            </a:r>
          </a:p>
        </p:txBody>
      </p:sp>
      <p:pic>
        <p:nvPicPr>
          <p:cNvPr descr="stata-03.png" id="0" name="Picture 1"/>
          <p:cNvPicPr>
            <a:picLocks noGrp="1" noChangeAspect="1"/>
          </p:cNvPicPr>
          <p:nvPr/>
        </p:nvPicPr>
        <p:blipFill>
          <a:blip r:embed="rId3"/>
          <a:stretch>
            <a:fillRect/>
          </a:stretch>
        </p:blipFill>
        <p:spPr bwMode="auto">
          <a:xfrm>
            <a:off x="1701800" y="1193800"/>
            <a:ext cx="57531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SAS, 1 of 4</a:t>
            </a:r>
          </a:p>
        </p:txBody>
      </p:sp>
      <p:sp>
        <p:nvSpPr>
          <p:cNvPr id="3" name="Content Placeholder 2"/>
          <p:cNvSpPr>
            <a:spLocks noGrp="1"/>
          </p:cNvSpPr>
          <p:nvPr>
            <p:ph idx="1"/>
          </p:nvPr>
        </p:nvSpPr>
        <p:spPr/>
        <p:txBody>
          <a:bodyPr/>
          <a:lstStyle/>
          <a:p>
            <a:pPr lvl="0" indent="0">
              <a:buNone/>
            </a:pPr>
            <a:r>
              <a:rPr>
                <a:latin typeface="Courier"/>
              </a:rPr>
              <a:t>proc phreg data=storage.rats;
  class litter;
  model time*status(0) = rx;
  id litter;
  random litter / dist=gamma;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SAS, 2 of 4</a:t>
            </a:r>
          </a:p>
        </p:txBody>
      </p:sp>
      <p:pic>
        <p:nvPicPr>
          <p:cNvPr descr="sas-07.png" id="0" name="Picture 1"/>
          <p:cNvPicPr>
            <a:picLocks noGrp="1" noChangeAspect="1"/>
          </p:cNvPicPr>
          <p:nvPr/>
        </p:nvPicPr>
        <p:blipFill>
          <a:blip r:embed="rId2"/>
          <a:stretch>
            <a:fillRect/>
          </a:stretch>
        </p:blipFill>
        <p:spPr bwMode="auto">
          <a:xfrm>
            <a:off x="457200" y="2260600"/>
            <a:ext cx="8229600" cy="12700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SAS, 3 of 4</a:t>
            </a:r>
          </a:p>
        </p:txBody>
      </p:sp>
      <p:pic>
        <p:nvPicPr>
          <p:cNvPr descr="sas-08.png" id="0" name="Picture 1"/>
          <p:cNvPicPr>
            <a:picLocks noGrp="1" noChangeAspect="1"/>
          </p:cNvPicPr>
          <p:nvPr/>
        </p:nvPicPr>
        <p:blipFill>
          <a:blip r:embed="rId2"/>
          <a:stretch>
            <a:fillRect/>
          </a:stretch>
        </p:blipFill>
        <p:spPr bwMode="auto">
          <a:xfrm>
            <a:off x="457200" y="2197100"/>
            <a:ext cx="8229600" cy="13843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SAS, 4 of 4</a:t>
            </a:r>
          </a:p>
        </p:txBody>
      </p:sp>
      <p:pic>
        <p:nvPicPr>
          <p:cNvPr descr="sas-09.png" id="0" name="Picture 1"/>
          <p:cNvPicPr>
            <a:picLocks noGrp="1" noChangeAspect="1"/>
          </p:cNvPicPr>
          <p:nvPr/>
        </p:nvPicPr>
        <p:blipFill>
          <a:blip r:embed="rId2"/>
          <a:stretch>
            <a:fillRect/>
          </a:stretch>
        </p:blipFill>
        <p:spPr bwMode="auto">
          <a:xfrm>
            <a:off x="457200" y="2324100"/>
            <a:ext cx="8229600" cy="1130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frailty(litter), data=rats)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R, 2 of 3</a:t>
            </a:r>
          </a:p>
        </p:txBody>
      </p:sp>
      <p:sp>
        <p:nvSpPr>
          <p:cNvPr id="3" name="Content Placeholder 2"/>
          <p:cNvSpPr>
            <a:spLocks noGrp="1"/>
          </p:cNvSpPr>
          <p:nvPr>
            <p:ph idx="1"/>
          </p:nvPr>
        </p:nvSpPr>
        <p:spPr/>
        <p:txBody>
          <a:bodyPr/>
          <a:lstStyle/>
          <a:p>
            <a:pPr lvl="0" indent="0">
              <a:buNone/>
            </a:pPr>
            <a:r>
              <a:rPr>
                <a:latin typeface="Courier"/>
              </a:rPr>
              <a:t>Call:
coxph(formula = rats_surv ~ rx + frailty(litter), data = rats)
                  coef se(coef)    se2  Chisq   DF      p
rx               0.914    0.323  0.319  8.012  1.0 0.0046
frailty(litter)                        17.692 14.4 0.2443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Analysis with frailty term, R, 3 of 3</a:t>
            </a:r>
          </a:p>
        </p:txBody>
      </p:sp>
      <p:sp>
        <p:nvSpPr>
          <p:cNvPr id="3" name="Content Placeholder 2"/>
          <p:cNvSpPr>
            <a:spLocks noGrp="1"/>
          </p:cNvSpPr>
          <p:nvPr>
            <p:ph idx="1"/>
          </p:nvPr>
        </p:nvSpPr>
        <p:spPr/>
        <p:txBody>
          <a:bodyPr/>
          <a:lstStyle/>
          <a:p>
            <a:pPr lvl="0" indent="0">
              <a:buNone/>
            </a:pPr>
            <a:r>
              <a:rPr>
                <a:latin typeface="Courier"/>
              </a:rPr>
              <a:t>Iterations: 6 outer, 24 Newton-Raphson
     Variance of random effect= 0.499   I-likelihood = -180.8 
Degrees of freedom for terms=  1.0 14.4 
Likelihood ratio test=37.6  on 15.4 df, p=0.001
n= 150, number of events= 40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Thiotepa data</a:t>
            </a:r>
          </a:p>
        </p:txBody>
      </p:sp>
      <p:sp>
        <p:nvSpPr>
          <p:cNvPr id="3" name="Content Placeholder 2"/>
          <p:cNvSpPr>
            <a:spLocks noGrp="1"/>
          </p:cNvSpPr>
          <p:nvPr>
            <p:ph idx="1"/>
          </p:nvPr>
        </p:nvSpPr>
        <p:spPr/>
        <p:txBody>
          <a:bodyPr/>
          <a:lstStyle/>
          <a:p>
            <a:pPr lvl="0" indent="0">
              <a:buNone/>
            </a:pPr>
            <a:r>
              <a:rPr>
                <a:latin typeface="Courier"/>
              </a:rPr>
              <a:t> id rx number size start stop event enum
  1  1      1    3     0    1     0    1
  2  1      2    1     0    4     0    1
  3  1      1    1     0    7     0    1
  4  1      5    1     0   10     0    1
  5  1      4    1     0    6     1    1
  5  1      4    1     6   10     0    2
  6  1      1    1     0   14     0    1</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of thiotepa data</a:t>
            </a:r>
          </a:p>
        </p:txBody>
      </p:sp>
      <p:pic>
        <p:nvPicPr>
          <p:cNvPr descr="frailty_files/figure-pptx/unnamed-chunk-1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for subject 82</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4   24     1    2
 82  2      4    1    24   47     1    3
 82  2      4    1    47   50     0    4</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Re-setting the clock</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0   20     1    2
 82  2      4    1     0   23     1    3
 82  2      4    1     0    3     0    4</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Alternative analysis: Poisson regression</a:t>
            </a:r>
          </a:p>
        </p:txBody>
      </p:sp>
      <p:sp>
        <p:nvSpPr>
          <p:cNvPr id="3" name="Content Placeholder 2"/>
          <p:cNvSpPr>
            <a:spLocks noGrp="1"/>
          </p:cNvSpPr>
          <p:nvPr>
            <p:ph idx="1"/>
          </p:nvPr>
        </p:nvSpPr>
        <p:spPr/>
        <p:txBody>
          <a:bodyPr/>
          <a:lstStyle/>
          <a:p>
            <a:pPr lvl="0" indent="0">
              <a:buNone/>
            </a:pPr>
            <a:r>
              <a:rPr>
                <a:latin typeface="Courier"/>
              </a:rPr>
              <a:t> id rx number size event_count time_at_risk
 82  2      4    1           3           50</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Alternative analysis: stratification</a:t>
            </a:r>
          </a:p>
        </p:txBody>
      </p:sp>
      <p:sp>
        <p:nvSpPr>
          <p:cNvPr id="3" name="Content Placeholder 2"/>
          <p:cNvSpPr>
            <a:spLocks noGrp="1"/>
          </p:cNvSpPr>
          <p:nvPr>
            <p:ph idx="1"/>
          </p:nvPr>
        </p:nvSpPr>
        <p:spPr/>
        <p:txBody>
          <a:bodyPr/>
          <a:lstStyle/>
          <a:p>
            <a:pPr lvl="0"/>
            <a:r>
              <a:rPr/>
              <a:t>Use a different baseline hazard for each cluster</a:t>
            </a:r>
          </a:p>
          <a:p>
            <a:pPr lvl="1"/>
            <a:r>
              <a:rPr/>
              <a:t>Only works with a few very large clusters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graph</a:t>
            </a:r>
          </a:p>
        </p:txBody>
      </p:sp>
      <p:pic>
        <p:nvPicPr>
          <p:cNvPr descr="fly-02.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
  <cp:keywords/>
  <dcterms:created xsi:type="dcterms:W3CDTF">2023-10-29T16:46:28Z</dcterms:created>
  <dcterms:modified xsi:type="dcterms:W3CDTF">2023-10-29T16:46:28Z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