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notesMaster" Target="notesMasters/notesMaster1.xml" /><Relationship Id="rId107" Type="http://schemas.openxmlformats.org/officeDocument/2006/relationships/viewProps" Target="viewProps.xml" /><Relationship Id="rId106" Type="http://schemas.openxmlformats.org/officeDocument/2006/relationships/presProps" Target="presProps.xml" /><Relationship Id="rId1" Type="http://schemas.openxmlformats.org/officeDocument/2006/relationships/slideMaster" Target="slideMasters/slideMaster1.xml" /><Relationship Id="rId109" Type="http://schemas.openxmlformats.org/officeDocument/2006/relationships/tableStyles" Target="tableStyles.xml" /><Relationship Id="rId10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start with a cartoon from the xkcd site of Scott Munro. Scott Munro produces comics that poke fun at various scientific and mathematical concepts. There are a handful that directly address statistics, including this one. The actual panels in the comic are small, so I split them up onto separate slides.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piecewise linear regression fit. The caption reads, “I have a theory and this is the only data I could find.”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the proposed regression model gets a bit silly. This shows a scatter of data points with a smooth curve connecting every data point. The caption reads, “I clikced ‘smooth lines’ in Excel.”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smoother that looks like it uses medians somehow. The caption reads, “I had an idea for how to clean up the data. What do you think?”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what looks like a B-spline. The caption reads, “As you can see, this model smoothly fits the - Wait, No, No, Don’t extend it. AAAAAA!!”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Several decades ago, I was faced with a data analysis problem. I wanted to fit a threshold model where everything is fine and normal until the exposure level meets a certain threshold. Then things get worse.</a:t>
            </a:r>
          </a:p>
          <a:p>
            <a:pPr lvl="0" indent="0" marL="0">
              <a:buNone/>
            </a:pPr>
          </a:p>
          <a:p>
            <a:pPr lvl="0" indent="0" marL="0">
              <a:buNone/>
            </a:pPr>
            <a:r>
              <a:rPr/>
              <a:t>I don’t have the data for this problem but let me illustrate conceptually how a threshold model might work. It provides a simple but useful analog to regression splines.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linear function might look like. It is not what we want, but always start with the easiest model.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the design matrix for a linear fit.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threshold model could look like this. It is a step function that is at a high level prior to the threshold at X=9 and then drops after.</a:t>
            </a:r>
          </a:p>
          <a:p>
            <a:pPr lvl="0" indent="0" marL="0">
              <a:buNone/>
            </a:pPr>
          </a:p>
          <a:p>
            <a:pPr lvl="0" indent="0" marL="0">
              <a:buNone/>
            </a:pPr>
            <a:r>
              <a:rPr/>
              <a:t>This is a discontinuous function. It might make sense in some settings. In other settings, you might expect the decline to be not so sudden and abrupt.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formula and the design matrix for a step function. The I notation is an indicator function that is equal to 1 if the logical comparison is true and 0 if it is false.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better model. It is flat and at a high level for values less than 9 and declines linearly for values greater than 9.</a:t>
            </a:r>
          </a:p>
          <a:p>
            <a:pPr lvl="0" indent="0" marL="0">
              <a:buNone/>
            </a:pPr>
          </a:p>
          <a:p>
            <a:pPr lvl="0" indent="0" marL="0">
              <a:buNone/>
            </a:pPr>
            <a:r>
              <a:rPr/>
              <a:t>Note the “elbow” at the threshold. This might be okay, but it might be better for a transition that does not change slope so suddenly.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linear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an elbow regression. The independent variable is computed by multiplying the indicator variable by the value of X, but only after subtracting the threshold of 9. It is important to subtract the nine so that the linear decline after the threshold matches up with the flat section before the threshold.</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functional form that avoid the elbow at the threshold value. It fits a quadratic decline, or a parabola, but the parabola starts at the point where the derivative is equal to zero.</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the quadratic analog, or the elbowless regression.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spline is a piecewise cubic polynomial. It converts from one cubic polynomial to a different cubic polynomial at pre-defined transition points known as knots. The individual cubic polynomials are constrained to be continuous and smooth at the knots. Smooth means a continuous first and second derivative. In practical terms, smooth means “no elbows”.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computers became powerful enough to compute splines, we had several alternatives.</a:t>
            </a:r>
          </a:p>
          <a:p>
            <a:pPr lvl="0" indent="0" marL="0">
              <a:buNone/>
            </a:pPr>
          </a:p>
          <a:p>
            <a:pPr lvl="0" indent="0" marL="0">
              <a:buNone/>
            </a:pPr>
            <a:r>
              <a:rPr/>
              <a:t>Here is an image from Wikipedia of physical spline. It is a thin strip of wood–thin enough to allow it to bend. It is constrained so that the bend follows a path that covers a few points.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french curve was a plastic template that showed a range of curvatures. You would line up the curve to four data points, draw along the french curve between the two interior points and then shift to the right and line up the french curve again. The resulting path looked seamless.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some data where you suspect the behavior differs for x=1 to 5, x=6 to 10, x=11 to 15, and x=16 to 20.</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variety of splines by defining constant, linear, quadratic, and cubic terms and then shift those functions to the right. After shifting, fill in the hole to the left with zeros.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graph shown here represents the best fitting single cubic polynomial. It uses</a:t>
            </a:r>
          </a:p>
          <a:p>
            <a:pPr lvl="0" indent="0" marL="0">
              <a:buNone/>
            </a:pPr>
          </a:p>
          <a:p>
            <a:pPr lvl="0"/>
            <a:r>
              <a:rPr/>
              <a:t>c1, the intercept for the overall range,</a:t>
            </a:r>
          </a:p>
          <a:p>
            <a:pPr lvl="0" indent="0" marL="0">
              <a:buNone/>
            </a:pPr>
          </a:p>
          <a:p>
            <a:pPr lvl="0"/>
            <a:r>
              <a:rPr/>
              <a:t>c2, the linear term for the overall range,</a:t>
            </a:r>
          </a:p>
          <a:p>
            <a:pPr lvl="0" indent="0" marL="0">
              <a:buNone/>
            </a:pPr>
          </a:p>
          <a:p>
            <a:pPr lvl="0"/>
            <a:r>
              <a:rPr/>
              <a:t>c3, the quadratic term for the overall range, and</a:t>
            </a:r>
          </a:p>
          <a:p>
            <a:pPr lvl="0" indent="0" marL="0">
              <a:buNone/>
            </a:pPr>
          </a:p>
          <a:p>
            <a:pPr lvl="0"/>
            <a:r>
              <a:rPr/>
              <a:t>c4, the cubic term for the overall range.</a:t>
            </a:r>
          </a:p>
          <a:p>
            <a:pPr lvl="0" indent="0" marL="0">
              <a:buNone/>
            </a:pPr>
          </a:p>
          <a:p>
            <a:pPr lvl="0" indent="0" marL="0">
              <a:buNone/>
            </a:pPr>
            <a:r>
              <a:rPr/>
              <a:t>It doesn’t fit the data very well.</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 could fit a cubic model for the first five data points, for the second five, the third five, and the fourth five. This is a bit much: a cubic model has four parameters, so fitting four of them would use up 16 degrees of freedom in a data set with only 20 observations. But bear with me a bit on this.</a:t>
            </a:r>
          </a:p>
          <a:p>
            <a:pPr lvl="0" indent="0" marL="0">
              <a:buNone/>
            </a:pPr>
          </a:p>
          <a:p>
            <a:pPr lvl="0" indent="0" marL="0">
              <a:buNone/>
            </a:pPr>
            <a:r>
              <a:rPr/>
              <a:t>The trick to fitting four separate cubic polynomials is to “restart” the intercept, linear, quadratic, and cubic terms after x=5, x=10, and x=15, as shown above. This leads to a model with 16 degrees of freedom. This is way too many degrees of freedom for only 20 data points, but it helps anchor a series of more reasonable models.</a:t>
            </a:r>
          </a:p>
          <a:p>
            <a:pPr lvl="0" indent="0" marL="0">
              <a:buNone/>
            </a:pPr>
          </a:p>
          <a:p>
            <a:pPr lvl="0" indent="0" marL="0">
              <a:buNone/>
            </a:pPr>
            <a:r>
              <a:rPr/>
              <a:t>This function is not continuous or smooth. To make the function continuous, drop the extra intercept terms.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quadratic regression fit. The caption reads, “I wanted a curved line, so I made one with Math.”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this graph is continuous, it still takes some abrupt turns. What this curve lacks is smoothness. The mathematical concept of smoothness is measured in terms of the continuity of derivatives.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a continuous first derivative. You fit this model by dropping the extra linear terms beyond the first one. Notice a pattern here. As you place additional restrictions on the spline (continuity, smoothness), you need fewer parameters. The four cubic models with no restrictions used up 16 degrees of freedom. When you added a continuity restriction, you only needed 13 degrees of freedom for the model. Add a smoothness restriction and you only need 10 degrees of freedom.</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continuous first and second derivatives. This is a greater degree of smoothness than above and it requires only 7 degrees of freedom.</a:t>
            </a:r>
          </a:p>
          <a:p>
            <a:pPr lvl="0" indent="0" marL="0">
              <a:buNone/>
            </a:pPr>
          </a:p>
          <a:p>
            <a:pPr lvl="0" indent="0" marL="0">
              <a:buNone/>
            </a:pPr>
            <a:r>
              <a:rPr/>
              <a:t>This is what most people refer to when they talk about splines: a piecewise cubic model with continuity and continuous first and second derivatives. It is a fairly simple model (not that many degrees of freedom), but it produces a curve that has the flexibility to fit a variety of curves that have the aesthetically pleasing features of continuity and smoothness.</a:t>
            </a:r>
          </a:p>
          <a:p>
            <a:pPr lvl="0" indent="0" marL="0">
              <a:buNone/>
            </a:pPr>
          </a:p>
          <a:p>
            <a:pPr lvl="0" indent="0" marL="0">
              <a:buNone/>
            </a:pPr>
            <a:r>
              <a:rPr/>
              <a:t>Continuity and smoothness are more than just aesthetics, though. There are many scientific settings where we expect no jumps (discontinuities) and no abrupt turns (lack of smoothness). If you are measuring the onset of symptoms from a disease, you know that the viruses or bacteria that are causing the disease are increasing in a continuous and smooth pattern. So any problems that they cause should also increase in a continuous and smooth pattern.</a:t>
            </a:r>
          </a:p>
          <a:p>
            <a:pPr lvl="0" indent="0" marL="0">
              <a:buNone/>
            </a:pPr>
          </a:p>
          <a:p>
            <a:pPr lvl="0" indent="0" marL="0">
              <a:buNone/>
            </a:pPr>
            <a:r>
              <a:rPr/>
              <a:t>Other settings, however, should not necessarily be expected to produce continuous and smooth outcomes. If a particular metabolic pathway becomes saturated or an anotomical barrier is breached, the suddenness transition could result in an abrupt turn or a discontinuity. So do think about the particular context of your problem when deciding what type of spline model to use.</a:t>
            </a:r>
          </a:p>
          <a:p>
            <a:pPr lvl="0" indent="0" marL="0">
              <a:buNone/>
            </a:pPr>
          </a:p>
          <a:p>
            <a:pPr lvl="0" indent="0" marL="0">
              <a:buNone/>
            </a:pPr>
            <a:r>
              <a:rPr/>
              <a:t>This approach is simple and easy to follow, but there is one catch. There is an issue with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correlations are quite high and this can lead to computational problems, including rounding errors. So most spline models implemented on a computer use a different approach.</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B-splines provide a solution with less issues of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individual columns represent piecwise cubic polynomials. As I cycle through these graphs, notice how they are concentrated in certain intervals and there is only a partial overlap between these intervals. Also notice how they transition smoothly to zero outside those intervals.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is some correlation, this not nearly as bad as the piecewise approach.</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variant on B splines are natural splines (also called restricted cubic splines). These splines place an additional restriction to the left of the first X value and to the right of the last X value. The spline is constrained to be linear at both extremes. This makes practical sense, as there is less data at the extremes, making estimation of a complex cubic function here worrisome. This also makes extrapolation outside of the range of data less problematic. Cubic polynomials have the potential of extreme shifts and if these occur outside the range of the data, they could lead to some awful extrapolations.</a:t>
            </a:r>
          </a:p>
          <a:p>
            <a:pPr lvl="0" indent="0" marL="0">
              <a:buNone/>
            </a:pPr>
          </a:p>
          <a:p>
            <a:pPr lvl="0" indent="0" marL="0">
              <a:buNone/>
            </a:pPr>
            <a:r>
              <a:rPr/>
              <a:t>You should always be very careful, of course, as any effort to extrapolate beyond the range of data is dangerous. Nevertheless, restricting the extrapolation to a linear function is probably safer than letting the cubic polynomial wiggle around.</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natural spline fit to your simulated dataset.</a:t>
            </a:r>
          </a:p>
          <a:p>
            <a:pPr lvl="0" indent="0" marL="0">
              <a:buNone/>
            </a:pPr>
          </a:p>
          <a:p>
            <a:pPr lvl="0" indent="0" marL="0">
              <a:buNone/>
            </a:pPr>
            <a:r>
              <a:rPr/>
              <a:t>You can probably see the linearity at the extremes of the data.</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difficult question is how many knots to use. Too many knots and you might end up overfitting. Too few and you might end up with not enough flexibility to fit your data well.</a:t>
            </a:r>
          </a:p>
          <a:p>
            <a:pPr lvl="0" indent="0" marL="0">
              <a:buNone/>
            </a:pPr>
          </a:p>
          <a:p>
            <a:pPr lvl="0" indent="0" marL="0">
              <a:buNone/>
            </a:pPr>
            <a:r>
              <a:rPr/>
              <a:t>The AIC (Akaike Information Criterion) and the BIC (Bayesian Information Criterion) are useful measures for comparing different statistical models. In linear regression both AIC and BIC look at how close the fitted curve is to the data, but adds a penalty for model complexity. This helps avoid the situation where an excessively complex model with only marginally better predictive power is selected over a simpler model that predicts almost as well.</a:t>
            </a:r>
          </a:p>
          <a:p>
            <a:pPr lvl="0" indent="0" marL="0">
              <a:buNone/>
            </a:pPr>
          </a:p>
          <a:p>
            <a:pPr lvl="0" indent="0" marL="0">
              <a:buNone/>
            </a:pPr>
            <a:r>
              <a:rPr/>
              <a:t>Note that a p-value will not work here except in some special cases where all of the knots but one coincide. The p-value fails because (with a few rare exceptions) one spline model is not nested inside another.</a:t>
            </a:r>
          </a:p>
          <a:p>
            <a:pPr lvl="0" indent="0" marL="0">
              <a:buNone/>
            </a:pPr>
          </a:p>
          <a:p>
            <a:pPr lvl="0" indent="0" marL="0">
              <a:buNone/>
            </a:pPr>
            <a:r>
              <a:rPr/>
              <a:t>Look at the number of bends in the data. If the data increases to a single maximum and then decreases after that, a simpler spline with 2 or 3 knots may be sufficient. This also applies if the data decreases to a single minimum and then increases after that. If there are more bends (e.g., increase to a maximum, decrease to a minimum, and then increase again), then a larger number of knots may be needed.</a:t>
            </a:r>
          </a:p>
          <a:p>
            <a:pPr lvl="0" indent="0" marL="0">
              <a:buNone/>
            </a:pPr>
          </a:p>
          <a:p>
            <a:pPr lvl="0" indent="0" marL="0">
              <a:buNone/>
            </a:pPr>
            <a:r>
              <a:rPr/>
              <a:t>Frank Harrell has a simple suggestion. Use 4 knots for small data sets. Small means n &lt; 100. Use 5 knots for large data sets.</a:t>
            </a:r>
          </a:p>
          <a:p>
            <a:pPr lvl="0" indent="0" marL="0">
              <a:buNone/>
            </a:pPr>
          </a:p>
          <a:p>
            <a:pPr lvl="0" indent="0" marL="0">
              <a:buNone/>
            </a:pPr>
            <a:r>
              <a:rPr/>
              <a:t>You may have a feel for how much complexity is appropriate based on your years of experience as a data analyst and your scientific knowledge of the process at hand. After you work with enough splines, you do get an appreciation on how wiggly they can get. If you also have a rough idea of how the nonlinear relationship is going to be, perhaps based on seeing other similar problems in the area, you can match the degrees of freedom of the spline to your expectation, prior to looking at the data.</a:t>
            </a:r>
          </a:p>
          <a:p>
            <a:pPr lvl="0" indent="0" marL="0">
              <a:buNone/>
            </a:pPr>
          </a:p>
          <a:p>
            <a:pPr lvl="0" indent="0" marL="0">
              <a:buNone/>
            </a:pPr>
            <a:r>
              <a:rPr/>
              <a:t>Sometimes you have knowledge of the specific application that will help you to figure out where to put your knots.</a:t>
            </a:r>
          </a:p>
          <a:p>
            <a:pPr lvl="0" indent="0" marL="0">
              <a:buNone/>
            </a:pPr>
          </a:p>
          <a:p>
            <a:pPr lvl="0" indent="0" marL="0">
              <a:buNone/>
            </a:pPr>
            <a:r>
              <a:rP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lvl="0" indent="0" marL="0">
              <a:buNone/>
            </a:pPr>
          </a:p>
          <a:p>
            <a:pPr lvl="0" indent="0" marL="0">
              <a:buNone/>
            </a:pPr>
            <a:r>
              <a:rP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lvl="0" indent="0" marL="0">
              <a:buNone/>
            </a:pPr>
          </a:p>
          <a:p>
            <a:pPr lvl="0" indent="0" marL="0">
              <a:buNone/>
            </a:pPr>
            <a:r>
              <a:rPr/>
              <a:t>Similarly, CD4 cell counts above 500 are a good sign, but things turn rapidly worse if they dip below 200.</a:t>
            </a:r>
          </a:p>
          <a:p>
            <a:pPr lvl="0" indent="0" marL="0">
              <a:buNone/>
            </a:pPr>
          </a:p>
          <a:p>
            <a:pPr lvl="0" indent="0" marL="0">
              <a:buNone/>
            </a:pPr>
            <a:r>
              <a:rPr/>
              <a:t>This is a bit controversial. Selecting a statistical model post hoc (after viewing the data) leaves you open to a charge of data dredging or going on a fishing expedition. To be fair, it is not as bad as some approaches (such as running ten tests and then choosing the one with the smallest p-value).</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logarithmic regression fit. The caption reads, “Look, it’s tapering off!”</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lvl="0" indent="0" marL="0">
              <a:buNone/>
            </a:pPr>
          </a:p>
          <a:p>
            <a:pPr lvl="0" indent="0" marL="0">
              <a:buNone/>
            </a:pPr>
            <a:r>
              <a:rP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lvl="0" indent="0" marL="0">
              <a:buNone/>
            </a:pPr>
          </a:p>
          <a:p>
            <a:pPr lvl="0" indent="0" marL="0">
              <a:buNone/>
            </a:pPr>
            <a:r>
              <a:rPr/>
              <a:t>Similarly, CD4 cell counts above 500 are a good sign, but things turn rapidly worse if they dip below 200.</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Frank Harrell suggests that you place the knots not evenly across the range of X but at equally spaced quantiles of the X distribution. This makes sense when the distribution of the X values is not uniform. If, for example, X is skewed to the right (has a tendency to produce most of the data on the left with a few scattered outliers on the right), the knots will tend to favor the data-rich left side of the distribution. He also suggests placing the leftmost and rightmost knots near, but not at the extremes of the X values, such as at the 10th or 90th percentiles or at the fifth smallest and the fifth largest values in the data. The actual percentiles are a bit tricky to explain.</a:t>
            </a:r>
          </a:p>
          <a:p>
            <a:pPr lvl="0" indent="0" marL="0">
              <a:buNone/>
            </a:pPr>
          </a:p>
          <a:p>
            <a:pPr lvl="0" indent="0" marL="0">
              <a:buNone/>
            </a:pPr>
            <a:r>
              <a:rPr i="1"/>
              <a:t>“For 3 knots, the outer quantiles used are 0.10 and 0.90. For 4-6 knots, the outer quantiles used are 0.05 and 0.95. For more than 6 knots, the outer quantiles are 0.025 and 0.975. The knots are equally spaced between these on the quantile scale. For fewer than 100 non-missing values of x, the outer knots are the 5th smallest and the 5th largest x.”</a:t>
            </a:r>
            <a:r>
              <a:rPr/>
              <a:t> as quoted here,</a:t>
            </a:r>
          </a:p>
          <a:p>
            <a:pPr lvl="0" indent="0" marL="0">
              <a:buNone/>
            </a:pPr>
          </a:p>
          <a:p>
            <a:pPr lvl="0" indent="0" marL="0">
              <a:buNone/>
            </a:pPr>
            <a:r>
              <a:rPr/>
              <a:t>If you pick this apart, you can deduce that 4 knots for a large dataset would be placed at the 5th, 35th, 65th and 95th percentiles.</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references I have looked at state that it is the number of knots rather than the placement of the knots that is critical.</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Splines work with a variety of statistical models. They work very nicely with linear regresion and random effects regression models.</a:t>
            </a:r>
          </a:p>
          <a:p>
            <a:pPr lvl="0" indent="0" marL="0">
              <a:buNone/>
            </a:pPr>
          </a:p>
          <a:p>
            <a:pPr lvl="0" indent="0" marL="0">
              <a:buNone/>
            </a:pPr>
            <a:r>
              <a:rPr/>
              <a:t>It takes a bit more work with the generalized linear model because of the nonlinear relationship with the outcome variable. With a bit of care, you will be fine.</a:t>
            </a:r>
          </a:p>
          <a:p>
            <a:pPr lvl="0" indent="0" marL="0">
              <a:buNone/>
            </a:pPr>
          </a:p>
          <a:p>
            <a:pPr lvl="0" indent="0" marL="0">
              <a:buNone/>
            </a:pPr>
            <a:r>
              <a:rPr/>
              <a:t>Cox regression models also require a bit of care.</a:t>
            </a:r>
          </a:p>
          <a:p>
            <a:pPr lvl="0" indent="0" marL="0">
              <a:buNone/>
            </a:pPr>
          </a:p>
          <a:p>
            <a:pPr lvl="0" indent="0" marL="0">
              <a:buNone/>
            </a:pPr>
            <a:r>
              <a:rPr/>
              <a:t>Many of the recent data science models do not work well with splines. The random forest model and deep neural nets, to name two, have their own way of modeling non-linearity and the spline functions would just get in the way.</a:t>
            </a:r>
          </a:p>
          <a:p>
            <a:pPr lvl="0" indent="0" marL="0">
              <a:buNone/>
            </a:pPr>
          </a:p>
          <a:p>
            <a:pPr lvl="0" indent="0" marL="0">
              <a:buNone/>
            </a:pPr>
            <a:r>
              <a:rPr/>
              <a:t>Let me show how to use a spline in a logistic regression model with data from survival of passengers on the Titanic.</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Titanic was a large cruise ship, the biggest of its kind in 1912. It was thought to be unsinkable, but when it set sail from England to American in its maiden voyage, it struck an iceberg and sank, killing many of the passengers and crew. You can get fairly good data on the characteristics of passengers who died and compare them to those that survived. The data indicate a strong effect due to age and gender, representing a philosophy of “women and children first” that held during the boarding of life boats. Let’s look at the effect of age on survival using a logistic regression model.</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boxplots reveal little differences between the ages of survivors and deaths. If something is going on, it is subtle.</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may be a downward trend in the odds of survival over time, but it is not statistically significant.</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plot is linear, but you should really look at it on the log odds scale because the logistic regression model is linear in the log odds. You need to change the predict function from type=“response” to type=“link” to get predictions on a log odds scale.</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coefficients from the restricted cubic spline are pretty much uninterpretable. You have to visualize the spline graphically. First do this on the log odds scale to see how far from linear the spline fit is.</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looks like “women and children” first might actually be “women, children, and old people first”.</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an exponential regression fit. The caption reads, “Look, it’s growing uncontrollably.”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loess smoothing curve. The caption reads, “I’m sophisticated, not like those bumbling polynomial people.”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flat linear regression fit (slope=0). The caption reads, “I’m making a scatter plot but I don’t want to.”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logistic curve regression fit. The caption reads, “I need to connect these two lines, but my first idea didn’t have enough Math.”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no particular regression line, but a very wide (nd probably appropriate) confidence band. This captures the idea that there is uncertainty not only in the deviation of the points from the regression curve, but true uncertainty about the shape of that regression curve. The caption reads, “Listen, science is hard. But I’m a serious person doing my best.”</a:t>
            </a:r>
          </a:p>
          <a:p>
            <a:pPr lvl="0" indent="0" marL="0">
              <a:buNone/>
            </a:pPr>
          </a:p>
          <a:p>
            <a:pPr lvl="0" indent="0" marL="0">
              <a:buNone/>
            </a:pPr>
            <a:r>
              <a:rPr/>
              <a:t>There is an active field of research under the topic uncertainty quantification that tries to take into account all the sources of uncertainty including uncertainty about which model is the correct model.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eople.cs.clemson.edu/~dhouse/courses/405/notes/splines.pdf" TargetMode="External" /><Relationship Id="rId3" Type="http://schemas.openxmlformats.org/officeDocument/2006/relationships/hyperlink" Target="https://bmcmedresmethodol.biomedcentral.com/articles/10.1186/s12874-019-0666-3" TargetMode="External" /><Relationship Id="rId4" Type="http://schemas.openxmlformats.org/officeDocument/2006/relationships/hyperlink" Target="https://bmcmedresmethodol.biomedcentral.com/track/pdf/10.1186/s12874-019-0666-3.pdf" TargetMode="Externa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6.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7.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xkcd.com/2048/" TargetMode="External" /><Relationship Id="rId4" Type="http://schemas.openxmlformats.org/officeDocument/2006/relationships/hyperlink" Target="https://www.explainxkcd.com/wiki/index.php/2048:_Curve-Fittin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3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37.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38.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39.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40.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41.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8.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2.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3.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54.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9.xml" /><Relationship Id="rId3" Type="http://schemas.openxmlformats.org/officeDocument/2006/relationships/image" Target="../media/image55.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7.png"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8.png"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9.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60.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61.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2.png"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3.png"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64.pn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are splines and how are they used?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07</a:t>
            </a:r>
          </a:p>
        </p:txBody>
      </p:sp>
      <p:pic>
        <p:nvPicPr>
          <p:cNvPr descr="Panel 07 of xkcd comic  ../images/xkcd-07.png" id="0" name="Picture 1"/>
          <p:cNvPicPr>
            <a:picLocks noGrp="1" noChangeAspect="1"/>
          </p:cNvPicPr>
          <p:nvPr/>
        </p:nvPicPr>
        <p:blipFill>
          <a:blip r:embed="rId3"/>
          <a:stretch>
            <a:fillRect/>
          </a:stretch>
        </p:blipFill>
        <p:spPr bwMode="auto">
          <a:xfrm>
            <a:off x="2984500" y="1193800"/>
            <a:ext cx="3162300" cy="3390900"/>
          </a:xfrm>
          <a:prstGeom prst="rect">
            <a:avLst/>
          </a:prstGeom>
          <a:noFill/>
          <a:ln w="9525">
            <a:noFill/>
            <a:headEnd/>
            <a:tailEnd/>
          </a:ln>
        </p:spPr>
      </p:pic>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a:t>
            </a:r>
          </a:p>
        </p:txBody>
      </p:sp>
      <p:sp>
        <p:nvSpPr>
          <p:cNvPr id="3" name="Content Placeholder 2"/>
          <p:cNvSpPr>
            <a:spLocks noGrp="1"/>
          </p:cNvSpPr>
          <p:nvPr>
            <p:ph idx="1"/>
          </p:nvPr>
        </p:nvSpPr>
        <p:spPr/>
        <p:txBody>
          <a:bodyPr/>
          <a:lstStyle/>
          <a:p>
            <a:pPr lvl="0"/>
            <a:r>
              <a:rPr/>
              <a:t>pbspline keyword</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a:t>
            </a:r>
          </a:p>
        </p:txBody>
      </p:sp>
      <p:sp>
        <p:nvSpPr>
          <p:cNvPr id="3" name="Content Placeholder 2"/>
          <p:cNvSpPr>
            <a:spLocks noGrp="1"/>
          </p:cNvSpPr>
          <p:nvPr>
            <p:ph idx="1"/>
          </p:nvPr>
        </p:nvSpPr>
        <p:spPr/>
        <p:txBody>
          <a:bodyPr/>
          <a:lstStyle/>
          <a:p>
            <a:pPr lvl="0"/>
            <a:r>
              <a:rPr/>
              <a:t>mkspline</a:t>
            </a:r>
          </a:p>
          <a:p>
            <a:pPr lvl="0"/>
            <a:r>
              <a:rPr/>
              <a:t>rc_spline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Donald H. House. Chapter 14. Spline Curves. Available in </a:t>
            </a:r>
            <a:r>
              <a:rPr>
                <a:hlinkClick r:id="rId2"/>
              </a:rPr>
              <a:t>pdf format</a:t>
            </a:r>
            <a:r>
              <a:rPr/>
              <a:t>.</a:t>
            </a:r>
          </a:p>
          <a:p>
            <a:pPr lvl="0" indent="0" marL="0">
              <a:buNone/>
            </a:pPr>
            <a:r>
              <a:rPr/>
              <a:t>Aris Perperoglou, Willi Sauerbrei, Michal Abrahamowicz, Matthias Schmid. A review of spline function procedures in R. BMC Medical Research Methodology 19, 46 (2019). DOI: 10.1186/s12874-019-0666-3. Available in </a:t>
            </a:r>
            <a:r>
              <a:rPr>
                <a:hlinkClick r:id="rId3"/>
              </a:rPr>
              <a:t>html format</a:t>
            </a:r>
            <a:r>
              <a:rPr/>
              <a:t> or </a:t>
            </a:r>
            <a:r>
              <a:rPr>
                <a:hlinkClick r:id="rId4"/>
              </a:rPr>
              <a:t>pdf format</a:t>
            </a:r>
            <a:r>
              <a:rPr/>
              <a:t>.</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1"/>
            <a:r>
              <a:rPr/>
              <a:t>Building cubic splines from scratch</a:t>
            </a:r>
          </a:p>
          <a:p>
            <a:pPr lvl="1"/>
            <a:r>
              <a:rPr/>
              <a:t>B-splines, natural splines</a:t>
            </a:r>
          </a:p>
          <a:p>
            <a:pPr lvl="1"/>
            <a:r>
              <a:rPr/>
              <a:t>How many knots and where to put them</a:t>
            </a:r>
          </a:p>
          <a:p>
            <a:pPr lvl="1"/>
            <a:r>
              <a:rPr/>
              <a:t>Logistic regression example</a:t>
            </a:r>
          </a:p>
          <a:p>
            <a:pPr lvl="1"/>
            <a:r>
              <a:rPr/>
              <a:t>Some code hints for R, SAS, Stata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08</a:t>
            </a:r>
          </a:p>
        </p:txBody>
      </p:sp>
      <p:pic>
        <p:nvPicPr>
          <p:cNvPr descr="Panel 08 of xkcd comic  ../images/xkcd-08.png" id="0" name="Picture 1"/>
          <p:cNvPicPr>
            <a:picLocks noGrp="1" noChangeAspect="1"/>
          </p:cNvPicPr>
          <p:nvPr/>
        </p:nvPicPr>
        <p:blipFill>
          <a:blip r:embed="rId3"/>
          <a:stretch>
            <a:fillRect/>
          </a:stretch>
        </p:blipFill>
        <p:spPr bwMode="auto">
          <a:xfrm>
            <a:off x="3098800" y="1193800"/>
            <a:ext cx="29337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09</a:t>
            </a:r>
          </a:p>
        </p:txBody>
      </p:sp>
      <p:pic>
        <p:nvPicPr>
          <p:cNvPr descr="Panel 09 of xkcd comic  ../images/xkcd-09.png" id="0" name="Picture 1"/>
          <p:cNvPicPr>
            <a:picLocks noGrp="1" noChangeAspect="1"/>
          </p:cNvPicPr>
          <p:nvPr/>
        </p:nvPicPr>
        <p:blipFill>
          <a:blip r:embed="rId3"/>
          <a:stretch>
            <a:fillRect/>
          </a:stretch>
        </p:blipFill>
        <p:spPr bwMode="auto">
          <a:xfrm>
            <a:off x="3098800" y="1193800"/>
            <a:ext cx="29464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10</a:t>
            </a:r>
          </a:p>
        </p:txBody>
      </p:sp>
      <p:pic>
        <p:nvPicPr>
          <p:cNvPr descr="Panel 10 of xkcd comic  ../images/xkcd-10.png" id="0" name="Picture 1"/>
          <p:cNvPicPr>
            <a:picLocks noGrp="1" noChangeAspect="1"/>
          </p:cNvPicPr>
          <p:nvPr/>
        </p:nvPicPr>
        <p:blipFill>
          <a:blip r:embed="rId3"/>
          <a:stretch>
            <a:fillRect/>
          </a:stretch>
        </p:blipFill>
        <p:spPr bwMode="auto">
          <a:xfrm>
            <a:off x="3086100" y="1193800"/>
            <a:ext cx="29845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11</a:t>
            </a:r>
          </a:p>
        </p:txBody>
      </p:sp>
      <p:pic>
        <p:nvPicPr>
          <p:cNvPr descr="Panel 11 of xkcd comic  ../images/xkcd-11.png" id="0" name="Picture 1"/>
          <p:cNvPicPr>
            <a:picLocks noGrp="1" noChangeAspect="1"/>
          </p:cNvPicPr>
          <p:nvPr/>
        </p:nvPicPr>
        <p:blipFill>
          <a:blip r:embed="rId3"/>
          <a:stretch>
            <a:fillRect/>
          </a:stretch>
        </p:blipFill>
        <p:spPr bwMode="auto">
          <a:xfrm>
            <a:off x="3124200" y="1193800"/>
            <a:ext cx="28956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12</a:t>
            </a:r>
          </a:p>
        </p:txBody>
      </p:sp>
      <p:pic>
        <p:nvPicPr>
          <p:cNvPr descr="Panel 12 of xkcd comic  ../images/xkcd-12.png" id="0" name="Picture 1"/>
          <p:cNvPicPr>
            <a:picLocks noGrp="1" noChangeAspect="1"/>
          </p:cNvPicPr>
          <p:nvPr/>
        </p:nvPicPr>
        <p:blipFill>
          <a:blip r:embed="rId3"/>
          <a:stretch>
            <a:fillRect/>
          </a:stretch>
        </p:blipFill>
        <p:spPr bwMode="auto">
          <a:xfrm>
            <a:off x="3175000" y="1193800"/>
            <a:ext cx="27813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real-world problem, without the data</a:t>
            </a:r>
          </a:p>
        </p:txBody>
      </p:sp>
      <p:sp>
        <p:nvSpPr>
          <p:cNvPr id="3" name="Content Placeholder 2"/>
          <p:cNvSpPr>
            <a:spLocks noGrp="1"/>
          </p:cNvSpPr>
          <p:nvPr>
            <p:ph idx="1"/>
          </p:nvPr>
        </p:nvSpPr>
        <p:spPr/>
        <p:txBody>
          <a:bodyPr/>
          <a:lstStyle/>
          <a:p>
            <a:pPr lvl="0"/>
            <a:r>
              <a:rPr/>
              <a:t>Threshold model</a:t>
            </a:r>
          </a:p>
          <a:p>
            <a:pPr lvl="1"/>
            <a:r>
              <a:rPr/>
              <a:t>Nothing happens until you meet a threshold</a:t>
            </a:r>
          </a:p>
          <a:p>
            <a:pPr lvl="1"/>
            <a:r>
              <a:rPr/>
              <a:t>Then things get worse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function</a:t>
            </a:r>
          </a:p>
        </p:txBody>
      </p:sp>
      <p:pic>
        <p:nvPicPr>
          <p:cNvPr descr="splines-slides-and-speaker-notes_files/figure-pptx/01-linea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r>
                      <m:t>X</m:t>
                    </m:r>
                  </m:oMath>
                </a14:m>
              </a:p>
            </p:txBody>
          </p:sp>
        </mc:Choice>
      </mc:AlternateContent>
      <p:sp>
        <p:nvSpPr>
          <p:cNvPr id="3" name="Content Placeholder 2"/>
          <p:cNvSpPr>
            <a:spLocks noGrp="1"/>
          </p:cNvSpPr>
          <p:nvPr>
            <p:ph idx="1"/>
          </p:nvPr>
        </p:nvSpPr>
        <p:spPr/>
        <p:txBody>
          <a:bodyPr/>
          <a:lstStyle/>
          <a:p>
            <a:pPr lvl="0" indent="0">
              <a:buNone/>
            </a:pPr>
            <a:r>
              <a:rPr>
                <a:latin typeface="Courier"/>
              </a:rPr>
              <a:t>1  0
1  3
1  6
1  9
1 12
1 15
1 18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function</a:t>
            </a:r>
          </a:p>
        </p:txBody>
      </p:sp>
      <p:pic>
        <p:nvPicPr>
          <p:cNvPr descr="splines-slides-and-speaker-notes_files/figure-pptx/01-elbow-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Topics to be covered</a:t>
            </a:r>
          </a:p>
        </p:txBody>
      </p:sp>
      <p:sp>
        <p:nvSpPr>
          <p:cNvPr id="3" name="Content Placeholder 2"/>
          <p:cNvSpPr>
            <a:spLocks noGrp="1"/>
          </p:cNvSpPr>
          <p:nvPr>
            <p:ph idx="1"/>
          </p:nvPr>
        </p:nvSpPr>
        <p:spPr/>
        <p:txBody>
          <a:bodyPr/>
          <a:lstStyle/>
          <a:p>
            <a:pPr lvl="0"/>
            <a:r>
              <a:rPr/>
              <a:t>What you will learn</a:t>
            </a:r>
          </a:p>
          <a:p>
            <a:pPr lvl="1"/>
            <a:r>
              <a:rPr/>
              <a:t>Variety of regressions</a:t>
            </a:r>
          </a:p>
          <a:p>
            <a:pPr lvl="1"/>
            <a:r>
              <a:rPr/>
              <a:t>Building cubic splines from scratch</a:t>
            </a:r>
          </a:p>
          <a:p>
            <a:pPr lvl="1"/>
            <a:r>
              <a:rPr/>
              <a:t>B-splines, natural splines</a:t>
            </a:r>
          </a:p>
          <a:p>
            <a:pPr lvl="1"/>
            <a:r>
              <a:rPr/>
              <a:t>How many knots and where to put them</a:t>
            </a:r>
          </a:p>
          <a:p>
            <a:pPr lvl="1"/>
            <a:r>
              <a:rPr/>
              <a:t>Logistic regression example</a:t>
            </a:r>
          </a:p>
          <a:p>
            <a:pPr lvl="1"/>
            <a:r>
              <a:rPr/>
              <a:t>Some code hints for R, SAS, Stata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1
1  1
1  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Elbow regression</a:t>
            </a:r>
          </a:p>
        </p:txBody>
      </p:sp>
      <p:pic>
        <p:nvPicPr>
          <p:cNvPr descr="splines-slides-and-speaker-notes_files/figure-pptx/01-step-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d>
                      <m:dPr>
                        <m:begChr m:val="("/>
                        <m:endChr m:val=")"/>
                        <m:sepChr m:val=""/>
                        <m:grow/>
                      </m:dPr>
                      <m:e>
                        <m:r>
                          <m:t>X</m:t>
                        </m:r>
                        <m:r>
                          <m:rPr>
                            <m:sty m:val="p"/>
                          </m:rPr>
                          <m:t>−</m:t>
                        </m:r>
                        <m:r>
                          <m:t>9</m:t>
                        </m:r>
                      </m:e>
                    </m:d>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3
1  6
1  9</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analog</a:t>
            </a:r>
          </a:p>
        </p:txBody>
      </p:sp>
      <p:pic>
        <p:nvPicPr>
          <p:cNvPr descr="splines-slides-and-speaker-notes_files/figure-pptx/01-quadrat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sSup>
                      <m:e>
                        <m:d>
                          <m:dPr>
                            <m:begChr m:val="("/>
                            <m:endChr m:val=")"/>
                            <m:sepChr m:val=""/>
                            <m:grow/>
                          </m:dPr>
                          <m:e>
                            <m:r>
                              <m:t>X</m:t>
                            </m:r>
                            <m:r>
                              <m:rPr>
                                <m:sty m:val="p"/>
                              </m:rPr>
                              <m:t>−</m:t>
                            </m:r>
                            <m:r>
                              <m:t>9</m:t>
                            </m:r>
                          </m:e>
                        </m:d>
                      </m:e>
                      <m:sup>
                        <m:r>
                          <m:t>2</m:t>
                        </m:r>
                      </m:sup>
                    </m:sSup>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9
1 36
1 81</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0"/>
            <a:r>
              <a:rPr/>
              <a:t>What’s coming next</a:t>
            </a:r>
          </a:p>
          <a:p>
            <a:pPr lvl="1"/>
            <a:r>
              <a:rPr/>
              <a:t>Building cubic splines from scratch</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Splines</a:t>
            </a:r>
          </a:p>
        </p:txBody>
      </p:sp>
      <p:sp>
        <p:nvSpPr>
          <p:cNvPr id="3" name="Content Placeholder 2"/>
          <p:cNvSpPr>
            <a:spLocks noGrp="1"/>
          </p:cNvSpPr>
          <p:nvPr>
            <p:ph idx="1"/>
          </p:nvPr>
        </p:nvSpPr>
        <p:spPr/>
        <p:txBody>
          <a:bodyPr/>
          <a:lstStyle/>
          <a:p>
            <a:pPr lvl="0"/>
            <a:r>
              <a:rPr/>
              <a:t>Piecewise cubic polynomial</a:t>
            </a:r>
          </a:p>
          <a:p>
            <a:pPr lvl="1"/>
            <a:r>
              <a:rPr/>
              <a:t>Continuous</a:t>
            </a:r>
          </a:p>
          <a:p>
            <a:pPr lvl="1"/>
            <a:r>
              <a:rPr/>
              <a:t>Smooth</a:t>
            </a:r>
          </a:p>
          <a:p>
            <a:pPr lvl="0"/>
            <a:r>
              <a:rPr/>
              <a:t>Transition points = knots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physical spline</a:t>
            </a:r>
          </a:p>
        </p:txBody>
      </p:sp>
      <p:pic>
        <p:nvPicPr>
          <p:cNvPr descr="A flexible strip of wood curved and constrained at certain points  ../images/spline.png" id="0" name="Picture 1"/>
          <p:cNvPicPr>
            <a:picLocks noGrp="1" noChangeAspect="1"/>
          </p:cNvPicPr>
          <p:nvPr/>
        </p:nvPicPr>
        <p:blipFill>
          <a:blip r:embed="rId3"/>
          <a:stretch>
            <a:fillRect/>
          </a:stretch>
        </p:blipFill>
        <p:spPr bwMode="auto">
          <a:xfrm>
            <a:off x="2984500" y="1193800"/>
            <a:ext cx="3175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french curve</a:t>
            </a:r>
          </a:p>
        </p:txBody>
      </p:sp>
      <p:pic>
        <p:nvPicPr>
          <p:cNvPr descr="Several french curves showing varying curvatures  ../images/french-curve.png" id="0" name="Picture 1"/>
          <p:cNvPicPr>
            <a:picLocks noGrp="1" noChangeAspect="1"/>
          </p:cNvPicPr>
          <p:nvPr/>
        </p:nvPicPr>
        <p:blipFill>
          <a:blip r:embed="rId3"/>
          <a:stretch>
            <a:fillRect/>
          </a:stretch>
        </p:blipFill>
        <p:spPr bwMode="auto">
          <a:xfrm>
            <a:off x="3352800" y="1193800"/>
            <a:ext cx="24511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0</a:t>
                      </a:r>
                    </a:p>
                  </a:txBody>
                </a:tc>
                <a:tc>
                  <a:txBody>
                    <a:bodyPr/>
                    <a:lstStyle/>
                    <a:p>
                      <a:pPr lvl="0" indent="0" marL="0">
                        <a:buNone/>
                      </a:pPr>
                      <a:r>
                        <a:rPr/>
                        <a:t>41.6</a:t>
                      </a:r>
                    </a:p>
                  </a:txBody>
                </a:tc>
              </a:tr>
              <a:tr h="0">
                <a:tc>
                  <a:txBody>
                    <a:bodyPr/>
                    <a:lstStyle/>
                    <a:p>
                      <a:pPr lvl="0" indent="0" marL="0">
                        <a:buNone/>
                      </a:pPr>
                      <a:r>
                        <a:rPr/>
                        <a:t>1</a:t>
                      </a:r>
                    </a:p>
                  </a:txBody>
                </a:tc>
                <a:tc>
                  <a:txBody>
                    <a:bodyPr/>
                    <a:lstStyle/>
                    <a:p>
                      <a:pPr lvl="0" indent="0" marL="0">
                        <a:buNone/>
                      </a:pPr>
                      <a:r>
                        <a:rPr/>
                        <a:t>39.6</a:t>
                      </a:r>
                    </a:p>
                  </a:txBody>
                </a:tc>
              </a:tr>
              <a:tr h="0">
                <a:tc>
                  <a:txBody>
                    <a:bodyPr/>
                    <a:lstStyle/>
                    <a:p>
                      <a:pPr lvl="0" indent="0" marL="0">
                        <a:buNone/>
                      </a:pPr>
                      <a:r>
                        <a:rPr/>
                        <a:t>2</a:t>
                      </a:r>
                    </a:p>
                  </a:txBody>
                </a:tc>
                <a:tc>
                  <a:txBody>
                    <a:bodyPr/>
                    <a:lstStyle/>
                    <a:p>
                      <a:pPr lvl="0" indent="0" marL="0">
                        <a:buNone/>
                      </a:pPr>
                      <a:r>
                        <a:rPr/>
                        <a:t>39.4</a:t>
                      </a:r>
                    </a:p>
                  </a:txBody>
                </a:tc>
              </a:tr>
              <a:tr h="0">
                <a:tc>
                  <a:txBody>
                    <a:bodyPr/>
                    <a:lstStyle/>
                    <a:p>
                      <a:pPr lvl="0" indent="0" marL="0">
                        <a:buNone/>
                      </a:pPr>
                      <a:r>
                        <a:rPr/>
                        <a:t>3</a:t>
                      </a:r>
                    </a:p>
                  </a:txBody>
                </a:tc>
                <a:tc>
                  <a:txBody>
                    <a:bodyPr/>
                    <a:lstStyle/>
                    <a:p>
                      <a:pPr lvl="0" indent="0" marL="0">
                        <a:buNone/>
                      </a:pPr>
                      <a:r>
                        <a:rPr/>
                        <a:t>39.8</a:t>
                      </a:r>
                    </a:p>
                  </a:txBody>
                </a:tc>
              </a:tr>
              <a:tr h="0">
                <a:tc>
                  <a:txBody>
                    <a:bodyPr/>
                    <a:lstStyle/>
                    <a:p>
                      <a:pPr lvl="0" indent="0" marL="0">
                        <a:buNone/>
                      </a:pPr>
                      <a:r>
                        <a:rPr/>
                        <a:t>4</a:t>
                      </a:r>
                    </a:p>
                  </a:txBody>
                </a:tc>
                <a:tc>
                  <a:txBody>
                    <a:bodyPr/>
                    <a:lstStyle/>
                    <a:p>
                      <a:pPr lvl="0" indent="0" marL="0">
                        <a:buNone/>
                      </a:pPr>
                      <a:r>
                        <a:rPr/>
                        <a:t>38.9</a:t>
                      </a:r>
                    </a:p>
                  </a:txBody>
                </a:tc>
              </a:tr>
              <a:tr h="0">
                <a:tc>
                  <a:txBody>
                    <a:bodyPr/>
                    <a:lstStyle/>
                    <a:p>
                      <a:pPr lvl="0" indent="0" marL="0">
                        <a:buNone/>
                      </a:pPr>
                      <a:r>
                        <a:rPr/>
                        <a:t>5</a:t>
                      </a:r>
                    </a:p>
                  </a:txBody>
                </a:tc>
                <a:tc>
                  <a:txBody>
                    <a:bodyPr/>
                    <a:lstStyle/>
                    <a:p>
                      <a:pPr lvl="0" indent="0" marL="0">
                        <a:buNone/>
                      </a:pPr>
                      <a:r>
                        <a:rPr/>
                        <a:t>40.0</a:t>
                      </a:r>
                    </a:p>
                  </a:txBody>
                </a:tc>
              </a:tr>
              <a:tr h="0">
                <a:tc>
                  <a:txBody>
                    <a:bodyPr/>
                    <a:lstStyle/>
                    <a:p>
                      <a:pPr lvl="0" indent="0" marL="0">
                        <a:buNone/>
                      </a:pPr>
                      <a:r>
                        <a:rPr/>
                        <a:t>6</a:t>
                      </a:r>
                    </a:p>
                  </a:txBody>
                </a:tc>
                <a:tc>
                  <a:txBody>
                    <a:bodyPr/>
                    <a:lstStyle/>
                    <a:p>
                      <a:pPr lvl="0" indent="0" marL="0">
                        <a:buNone/>
                      </a:pPr>
                      <a:r>
                        <a:rPr/>
                        <a:t>36.6</a:t>
                      </a:r>
                    </a:p>
                  </a:txBody>
                </a:tc>
              </a:tr>
              <a:tr h="0">
                <a:tc>
                  <a:txBody>
                    <a:bodyPr/>
                    <a:lstStyle/>
                    <a:p>
                      <a:pPr lvl="0" indent="0" marL="0">
                        <a:buNone/>
                      </a:pPr>
                      <a:r>
                        <a:rPr/>
                        <a:t>7</a:t>
                      </a:r>
                    </a:p>
                  </a:txBody>
                </a:tc>
                <a:tc>
                  <a:txBody>
                    <a:bodyPr/>
                    <a:lstStyle/>
                    <a:p>
                      <a:pPr lvl="0" indent="0" marL="0">
                        <a:buNone/>
                      </a:pPr>
                      <a:r>
                        <a:rPr/>
                        <a:t>33.1</a:t>
                      </a:r>
                    </a:p>
                  </a:txBody>
                </a:tc>
              </a:tr>
              <a:tr h="0">
                <a:tc>
                  <a:txBody>
                    <a:bodyPr/>
                    <a:lstStyle/>
                    <a:p>
                      <a:pPr lvl="0" indent="0" marL="0">
                        <a:buNone/>
                      </a:pPr>
                      <a:r>
                        <a:rPr/>
                        <a:t>8</a:t>
                      </a:r>
                    </a:p>
                  </a:txBody>
                </a:tc>
                <a:tc>
                  <a:txBody>
                    <a:bodyPr/>
                    <a:lstStyle/>
                    <a:p>
                      <a:pPr lvl="0" indent="0" marL="0">
                        <a:buNone/>
                      </a:pPr>
                      <a:r>
                        <a:rPr/>
                        <a:t>29.8</a:t>
                      </a:r>
                    </a:p>
                  </a:txBody>
                </a:tc>
              </a:tr>
              <a:tr h="0">
                <a:tc>
                  <a:txBody>
                    <a:bodyPr/>
                    <a:lstStyle/>
                    <a:p>
                      <a:pPr lvl="0" indent="0" marL="0">
                        <a:buNone/>
                      </a:pPr>
                      <a:r>
                        <a:rPr/>
                        <a:t>9</a:t>
                      </a:r>
                    </a:p>
                  </a:txBody>
                </a:tc>
                <a:tc>
                  <a:txBody>
                    <a:bodyPr/>
                    <a:lstStyle/>
                    <a:p>
                      <a:pPr lvl="0" indent="0" marL="0">
                        <a:buNone/>
                      </a:pPr>
                      <a:r>
                        <a:rPr/>
                        <a:t>26.3</a:t>
                      </a:r>
                    </a:p>
                  </a:txBody>
                </a:tc>
              </a:tr>
              <a:tr h="0">
                <a:tc>
                  <a:txBody>
                    <a:bodyPr/>
                    <a:lstStyle/>
                    <a:p>
                      <a:pPr lvl="0" indent="0" marL="0">
                        <a:buNone/>
                      </a:pPr>
                      <a:r>
                        <a:rPr/>
                        <a:t>10</a:t>
                      </a:r>
                    </a:p>
                  </a:txBody>
                </a:tc>
                <a:tc>
                  <a:txBody>
                    <a:bodyPr/>
                    <a:lstStyle/>
                    <a:p>
                      <a:pPr lvl="0" indent="0" marL="0">
                        <a:buNone/>
                      </a:pPr>
                      <a:r>
                        <a:rPr/>
                        <a:t>25.0</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a:t>
            </a:r>
          </a:p>
        </p:txBody>
      </p:sp>
      <p:sp>
        <p:nvSpPr>
          <p:cNvPr id="3" name="Content Placeholder 2"/>
          <p:cNvSpPr>
            <a:spLocks noGrp="1"/>
          </p:cNvSpPr>
          <p:nvPr>
            <p:ph idx="1"/>
          </p:nvPr>
        </p:nvSpPr>
        <p:spPr/>
        <p:txBody>
          <a:bodyPr/>
          <a:lstStyle/>
          <a:p>
            <a:pPr lvl="0"/>
            <a:r>
              <a:rPr/>
              <a:t>Title “CURVE-FITTING METHODS AND THE MESSAGE THEY SEND”</a:t>
            </a:r>
          </a:p>
          <a:p>
            <a:pPr lvl="0"/>
            <a:r>
              <a:rPr/>
              <a:t>Drawn by Scott Munro</a:t>
            </a:r>
          </a:p>
          <a:p>
            <a:pPr lvl="0"/>
            <a:r>
              <a:rPr/>
              <a:t>Open-source license</a:t>
            </a:r>
          </a:p>
          <a:p>
            <a:pPr lvl="0"/>
            <a:r>
              <a:rPr>
                <a:hlinkClick r:id="rId3"/>
              </a:rPr>
              <a:t>Link to comic</a:t>
            </a:r>
            <a:r>
              <a:rPr/>
              <a:t> at xkcd.com</a:t>
            </a:r>
          </a:p>
          <a:p>
            <a:pPr lvl="0"/>
            <a:r>
              <a:rPr>
                <a:hlinkClick r:id="rId4"/>
              </a:rPr>
              <a:t>More details</a:t>
            </a:r>
            <a:r>
              <a:rPr/>
              <a:t> at explain-xkcd.com</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11</a:t>
                      </a:r>
                    </a:p>
                  </a:txBody>
                </a:tc>
                <a:tc>
                  <a:txBody>
                    <a:bodyPr/>
                    <a:lstStyle/>
                    <a:p>
                      <a:pPr lvl="0" indent="0" marL="0">
                        <a:buNone/>
                      </a:pPr>
                      <a:r>
                        <a:rPr/>
                        <a:t>28.8</a:t>
                      </a:r>
                    </a:p>
                  </a:txBody>
                </a:tc>
              </a:tr>
              <a:tr h="0">
                <a:tc>
                  <a:txBody>
                    <a:bodyPr/>
                    <a:lstStyle/>
                    <a:p>
                      <a:pPr lvl="0" indent="0" marL="0">
                        <a:buNone/>
                      </a:pPr>
                      <a:r>
                        <a:rPr/>
                        <a:t>12</a:t>
                      </a:r>
                    </a:p>
                  </a:txBody>
                </a:tc>
                <a:tc>
                  <a:txBody>
                    <a:bodyPr/>
                    <a:lstStyle/>
                    <a:p>
                      <a:pPr lvl="0" indent="0" marL="0">
                        <a:buNone/>
                      </a:pPr>
                      <a:r>
                        <a:rPr/>
                        <a:t>33.0</a:t>
                      </a:r>
                    </a:p>
                  </a:txBody>
                </a:tc>
              </a:tr>
              <a:tr h="0">
                <a:tc>
                  <a:txBody>
                    <a:bodyPr/>
                    <a:lstStyle/>
                    <a:p>
                      <a:pPr lvl="0" indent="0" marL="0">
                        <a:buNone/>
                      </a:pPr>
                      <a:r>
                        <a:rPr/>
                        <a:t>13</a:t>
                      </a:r>
                    </a:p>
                  </a:txBody>
                </a:tc>
                <a:tc>
                  <a:txBody>
                    <a:bodyPr/>
                    <a:lstStyle/>
                    <a:p>
                      <a:pPr lvl="0" indent="0" marL="0">
                        <a:buNone/>
                      </a:pPr>
                      <a:r>
                        <a:rPr/>
                        <a:t>37.3</a:t>
                      </a:r>
                    </a:p>
                  </a:txBody>
                </a:tc>
              </a:tr>
              <a:tr h="0">
                <a:tc>
                  <a:txBody>
                    <a:bodyPr/>
                    <a:lstStyle/>
                    <a:p>
                      <a:pPr lvl="0" indent="0" marL="0">
                        <a:buNone/>
                      </a:pPr>
                      <a:r>
                        <a:rPr/>
                        <a:t>14</a:t>
                      </a:r>
                    </a:p>
                  </a:txBody>
                </a:tc>
                <a:tc>
                  <a:txBody>
                    <a:bodyPr/>
                    <a:lstStyle/>
                    <a:p>
                      <a:pPr lvl="0" indent="0" marL="0">
                        <a:buNone/>
                      </a:pPr>
                      <a:r>
                        <a:rPr/>
                        <a:t>41.5</a:t>
                      </a:r>
                    </a:p>
                  </a:txBody>
                </a:tc>
              </a:tr>
              <a:tr h="0">
                <a:tc>
                  <a:txBody>
                    <a:bodyPr/>
                    <a:lstStyle/>
                    <a:p>
                      <a:pPr lvl="0" indent="0" marL="0">
                        <a:buNone/>
                      </a:pPr>
                      <a:r>
                        <a:rPr/>
                        <a:t>15</a:t>
                      </a:r>
                    </a:p>
                  </a:txBody>
                </a:tc>
                <a:tc>
                  <a:txBody>
                    <a:bodyPr/>
                    <a:lstStyle/>
                    <a:p>
                      <a:pPr lvl="0" indent="0" marL="0">
                        <a:buNone/>
                      </a:pPr>
                      <a:r>
                        <a:rPr/>
                        <a:t>46.4</a:t>
                      </a:r>
                    </a:p>
                  </a:txBody>
                </a:tc>
              </a:tr>
              <a:tr h="0">
                <a:tc>
                  <a:txBody>
                    <a:bodyPr/>
                    <a:lstStyle/>
                    <a:p>
                      <a:pPr lvl="0" indent="0" marL="0">
                        <a:buNone/>
                      </a:pPr>
                      <a:r>
                        <a:rPr/>
                        <a:t>16</a:t>
                      </a:r>
                    </a:p>
                  </a:txBody>
                </a:tc>
                <a:tc>
                  <a:txBody>
                    <a:bodyPr/>
                    <a:lstStyle/>
                    <a:p>
                      <a:pPr lvl="0" indent="0" marL="0">
                        <a:buNone/>
                      </a:pPr>
                      <a:r>
                        <a:rPr/>
                        <a:t>48.9</a:t>
                      </a:r>
                    </a:p>
                  </a:txBody>
                </a:tc>
              </a:tr>
              <a:tr h="0">
                <a:tc>
                  <a:txBody>
                    <a:bodyPr/>
                    <a:lstStyle/>
                    <a:p>
                      <a:pPr lvl="0" indent="0" marL="0">
                        <a:buNone/>
                      </a:pPr>
                      <a:r>
                        <a:rPr/>
                        <a:t>17</a:t>
                      </a:r>
                    </a:p>
                  </a:txBody>
                </a:tc>
                <a:tc>
                  <a:txBody>
                    <a:bodyPr/>
                    <a:lstStyle/>
                    <a:p>
                      <a:pPr lvl="0" indent="0" marL="0">
                        <a:buNone/>
                      </a:pPr>
                      <a:r>
                        <a:rPr/>
                        <a:t>49.1</a:t>
                      </a:r>
                    </a:p>
                  </a:txBody>
                </a:tc>
              </a:tr>
              <a:tr h="0">
                <a:tc>
                  <a:txBody>
                    <a:bodyPr/>
                    <a:lstStyle/>
                    <a:p>
                      <a:pPr lvl="0" indent="0" marL="0">
                        <a:buNone/>
                      </a:pPr>
                      <a:r>
                        <a:rPr/>
                        <a:t>18</a:t>
                      </a:r>
                    </a:p>
                  </a:txBody>
                </a:tc>
                <a:tc>
                  <a:txBody>
                    <a:bodyPr/>
                    <a:lstStyle/>
                    <a:p>
                      <a:pPr lvl="0" indent="0" marL="0">
                        <a:buNone/>
                      </a:pPr>
                      <a:r>
                        <a:rPr/>
                        <a:t>46.0</a:t>
                      </a:r>
                    </a:p>
                  </a:txBody>
                </a:tc>
              </a:tr>
              <a:tr h="0">
                <a:tc>
                  <a:txBody>
                    <a:bodyPr/>
                    <a:lstStyle/>
                    <a:p>
                      <a:pPr lvl="0" indent="0" marL="0">
                        <a:buNone/>
                      </a:pPr>
                      <a:r>
                        <a:rPr/>
                        <a:t>19</a:t>
                      </a:r>
                    </a:p>
                  </a:txBody>
                </a:tc>
                <a:tc>
                  <a:txBody>
                    <a:bodyPr/>
                    <a:lstStyle/>
                    <a:p>
                      <a:pPr lvl="0" indent="0" marL="0">
                        <a:buNone/>
                      </a:pPr>
                      <a:r>
                        <a:rPr/>
                        <a:t>45.4</a:t>
                      </a:r>
                    </a:p>
                  </a:txBody>
                </a:tc>
              </a:tr>
              <a:tr h="0">
                <a:tc>
                  <a:txBody>
                    <a:bodyPr/>
                    <a:lstStyle/>
                    <a:p>
                      <a:pPr lvl="0" indent="0" marL="0">
                        <a:buNone/>
                      </a:pPr>
                      <a:r>
                        <a:rPr/>
                        <a:t>20</a:t>
                      </a:r>
                    </a:p>
                  </a:txBody>
                </a:tc>
                <a:tc>
                  <a:txBody>
                    <a:bodyPr/>
                    <a:lstStyle/>
                    <a:p>
                      <a:pPr lvl="0" indent="0" marL="0">
                        <a:buNone/>
                      </a:pPr>
                      <a:r>
                        <a:rPr/>
                        <a:t>41.7</a:t>
                      </a:r>
                    </a:p>
                  </a:txBody>
                </a:tc>
              </a:tr>
            </a:tbl>
          </a:graphicData>
        </a:graphic>
      </p:graphicFrame>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 of artificial data</a:t>
            </a:r>
          </a:p>
        </p:txBody>
      </p:sp>
      <p:pic>
        <p:nvPicPr>
          <p:cNvPr descr="splines-slides-and-speaker-notes_files/figure-pptx/02-artificial-data-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3</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11</a:t>
                      </a:r>
                    </a:p>
                  </a:txBody>
                </a:tc>
                <a:tc>
                  <a:txBody>
                    <a:bodyPr/>
                    <a:lstStyle/>
                    <a:p>
                      <a:pPr lvl="0" indent="0" marL="0">
                        <a:buNone/>
                      </a:pPr>
                      <a:r>
                        <a:rPr/>
                        <a:t>121</a:t>
                      </a:r>
                    </a:p>
                  </a:txBody>
                </a:tc>
                <a:tc>
                  <a:txBody>
                    <a:bodyPr/>
                    <a:lstStyle/>
                    <a:p>
                      <a:pPr lvl="0" indent="0" marL="0">
                        <a:buNone/>
                      </a:pPr>
                      <a:r>
                        <a:rPr/>
                        <a:t>1331</a:t>
                      </a:r>
                    </a:p>
                  </a:txBody>
                </a:tc>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12</a:t>
                      </a:r>
                    </a:p>
                  </a:txBody>
                </a:tc>
                <a:tc>
                  <a:txBody>
                    <a:bodyPr/>
                    <a:lstStyle/>
                    <a:p>
                      <a:pPr lvl="0" indent="0" marL="0">
                        <a:buNone/>
                      </a:pPr>
                      <a:r>
                        <a:rPr/>
                        <a:t>144</a:t>
                      </a:r>
                    </a:p>
                  </a:txBody>
                </a:tc>
                <a:tc>
                  <a:txBody>
                    <a:bodyPr/>
                    <a:lstStyle/>
                    <a:p>
                      <a:pPr lvl="0" indent="0" marL="0">
                        <a:buNone/>
                      </a:pPr>
                      <a:r>
                        <a:rPr/>
                        <a:t>1728</a:t>
                      </a:r>
                    </a:p>
                  </a:txBody>
                </a:tc>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13</a:t>
                      </a:r>
                    </a:p>
                  </a:txBody>
                </a:tc>
                <a:tc>
                  <a:txBody>
                    <a:bodyPr/>
                    <a:lstStyle/>
                    <a:p>
                      <a:pPr lvl="0" indent="0" marL="0">
                        <a:buNone/>
                      </a:pPr>
                      <a:r>
                        <a:rPr/>
                        <a:t>169</a:t>
                      </a:r>
                    </a:p>
                  </a:txBody>
                </a:tc>
                <a:tc>
                  <a:txBody>
                    <a:bodyPr/>
                    <a:lstStyle/>
                    <a:p>
                      <a:pPr lvl="0" indent="0" marL="0">
                        <a:buNone/>
                      </a:pPr>
                      <a:r>
                        <a:rPr/>
                        <a:t>2197</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14</a:t>
                      </a:r>
                    </a:p>
                  </a:txBody>
                </a:tc>
                <a:tc>
                  <a:txBody>
                    <a:bodyPr/>
                    <a:lstStyle/>
                    <a:p>
                      <a:pPr lvl="0" indent="0" marL="0">
                        <a:buNone/>
                      </a:pPr>
                      <a:r>
                        <a:rPr/>
                        <a:t>196</a:t>
                      </a:r>
                    </a:p>
                  </a:txBody>
                </a:tc>
                <a:tc>
                  <a:txBody>
                    <a:bodyPr/>
                    <a:lstStyle/>
                    <a:p>
                      <a:pPr lvl="0" indent="0" marL="0">
                        <a:buNone/>
                      </a:pPr>
                      <a:r>
                        <a:rPr/>
                        <a:t>2744</a:t>
                      </a:r>
                    </a:p>
                  </a:txBody>
                </a:tc>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15</a:t>
                      </a:r>
                    </a:p>
                  </a:txBody>
                </a:tc>
                <a:tc>
                  <a:txBody>
                    <a:bodyPr/>
                    <a:lstStyle/>
                    <a:p>
                      <a:pPr lvl="0" indent="0" marL="0">
                        <a:buNone/>
                      </a:pPr>
                      <a:r>
                        <a:rPr/>
                        <a:t>225</a:t>
                      </a:r>
                    </a:p>
                  </a:txBody>
                </a:tc>
                <a:tc>
                  <a:txBody>
                    <a:bodyPr/>
                    <a:lstStyle/>
                    <a:p>
                      <a:pPr lvl="0" indent="0" marL="0">
                        <a:buNone/>
                      </a:pPr>
                      <a:r>
                        <a:rPr/>
                        <a:t>3375</a:t>
                      </a:r>
                    </a:p>
                  </a:txBody>
                </a:tc>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4</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16</a:t>
                      </a:r>
                    </a:p>
                  </a:txBody>
                </a:tc>
                <a:tc>
                  <a:txBody>
                    <a:bodyPr/>
                    <a:lstStyle/>
                    <a:p>
                      <a:pPr lvl="0" indent="0" marL="0">
                        <a:buNone/>
                      </a:pPr>
                      <a:r>
                        <a:rPr/>
                        <a:t>256</a:t>
                      </a:r>
                    </a:p>
                  </a:txBody>
                </a:tc>
                <a:tc>
                  <a:txBody>
                    <a:bodyPr/>
                    <a:lstStyle/>
                    <a:p>
                      <a:pPr lvl="0" indent="0" marL="0">
                        <a:buNone/>
                      </a:pPr>
                      <a:r>
                        <a:rPr/>
                        <a:t>4096</a:t>
                      </a:r>
                    </a:p>
                  </a:txBody>
                </a:tc>
                <a:tc>
                  <a:txBody>
                    <a:bodyPr/>
                    <a:lstStyle/>
                    <a:p>
                      <a:pPr lvl="0" indent="0" marL="0">
                        <a:buNone/>
                      </a:pPr>
                      <a:r>
                        <a:rPr/>
                        <a:t>1</a:t>
                      </a:r>
                    </a:p>
                  </a:txBody>
                </a:tc>
                <a:tc>
                  <a:txBody>
                    <a:bodyPr/>
                    <a:lstStyle/>
                    <a:p>
                      <a:pPr lvl="0" indent="0" marL="0">
                        <a:buNone/>
                      </a:pPr>
                      <a:r>
                        <a:rPr/>
                        <a:t>11</a:t>
                      </a:r>
                    </a:p>
                  </a:txBody>
                </a:tc>
                <a:tc>
                  <a:txBody>
                    <a:bodyPr/>
                    <a:lstStyle/>
                    <a:p>
                      <a:pPr lvl="0" indent="0" marL="0">
                        <a:buNone/>
                      </a:pPr>
                      <a:r>
                        <a:rPr/>
                        <a:t>121</a:t>
                      </a:r>
                    </a:p>
                  </a:txBody>
                </a:tc>
                <a:tc>
                  <a:txBody>
                    <a:bodyPr/>
                    <a:lstStyle/>
                    <a:p>
                      <a:pPr lvl="0" indent="0" marL="0">
                        <a:buNone/>
                      </a:pPr>
                      <a:r>
                        <a:rPr/>
                        <a:t>1331</a:t>
                      </a:r>
                    </a:p>
                  </a:txBody>
                </a:tc>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1</a:t>
                      </a:r>
                    </a:p>
                  </a:txBody>
                </a:tc>
                <a:tc>
                  <a:txBody>
                    <a:bodyPr/>
                    <a:lstStyle/>
                    <a:p>
                      <a:pPr lvl="0" indent="0" marL="0">
                        <a:buNone/>
                      </a:pPr>
                      <a:r>
                        <a:rPr/>
                        <a:t>17</a:t>
                      </a:r>
                    </a:p>
                  </a:txBody>
                </a:tc>
                <a:tc>
                  <a:txBody>
                    <a:bodyPr/>
                    <a:lstStyle/>
                    <a:p>
                      <a:pPr lvl="0" indent="0" marL="0">
                        <a:buNone/>
                      </a:pPr>
                      <a:r>
                        <a:rPr/>
                        <a:t>289</a:t>
                      </a:r>
                    </a:p>
                  </a:txBody>
                </a:tc>
                <a:tc>
                  <a:txBody>
                    <a:bodyPr/>
                    <a:lstStyle/>
                    <a:p>
                      <a:pPr lvl="0" indent="0" marL="0">
                        <a:buNone/>
                      </a:pPr>
                      <a:r>
                        <a:rPr/>
                        <a:t>4913</a:t>
                      </a:r>
                    </a:p>
                  </a:txBody>
                </a:tc>
                <a:tc>
                  <a:txBody>
                    <a:bodyPr/>
                    <a:lstStyle/>
                    <a:p>
                      <a:pPr lvl="0" indent="0" marL="0">
                        <a:buNone/>
                      </a:pPr>
                      <a:r>
                        <a:rPr/>
                        <a:t>1</a:t>
                      </a:r>
                    </a:p>
                  </a:txBody>
                </a:tc>
                <a:tc>
                  <a:txBody>
                    <a:bodyPr/>
                    <a:lstStyle/>
                    <a:p>
                      <a:pPr lvl="0" indent="0" marL="0">
                        <a:buNone/>
                      </a:pPr>
                      <a:r>
                        <a:rPr/>
                        <a:t>12</a:t>
                      </a:r>
                    </a:p>
                  </a:txBody>
                </a:tc>
                <a:tc>
                  <a:txBody>
                    <a:bodyPr/>
                    <a:lstStyle/>
                    <a:p>
                      <a:pPr lvl="0" indent="0" marL="0">
                        <a:buNone/>
                      </a:pPr>
                      <a:r>
                        <a:rPr/>
                        <a:t>144</a:t>
                      </a:r>
                    </a:p>
                  </a:txBody>
                </a:tc>
                <a:tc>
                  <a:txBody>
                    <a:bodyPr/>
                    <a:lstStyle/>
                    <a:p>
                      <a:pPr lvl="0" indent="0" marL="0">
                        <a:buNone/>
                      </a:pPr>
                      <a:r>
                        <a:rPr/>
                        <a:t>1728</a:t>
                      </a:r>
                    </a:p>
                  </a:txBody>
                </a:tc>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r>
              <a:tr h="0">
                <a:tc>
                  <a:txBody>
                    <a:bodyPr/>
                    <a:lstStyle/>
                    <a:p>
                      <a:pPr lvl="0" indent="0" marL="0">
                        <a:buNone/>
                      </a:pPr>
                      <a:r>
                        <a:rPr/>
                        <a:t>1</a:t>
                      </a:r>
                    </a:p>
                  </a:txBody>
                </a:tc>
                <a:tc>
                  <a:txBody>
                    <a:bodyPr/>
                    <a:lstStyle/>
                    <a:p>
                      <a:pPr lvl="0" indent="0" marL="0">
                        <a:buNone/>
                      </a:pPr>
                      <a:r>
                        <a:rPr/>
                        <a:t>18</a:t>
                      </a:r>
                    </a:p>
                  </a:txBody>
                </a:tc>
                <a:tc>
                  <a:txBody>
                    <a:bodyPr/>
                    <a:lstStyle/>
                    <a:p>
                      <a:pPr lvl="0" indent="0" marL="0">
                        <a:buNone/>
                      </a:pPr>
                      <a:r>
                        <a:rPr/>
                        <a:t>324</a:t>
                      </a:r>
                    </a:p>
                  </a:txBody>
                </a:tc>
                <a:tc>
                  <a:txBody>
                    <a:bodyPr/>
                    <a:lstStyle/>
                    <a:p>
                      <a:pPr lvl="0" indent="0" marL="0">
                        <a:buNone/>
                      </a:pPr>
                      <a:r>
                        <a:rPr/>
                        <a:t>5832</a:t>
                      </a:r>
                    </a:p>
                  </a:txBody>
                </a:tc>
                <a:tc>
                  <a:txBody>
                    <a:bodyPr/>
                    <a:lstStyle/>
                    <a:p>
                      <a:pPr lvl="0" indent="0" marL="0">
                        <a:buNone/>
                      </a:pPr>
                      <a:r>
                        <a:rPr/>
                        <a:t>1</a:t>
                      </a:r>
                    </a:p>
                  </a:txBody>
                </a:tc>
                <a:tc>
                  <a:txBody>
                    <a:bodyPr/>
                    <a:lstStyle/>
                    <a:p>
                      <a:pPr lvl="0" indent="0" marL="0">
                        <a:buNone/>
                      </a:pPr>
                      <a:r>
                        <a:rPr/>
                        <a:t>13</a:t>
                      </a:r>
                    </a:p>
                  </a:txBody>
                </a:tc>
                <a:tc>
                  <a:txBody>
                    <a:bodyPr/>
                    <a:lstStyle/>
                    <a:p>
                      <a:pPr lvl="0" indent="0" marL="0">
                        <a:buNone/>
                      </a:pPr>
                      <a:r>
                        <a:rPr/>
                        <a:t>169</a:t>
                      </a:r>
                    </a:p>
                  </a:txBody>
                </a:tc>
                <a:tc>
                  <a:txBody>
                    <a:bodyPr/>
                    <a:lstStyle/>
                    <a:p>
                      <a:pPr lvl="0" indent="0" marL="0">
                        <a:buNone/>
                      </a:pPr>
                      <a:r>
                        <a:rPr/>
                        <a:t>2197</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r>
              <a:tr h="0">
                <a:tc>
                  <a:txBody>
                    <a:bodyPr/>
                    <a:lstStyle/>
                    <a:p>
                      <a:pPr lvl="0" indent="0" marL="0">
                        <a:buNone/>
                      </a:pPr>
                      <a:r>
                        <a:rPr/>
                        <a:t>1</a:t>
                      </a:r>
                    </a:p>
                  </a:txBody>
                </a:tc>
                <a:tc>
                  <a:txBody>
                    <a:bodyPr/>
                    <a:lstStyle/>
                    <a:p>
                      <a:pPr lvl="0" indent="0" marL="0">
                        <a:buNone/>
                      </a:pPr>
                      <a:r>
                        <a:rPr/>
                        <a:t>19</a:t>
                      </a:r>
                    </a:p>
                  </a:txBody>
                </a:tc>
                <a:tc>
                  <a:txBody>
                    <a:bodyPr/>
                    <a:lstStyle/>
                    <a:p>
                      <a:pPr lvl="0" indent="0" marL="0">
                        <a:buNone/>
                      </a:pPr>
                      <a:r>
                        <a:rPr/>
                        <a:t>361</a:t>
                      </a:r>
                    </a:p>
                  </a:txBody>
                </a:tc>
                <a:tc>
                  <a:txBody>
                    <a:bodyPr/>
                    <a:lstStyle/>
                    <a:p>
                      <a:pPr lvl="0" indent="0" marL="0">
                        <a:buNone/>
                      </a:pPr>
                      <a:r>
                        <a:rPr/>
                        <a:t>6859</a:t>
                      </a:r>
                    </a:p>
                  </a:txBody>
                </a:tc>
                <a:tc>
                  <a:txBody>
                    <a:bodyPr/>
                    <a:lstStyle/>
                    <a:p>
                      <a:pPr lvl="0" indent="0" marL="0">
                        <a:buNone/>
                      </a:pPr>
                      <a:r>
                        <a:rPr/>
                        <a:t>1</a:t>
                      </a:r>
                    </a:p>
                  </a:txBody>
                </a:tc>
                <a:tc>
                  <a:txBody>
                    <a:bodyPr/>
                    <a:lstStyle/>
                    <a:p>
                      <a:pPr lvl="0" indent="0" marL="0">
                        <a:buNone/>
                      </a:pPr>
                      <a:r>
                        <a:rPr/>
                        <a:t>14</a:t>
                      </a:r>
                    </a:p>
                  </a:txBody>
                </a:tc>
                <a:tc>
                  <a:txBody>
                    <a:bodyPr/>
                    <a:lstStyle/>
                    <a:p>
                      <a:pPr lvl="0" indent="0" marL="0">
                        <a:buNone/>
                      </a:pPr>
                      <a:r>
                        <a:rPr/>
                        <a:t>196</a:t>
                      </a:r>
                    </a:p>
                  </a:txBody>
                </a:tc>
                <a:tc>
                  <a:txBody>
                    <a:bodyPr/>
                    <a:lstStyle/>
                    <a:p>
                      <a:pPr lvl="0" indent="0" marL="0">
                        <a:buNone/>
                      </a:pPr>
                      <a:r>
                        <a:rPr/>
                        <a:t>2744</a:t>
                      </a:r>
                    </a:p>
                  </a:txBody>
                </a:tc>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r>
              <a:tr h="0">
                <a:tc>
                  <a:txBody>
                    <a:bodyPr/>
                    <a:lstStyle/>
                    <a:p>
                      <a:pPr lvl="0" indent="0" marL="0">
                        <a:buNone/>
                      </a:pPr>
                      <a:r>
                        <a:rPr/>
                        <a:t>1</a:t>
                      </a:r>
                    </a:p>
                  </a:txBody>
                </a:tc>
                <a:tc>
                  <a:txBody>
                    <a:bodyPr/>
                    <a:lstStyle/>
                    <a:p>
                      <a:pPr lvl="0" indent="0" marL="0">
                        <a:buNone/>
                      </a:pPr>
                      <a:r>
                        <a:rPr/>
                        <a:t>20</a:t>
                      </a:r>
                    </a:p>
                  </a:txBody>
                </a:tc>
                <a:tc>
                  <a:txBody>
                    <a:bodyPr/>
                    <a:lstStyle/>
                    <a:p>
                      <a:pPr lvl="0" indent="0" marL="0">
                        <a:buNone/>
                      </a:pPr>
                      <a:r>
                        <a:rPr/>
                        <a:t>400</a:t>
                      </a:r>
                    </a:p>
                  </a:txBody>
                </a:tc>
                <a:tc>
                  <a:txBody>
                    <a:bodyPr/>
                    <a:lstStyle/>
                    <a:p>
                      <a:pPr lvl="0" indent="0" marL="0">
                        <a:buNone/>
                      </a:pPr>
                      <a:r>
                        <a:rPr/>
                        <a:t>8000</a:t>
                      </a:r>
                    </a:p>
                  </a:txBody>
                </a:tc>
                <a:tc>
                  <a:txBody>
                    <a:bodyPr/>
                    <a:lstStyle/>
                    <a:p>
                      <a:pPr lvl="0" indent="0" marL="0">
                        <a:buNone/>
                      </a:pPr>
                      <a:r>
                        <a:rPr/>
                        <a:t>1</a:t>
                      </a:r>
                    </a:p>
                  </a:txBody>
                </a:tc>
                <a:tc>
                  <a:txBody>
                    <a:bodyPr/>
                    <a:lstStyle/>
                    <a:p>
                      <a:pPr lvl="0" indent="0" marL="0">
                        <a:buNone/>
                      </a:pPr>
                      <a:r>
                        <a:rPr/>
                        <a:t>15</a:t>
                      </a:r>
                    </a:p>
                  </a:txBody>
                </a:tc>
                <a:tc>
                  <a:txBody>
                    <a:bodyPr/>
                    <a:lstStyle/>
                    <a:p>
                      <a:pPr lvl="0" indent="0" marL="0">
                        <a:buNone/>
                      </a:pPr>
                      <a:r>
                        <a:rPr/>
                        <a:t>225</a:t>
                      </a:r>
                    </a:p>
                  </a:txBody>
                </a:tc>
                <a:tc>
                  <a:txBody>
                    <a:bodyPr/>
                    <a:lstStyle/>
                    <a:p>
                      <a:pPr lvl="0" indent="0" marL="0">
                        <a:buNone/>
                      </a:pPr>
                      <a:r>
                        <a:rPr/>
                        <a:t>3375</a:t>
                      </a:r>
                    </a:p>
                  </a:txBody>
                </a:tc>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for the full range</a:t>
            </a:r>
          </a:p>
        </p:txBody>
      </p:sp>
      <p:pic>
        <p:nvPicPr>
          <p:cNvPr descr="splines-slides-and-speaker-notes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for the full range</a:t>
            </a:r>
          </a:p>
        </p:txBody>
      </p:sp>
      <p:pic>
        <p:nvPicPr>
          <p:cNvPr descr="splines-slides-and-speaker-notes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for the full range</a:t>
            </a:r>
          </a:p>
        </p:txBody>
      </p:sp>
      <p:pic>
        <p:nvPicPr>
          <p:cNvPr descr="splines-slides-and-speaker-notes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for the full range</a:t>
            </a:r>
          </a:p>
        </p:txBody>
      </p:sp>
      <p:pic>
        <p:nvPicPr>
          <p:cNvPr descr="splines-slides-and-speaker-notes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01</a:t>
            </a:r>
          </a:p>
        </p:txBody>
      </p:sp>
      <p:pic>
        <p:nvPicPr>
          <p:cNvPr descr="Panel 01 of xkcd comic  ../images/xkcd-01.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x=5</a:t>
            </a:r>
          </a:p>
        </p:txBody>
      </p:sp>
      <p:pic>
        <p:nvPicPr>
          <p:cNvPr descr="splines-slides-and-speaker-notes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x=5</a:t>
            </a:r>
          </a:p>
        </p:txBody>
      </p:sp>
      <p:pic>
        <p:nvPicPr>
          <p:cNvPr descr="splines-slides-and-speaker-notes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x=5</a:t>
            </a:r>
          </a:p>
        </p:txBody>
      </p:sp>
      <p:pic>
        <p:nvPicPr>
          <p:cNvPr descr="splines-slides-and-speaker-notes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x=5</a:t>
            </a:r>
          </a:p>
        </p:txBody>
      </p:sp>
      <p:pic>
        <p:nvPicPr>
          <p:cNvPr descr="splines-slides-and-speaker-notes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x=10</a:t>
            </a:r>
          </a:p>
        </p:txBody>
      </p:sp>
      <p:pic>
        <p:nvPicPr>
          <p:cNvPr descr="splines-slides-and-speaker-notes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x=10</a:t>
            </a:r>
          </a:p>
        </p:txBody>
      </p:sp>
      <p:pic>
        <p:nvPicPr>
          <p:cNvPr descr="splines-slides-and-speaker-notes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x=10</a:t>
            </a:r>
          </a:p>
        </p:txBody>
      </p:sp>
      <p:pic>
        <p:nvPicPr>
          <p:cNvPr descr="splines-slides-and-speaker-notes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x=10</a:t>
            </a:r>
          </a:p>
        </p:txBody>
      </p:sp>
      <p:pic>
        <p:nvPicPr>
          <p:cNvPr descr="splines-slides-and-speaker-notes_files/figure-pptx/unnamed-chunk-1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x=15</a:t>
            </a:r>
          </a:p>
        </p:txBody>
      </p:sp>
      <p:pic>
        <p:nvPicPr>
          <p:cNvPr descr="splines-slides-and-speaker-notes_files/figure-pptx/unnamed-chunk-1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x=15</a:t>
            </a:r>
          </a:p>
        </p:txBody>
      </p:sp>
      <p:pic>
        <p:nvPicPr>
          <p:cNvPr descr="splines-slides-and-speaker-notes_files/figure-pptx/unnamed-chunk-1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02</a:t>
            </a:r>
          </a:p>
        </p:txBody>
      </p:sp>
      <p:pic>
        <p:nvPicPr>
          <p:cNvPr descr="Panel 02 of xkcd comic  ../images/xkcd-02.png" id="0" name="Picture 1"/>
          <p:cNvPicPr>
            <a:picLocks noGrp="1" noChangeAspect="1"/>
          </p:cNvPicPr>
          <p:nvPr/>
        </p:nvPicPr>
        <p:blipFill>
          <a:blip r:embed="rId3"/>
          <a:stretch>
            <a:fillRect/>
          </a:stretch>
        </p:blipFill>
        <p:spPr bwMode="auto">
          <a:xfrm>
            <a:off x="3136900" y="1193800"/>
            <a:ext cx="28702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x=15</a:t>
            </a:r>
          </a:p>
        </p:txBody>
      </p:sp>
      <p:pic>
        <p:nvPicPr>
          <p:cNvPr descr="splines-slides-and-speaker-notes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x=15</a:t>
            </a:r>
          </a:p>
        </p:txBody>
      </p:sp>
      <p:pic>
        <p:nvPicPr>
          <p:cNvPr descr="splines-slides-and-speaker-notes_files/figure-pptx/unnamed-chunk-1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cubic polynomial</a:t>
            </a:r>
          </a:p>
        </p:txBody>
      </p:sp>
      <p:pic>
        <p:nvPicPr>
          <p:cNvPr descr="splines-slides-and-speaker-notes_files/figure-pptx/02-single-cub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Discontinuous cubic polynomials</a:t>
            </a:r>
          </a:p>
        </p:txBody>
      </p:sp>
      <p:pic>
        <p:nvPicPr>
          <p:cNvPr descr="splines-slides-and-speaker-notes_files/figure-pptx/02-dis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splines</a:t>
            </a:r>
          </a:p>
        </p:txBody>
      </p:sp>
      <p:pic>
        <p:nvPicPr>
          <p:cNvPr descr="splines-slides-and-speaker-notes_files/figure-pptx/02-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Smooth splines</a:t>
            </a:r>
          </a:p>
        </p:txBody>
      </p:sp>
      <p:pic>
        <p:nvPicPr>
          <p:cNvPr descr="splines-slides-and-speaker-notes_files/figure-pptx/smooth-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Even smoother</a:t>
            </a:r>
          </a:p>
        </p:txBody>
      </p:sp>
      <p:pic>
        <p:nvPicPr>
          <p:cNvPr descr="splines-slides-and-speaker-notes_files/figure-pptx/02-even-smoothe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Multicollinearity</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a:t>X.</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c8</a:t>
                      </a:r>
                    </a:p>
                  </a:txBody>
                  <a:tcPr/>
                </a:tc>
                <a:tc>
                  <a:txBody>
                    <a:bodyPr/>
                    <a:lstStyle/>
                    <a:p>
                      <a:pPr lvl="0" indent="0" marL="0">
                        <a:buNone/>
                      </a:pPr>
                      <a:r>
                        <a:rPr/>
                        <a:t>c12</a:t>
                      </a:r>
                    </a:p>
                  </a:txBody>
                  <a:tcPr/>
                </a:tc>
                <a:tc>
                  <a:txBody>
                    <a:bodyPr/>
                    <a:lstStyle/>
                    <a:p>
                      <a:pPr lvl="0" indent="0" marL="0">
                        <a:buNone/>
                      </a:pPr>
                      <a:r>
                        <a:rPr/>
                        <a:t>c16</a:t>
                      </a:r>
                    </a:p>
                  </a:txBody>
                  <a:tcPr/>
                </a:tc>
              </a:tr>
              <a:tr h="0">
                <a:tc>
                  <a:txBody>
                    <a:bodyPr/>
                    <a:lstStyle/>
                    <a:p>
                      <a:pPr lvl="0" indent="0" marL="0">
                        <a:buNone/>
                      </a:pPr>
                      <a:r>
                        <a:rPr/>
                        <a:t>c2</a:t>
                      </a:r>
                    </a:p>
                  </a:txBody>
                </a:tc>
                <a:tc>
                  <a:txBody>
                    <a:bodyPr/>
                    <a:lstStyle/>
                    <a:p>
                      <a:pPr lvl="0" indent="0" marL="0">
                        <a:buNone/>
                      </a:pPr>
                      <a:r>
                        <a:rPr/>
                        <a:t>1.00</a:t>
                      </a:r>
                    </a:p>
                  </a:txBody>
                </a:tc>
                <a:tc>
                  <a:txBody>
                    <a:bodyPr/>
                    <a:lstStyle/>
                    <a:p>
                      <a:pPr lvl="0" indent="0" marL="0">
                        <a:buNone/>
                      </a:pPr>
                      <a:r>
                        <a:rPr/>
                        <a:t>0.97</a:t>
                      </a:r>
                    </a:p>
                  </a:txBody>
                </a:tc>
                <a:tc>
                  <a:txBody>
                    <a:bodyPr/>
                    <a:lstStyle/>
                    <a:p>
                      <a:pPr lvl="0" indent="0" marL="0">
                        <a:buNone/>
                      </a:pPr>
                      <a:r>
                        <a:rPr/>
                        <a:t>0.92</a:t>
                      </a:r>
                    </a:p>
                  </a:txBody>
                </a:tc>
                <a:tc>
                  <a:txBody>
                    <a:bodyPr/>
                    <a:lstStyle/>
                    <a:p>
                      <a:pPr lvl="0" indent="0" marL="0">
                        <a:buNone/>
                      </a:pPr>
                      <a:r>
                        <a:rPr/>
                        <a:t>0.85</a:t>
                      </a:r>
                    </a:p>
                  </a:txBody>
                </a:tc>
                <a:tc>
                  <a:txBody>
                    <a:bodyPr/>
                    <a:lstStyle/>
                    <a:p>
                      <a:pPr lvl="0" indent="0" marL="0">
                        <a:buNone/>
                      </a:pPr>
                      <a:r>
                        <a:rPr/>
                        <a:t>0.73</a:t>
                      </a:r>
                    </a:p>
                  </a:txBody>
                </a:tc>
                <a:tc>
                  <a:txBody>
                    <a:bodyPr/>
                    <a:lstStyle/>
                    <a:p>
                      <a:pPr lvl="0" indent="0" marL="0">
                        <a:buNone/>
                      </a:pPr>
                      <a:r>
                        <a:rPr/>
                        <a:t>0.55</a:t>
                      </a:r>
                    </a:p>
                  </a:txBody>
                </a:tc>
              </a:tr>
              <a:tr h="0">
                <a:tc>
                  <a:txBody>
                    <a:bodyPr/>
                    <a:lstStyle/>
                    <a:p>
                      <a:pPr lvl="0" indent="0" marL="0">
                        <a:buNone/>
                      </a:pPr>
                      <a:r>
                        <a:rPr/>
                        <a:t>c3</a:t>
                      </a:r>
                    </a:p>
                  </a:txBody>
                </a:tc>
                <a:tc>
                  <a:txBody>
                    <a:bodyPr/>
                    <a:lstStyle/>
                    <a:p>
                      <a:pPr lvl="0" indent="0" marL="0">
                        <a:buNone/>
                      </a:pPr>
                      <a:r>
                        <a:rPr/>
                        <a:t>0.97</a:t>
                      </a:r>
                    </a:p>
                  </a:txBody>
                </a:tc>
                <a:tc>
                  <a:txBody>
                    <a:bodyPr/>
                    <a:lstStyle/>
                    <a:p>
                      <a:pPr lvl="0" indent="0" marL="0">
                        <a:buNone/>
                      </a:pPr>
                      <a:r>
                        <a:rPr/>
                        <a:t>1.00</a:t>
                      </a:r>
                    </a:p>
                  </a:txBody>
                </a:tc>
                <a:tc>
                  <a:txBody>
                    <a:bodyPr/>
                    <a:lstStyle/>
                    <a:p>
                      <a:pPr lvl="0" indent="0" marL="0">
                        <a:buNone/>
                      </a:pPr>
                      <a:r>
                        <a:rPr/>
                        <a:t>0.99</a:t>
                      </a:r>
                    </a:p>
                  </a:txBody>
                </a:tc>
                <a:tc>
                  <a:txBody>
                    <a:bodyPr/>
                    <a:lstStyle/>
                    <a:p>
                      <a:pPr lvl="0" indent="0" marL="0">
                        <a:buNone/>
                      </a:pPr>
                      <a:r>
                        <a:rPr/>
                        <a:t>0.95</a:t>
                      </a:r>
                    </a:p>
                  </a:txBody>
                </a:tc>
                <a:tc>
                  <a:txBody>
                    <a:bodyPr/>
                    <a:lstStyle/>
                    <a:p>
                      <a:pPr lvl="0" indent="0" marL="0">
                        <a:buNone/>
                      </a:pPr>
                      <a:r>
                        <a:rPr/>
                        <a:t>0.86</a:t>
                      </a:r>
                    </a:p>
                  </a:txBody>
                </a:tc>
                <a:tc>
                  <a:txBody>
                    <a:bodyPr/>
                    <a:lstStyle/>
                    <a:p>
                      <a:pPr lvl="0" indent="0" marL="0">
                        <a:buNone/>
                      </a:pPr>
                      <a:r>
                        <a:rPr/>
                        <a:t>0.67</a:t>
                      </a:r>
                    </a:p>
                  </a:txBody>
                </a:tc>
              </a:tr>
              <a:tr h="0">
                <a:tc>
                  <a:txBody>
                    <a:bodyPr/>
                    <a:lstStyle/>
                    <a:p>
                      <a:pPr lvl="0" indent="0" marL="0">
                        <a:buNone/>
                      </a:pPr>
                      <a:r>
                        <a:rPr/>
                        <a:t>c4</a:t>
                      </a:r>
                    </a:p>
                  </a:txBody>
                </a:tc>
                <a:tc>
                  <a:txBody>
                    <a:bodyPr/>
                    <a:lstStyle/>
                    <a:p>
                      <a:pPr lvl="0" indent="0" marL="0">
                        <a:buNone/>
                      </a:pPr>
                      <a:r>
                        <a:rPr/>
                        <a:t>0.92</a:t>
                      </a:r>
                    </a:p>
                  </a:txBody>
                </a:tc>
                <a:tc>
                  <a:txBody>
                    <a:bodyPr/>
                    <a:lstStyle/>
                    <a:p>
                      <a:pPr lvl="0" indent="0" marL="0">
                        <a:buNone/>
                      </a:pPr>
                      <a:r>
                        <a:rPr/>
                        <a:t>0.99</a:t>
                      </a:r>
                    </a:p>
                  </a:txBody>
                </a:tc>
                <a:tc>
                  <a:txBody>
                    <a:bodyPr/>
                    <a:lstStyle/>
                    <a:p>
                      <a:pPr lvl="0" indent="0" marL="0">
                        <a:buNone/>
                      </a:pPr>
                      <a:r>
                        <a:rPr/>
                        <a:t>1.00</a:t>
                      </a:r>
                    </a:p>
                  </a:txBody>
                </a:tc>
                <a:tc>
                  <a:txBody>
                    <a:bodyPr/>
                    <a:lstStyle/>
                    <a:p>
                      <a:pPr lvl="0" indent="0" marL="0">
                        <a:buNone/>
                      </a:pPr>
                      <a:r>
                        <a:rPr/>
                        <a:t>0.99</a:t>
                      </a:r>
                    </a:p>
                  </a:txBody>
                </a:tc>
                <a:tc>
                  <a:txBody>
                    <a:bodyPr/>
                    <a:lstStyle/>
                    <a:p>
                      <a:pPr lvl="0" indent="0" marL="0">
                        <a:buNone/>
                      </a:pPr>
                      <a:r>
                        <a:rPr/>
                        <a:t>0.93</a:t>
                      </a:r>
                    </a:p>
                  </a:txBody>
                </a:tc>
                <a:tc>
                  <a:txBody>
                    <a:bodyPr/>
                    <a:lstStyle/>
                    <a:p>
                      <a:pPr lvl="0" indent="0" marL="0">
                        <a:buNone/>
                      </a:pPr>
                      <a:r>
                        <a:rPr/>
                        <a:t>0.76</a:t>
                      </a:r>
                    </a:p>
                  </a:txBody>
                </a:tc>
              </a:tr>
              <a:tr h="0">
                <a:tc>
                  <a:txBody>
                    <a:bodyPr/>
                    <a:lstStyle/>
                    <a:p>
                      <a:pPr lvl="0" indent="0" marL="0">
                        <a:buNone/>
                      </a:pPr>
                      <a:r>
                        <a:rPr/>
                        <a:t>c8</a:t>
                      </a:r>
                    </a:p>
                  </a:txBody>
                </a:tc>
                <a:tc>
                  <a:txBody>
                    <a:bodyPr/>
                    <a:lstStyle/>
                    <a:p>
                      <a:pPr lvl="0" indent="0" marL="0">
                        <a:buNone/>
                      </a:pPr>
                      <a:r>
                        <a:rPr/>
                        <a:t>0.85</a:t>
                      </a:r>
                    </a:p>
                  </a:txBody>
                </a:tc>
                <a:tc>
                  <a:txBody>
                    <a:bodyPr/>
                    <a:lstStyle/>
                    <a:p>
                      <a:pPr lvl="0" indent="0" marL="0">
                        <a:buNone/>
                      </a:pPr>
                      <a:r>
                        <a:rPr/>
                        <a:t>0.95</a:t>
                      </a:r>
                    </a:p>
                  </a:txBody>
                </a:tc>
                <a:tc>
                  <a:txBody>
                    <a:bodyPr/>
                    <a:lstStyle/>
                    <a:p>
                      <a:pPr lvl="0" indent="0" marL="0">
                        <a:buNone/>
                      </a:pPr>
                      <a:r>
                        <a:rPr/>
                        <a:t>0.99</a:t>
                      </a:r>
                    </a:p>
                  </a:txBody>
                </a:tc>
                <a:tc>
                  <a:txBody>
                    <a:bodyPr/>
                    <a:lstStyle/>
                    <a:p>
                      <a:pPr lvl="0" indent="0" marL="0">
                        <a:buNone/>
                      </a:pPr>
                      <a:r>
                        <a:rPr/>
                        <a:t>1.00</a:t>
                      </a:r>
                    </a:p>
                  </a:txBody>
                </a:tc>
                <a:tc>
                  <a:txBody>
                    <a:bodyPr/>
                    <a:lstStyle/>
                    <a:p>
                      <a:pPr lvl="0" indent="0" marL="0">
                        <a:buNone/>
                      </a:pPr>
                      <a:r>
                        <a:rPr/>
                        <a:t>0.97</a:t>
                      </a:r>
                    </a:p>
                  </a:txBody>
                </a:tc>
                <a:tc>
                  <a:txBody>
                    <a:bodyPr/>
                    <a:lstStyle/>
                    <a:p>
                      <a:pPr lvl="0" indent="0" marL="0">
                        <a:buNone/>
                      </a:pPr>
                      <a:r>
                        <a:rPr/>
                        <a:t>0.83</a:t>
                      </a:r>
                    </a:p>
                  </a:txBody>
                </a:tc>
              </a:tr>
              <a:tr h="0">
                <a:tc>
                  <a:txBody>
                    <a:bodyPr/>
                    <a:lstStyle/>
                    <a:p>
                      <a:pPr lvl="0" indent="0" marL="0">
                        <a:buNone/>
                      </a:pPr>
                      <a:r>
                        <a:rPr/>
                        <a:t>c12</a:t>
                      </a:r>
                    </a:p>
                  </a:txBody>
                </a:tc>
                <a:tc>
                  <a:txBody>
                    <a:bodyPr/>
                    <a:lstStyle/>
                    <a:p>
                      <a:pPr lvl="0" indent="0" marL="0">
                        <a:buNone/>
                      </a:pPr>
                      <a:r>
                        <a:rPr/>
                        <a:t>0.73</a:t>
                      </a:r>
                    </a:p>
                  </a:txBody>
                </a:tc>
                <a:tc>
                  <a:txBody>
                    <a:bodyPr/>
                    <a:lstStyle/>
                    <a:p>
                      <a:pPr lvl="0" indent="0" marL="0">
                        <a:buNone/>
                      </a:pPr>
                      <a:r>
                        <a:rPr/>
                        <a:t>0.86</a:t>
                      </a:r>
                    </a:p>
                  </a:txBody>
                </a:tc>
                <a:tc>
                  <a:txBody>
                    <a:bodyPr/>
                    <a:lstStyle/>
                    <a:p>
                      <a:pPr lvl="0" indent="0" marL="0">
                        <a:buNone/>
                      </a:pPr>
                      <a:r>
                        <a:rPr/>
                        <a:t>0.93</a:t>
                      </a:r>
                    </a:p>
                  </a:txBody>
                </a:tc>
                <a:tc>
                  <a:txBody>
                    <a:bodyPr/>
                    <a:lstStyle/>
                    <a:p>
                      <a:pPr lvl="0" indent="0" marL="0">
                        <a:buNone/>
                      </a:pPr>
                      <a:r>
                        <a:rPr/>
                        <a:t>0.97</a:t>
                      </a:r>
                    </a:p>
                  </a:txBody>
                </a:tc>
                <a:tc>
                  <a:txBody>
                    <a:bodyPr/>
                    <a:lstStyle/>
                    <a:p>
                      <a:pPr lvl="0" indent="0" marL="0">
                        <a:buNone/>
                      </a:pPr>
                      <a:r>
                        <a:rPr/>
                        <a:t>1.00</a:t>
                      </a:r>
                    </a:p>
                  </a:txBody>
                </a:tc>
                <a:tc>
                  <a:txBody>
                    <a:bodyPr/>
                    <a:lstStyle/>
                    <a:p>
                      <a:pPr lvl="0" indent="0" marL="0">
                        <a:buNone/>
                      </a:pPr>
                      <a:r>
                        <a:rPr/>
                        <a:t>0.92</a:t>
                      </a:r>
                    </a:p>
                  </a:txBody>
                </a:tc>
              </a:tr>
              <a:tr h="0">
                <a:tc>
                  <a:txBody>
                    <a:bodyPr/>
                    <a:lstStyle/>
                    <a:p>
                      <a:pPr lvl="0" indent="0" marL="0">
                        <a:buNone/>
                      </a:pPr>
                      <a:r>
                        <a:rPr/>
                        <a:t>c16</a:t>
                      </a:r>
                    </a:p>
                  </a:txBody>
                </a:tc>
                <a:tc>
                  <a:txBody>
                    <a:bodyPr/>
                    <a:lstStyle/>
                    <a:p>
                      <a:pPr lvl="0" indent="0" marL="0">
                        <a:buNone/>
                      </a:pPr>
                      <a:r>
                        <a:rPr/>
                        <a:t>0.55</a:t>
                      </a:r>
                    </a:p>
                  </a:txBody>
                </a:tc>
                <a:tc>
                  <a:txBody>
                    <a:bodyPr/>
                    <a:lstStyle/>
                    <a:p>
                      <a:pPr lvl="0" indent="0" marL="0">
                        <a:buNone/>
                      </a:pPr>
                      <a:r>
                        <a:rPr/>
                        <a:t>0.67</a:t>
                      </a:r>
                    </a:p>
                  </a:txBody>
                </a:tc>
                <a:tc>
                  <a:txBody>
                    <a:bodyPr/>
                    <a:lstStyle/>
                    <a:p>
                      <a:pPr lvl="0" indent="0" marL="0">
                        <a:buNone/>
                      </a:pPr>
                      <a:r>
                        <a:rPr/>
                        <a:t>0.76</a:t>
                      </a:r>
                    </a:p>
                  </a:txBody>
                </a:tc>
                <a:tc>
                  <a:txBody>
                    <a:bodyPr/>
                    <a:lstStyle/>
                    <a:p>
                      <a:pPr lvl="0" indent="0" marL="0">
                        <a:buNone/>
                      </a:pPr>
                      <a:r>
                        <a:rPr/>
                        <a:t>0.83</a:t>
                      </a:r>
                    </a:p>
                  </a:txBody>
                </a:tc>
                <a:tc>
                  <a:txBody>
                    <a:bodyPr/>
                    <a:lstStyle/>
                    <a:p>
                      <a:pPr lvl="0" indent="0" marL="0">
                        <a:buNone/>
                      </a:pPr>
                      <a:r>
                        <a:rPr/>
                        <a:t>0.92</a:t>
                      </a:r>
                    </a:p>
                  </a:txBody>
                </a:tc>
                <a:tc>
                  <a:txBody>
                    <a:bodyPr/>
                    <a:lstStyle/>
                    <a:p>
                      <a:pPr lvl="0" indent="0" marL="0">
                        <a:buNone/>
                      </a:pPr>
                      <a:r>
                        <a:rPr/>
                        <a:t>1.00</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Building cubic splines from scratch</a:t>
            </a:r>
          </a:p>
          <a:p>
            <a:pPr lvl="0"/>
            <a:r>
              <a:rPr/>
              <a:t>What’s coming next</a:t>
            </a:r>
          </a:p>
          <a:p>
            <a:pPr lvl="1"/>
            <a:r>
              <a:rPr/>
              <a:t>B-splines, natural splines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B-splines</a:t>
            </a:r>
          </a:p>
        </p:txBody>
      </p:sp>
      <p:sp>
        <p:nvSpPr>
          <p:cNvPr id="3" name="Content Placeholder 2"/>
          <p:cNvSpPr>
            <a:spLocks noGrp="1"/>
          </p:cNvSpPr>
          <p:nvPr>
            <p:ph idx="1"/>
          </p:nvPr>
        </p:nvSpPr>
        <p:spPr/>
        <p:txBody>
          <a:bodyPr/>
          <a:lstStyle/>
          <a:p>
            <a:pPr lvl="0"/>
            <a:r>
              <a:rPr/>
              <a:t>Mathematically equivalent form</a:t>
            </a:r>
          </a:p>
          <a:p>
            <a:pPr lvl="0"/>
            <a:r>
              <a:rPr/>
              <a:t>Much less collinearity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03</a:t>
            </a:r>
          </a:p>
        </p:txBody>
      </p:sp>
      <p:pic>
        <p:nvPicPr>
          <p:cNvPr descr="Panel 03 of xkcd comic  ../images/xkcd-03.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1</a:t>
            </a:r>
          </a:p>
        </p:txBody>
      </p:sp>
      <p:pic>
        <p:nvPicPr>
          <p:cNvPr descr="splines-slides-and-speaker-notes_files/figure-pptx/03-bplot-1-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2</a:t>
            </a:r>
          </a:p>
        </p:txBody>
      </p:sp>
      <p:pic>
        <p:nvPicPr>
          <p:cNvPr descr="splines-slides-and-speaker-notes_files/figure-pptx/03-bplo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3</a:t>
            </a:r>
          </a:p>
        </p:txBody>
      </p:sp>
      <p:pic>
        <p:nvPicPr>
          <p:cNvPr descr="splines-slides-and-speaker-notes_files/figure-pptx/03-bplot-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4</a:t>
            </a:r>
          </a:p>
        </p:txBody>
      </p:sp>
      <p:pic>
        <p:nvPicPr>
          <p:cNvPr descr="splines-slides-and-speaker-notes_files/figure-pptx/03-bplot-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5</a:t>
            </a:r>
          </a:p>
        </p:txBody>
      </p:sp>
      <p:pic>
        <p:nvPicPr>
          <p:cNvPr descr="splines-slides-and-speaker-notes_files/figure-pptx/03-bplot-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6</a:t>
            </a:r>
          </a:p>
        </p:txBody>
      </p:sp>
      <p:pic>
        <p:nvPicPr>
          <p:cNvPr descr="splines-slides-and-speaker-notes_files/figure-pptx/03-bplot-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7</a:t>
            </a:r>
          </a:p>
        </p:txBody>
      </p:sp>
      <p:pic>
        <p:nvPicPr>
          <p:cNvPr descr="splines-slides-and-speaker-notes_files/figure-pptx/03-bplot-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B-splines have less issues with multicollinearity.</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a:t>X1</a:t>
                      </a:r>
                    </a:p>
                  </a:txBody>
                  <a:tcPr/>
                </a:tc>
                <a:tc>
                  <a:txBody>
                    <a:bodyPr/>
                    <a:lstStyle/>
                    <a:p>
                      <a:pPr lvl="0" indent="0" marL="0">
                        <a:buNone/>
                      </a:pPr>
                      <a:r>
                        <a:rPr/>
                        <a:t>X2</a:t>
                      </a:r>
                    </a:p>
                  </a:txBody>
                  <a:tcPr/>
                </a:tc>
                <a:tc>
                  <a:txBody>
                    <a:bodyPr/>
                    <a:lstStyle/>
                    <a:p>
                      <a:pPr lvl="0" indent="0" marL="0">
                        <a:buNone/>
                      </a:pPr>
                      <a:r>
                        <a:rPr/>
                        <a:t>X3</a:t>
                      </a:r>
                    </a:p>
                  </a:txBody>
                  <a:tcPr/>
                </a:tc>
                <a:tc>
                  <a:txBody>
                    <a:bodyPr/>
                    <a:lstStyle/>
                    <a:p>
                      <a:pPr lvl="0" indent="0" marL="0">
                        <a:buNone/>
                      </a:pPr>
                      <a:r>
                        <a:rPr/>
                        <a:t>X4</a:t>
                      </a:r>
                    </a:p>
                  </a:txBody>
                  <a:tcPr/>
                </a:tc>
                <a:tc>
                  <a:txBody>
                    <a:bodyPr/>
                    <a:lstStyle/>
                    <a:p>
                      <a:pPr lvl="0" indent="0" marL="0">
                        <a:buNone/>
                      </a:pPr>
                      <a:r>
                        <a:rPr/>
                        <a:t>X5</a:t>
                      </a:r>
                    </a:p>
                  </a:txBody>
                  <a:tcPr/>
                </a:tc>
                <a:tc>
                  <a:txBody>
                    <a:bodyPr/>
                    <a:lstStyle/>
                    <a:p>
                      <a:pPr lvl="0" indent="0" marL="0">
                        <a:buNone/>
                      </a:pPr>
                      <a:r>
                        <a:rPr/>
                        <a:t>X6</a:t>
                      </a:r>
                    </a:p>
                  </a:txBody>
                  <a:tcPr/>
                </a:tc>
                <a:tc>
                  <a:txBody>
                    <a:bodyPr/>
                    <a:lstStyle/>
                    <a:p>
                      <a:pPr lvl="0" indent="0" marL="0">
                        <a:buNone/>
                      </a:pPr>
                      <a:r>
                        <a:rPr/>
                        <a:t>X7</a:t>
                      </a:r>
                    </a:p>
                  </a:txBody>
                  <a:tcPr/>
                </a:tc>
              </a:tr>
              <a:tr h="0">
                <a:tc>
                  <a:txBody>
                    <a:bodyPr/>
                    <a:lstStyle/>
                    <a:p>
                      <a:pPr lvl="0" indent="0" marL="0">
                        <a:buNone/>
                      </a:pPr>
                      <a:r>
                        <a:rPr/>
                        <a:t>1.00</a:t>
                      </a:r>
                    </a:p>
                  </a:txBody>
                </a:tc>
                <a:tc>
                  <a:txBody>
                    <a:bodyPr/>
                    <a:lstStyle/>
                    <a:p>
                      <a:pPr lvl="0" indent="0" marL="0">
                        <a:buNone/>
                      </a:pPr>
                      <a:r>
                        <a:rPr/>
                        <a:t>0.39</a:t>
                      </a:r>
                    </a:p>
                  </a:txBody>
                </a:tc>
                <a:tc>
                  <a:txBody>
                    <a:bodyPr/>
                    <a:lstStyle/>
                    <a:p>
                      <a:pPr lvl="0" indent="0" marL="0">
                        <a:buNone/>
                      </a:pPr>
                      <a:r>
                        <a:rPr/>
                        <a:t>-0.19</a:t>
                      </a:r>
                    </a:p>
                  </a:txBody>
                </a:tc>
                <a:tc>
                  <a:txBody>
                    <a:bodyPr/>
                    <a:lstStyle/>
                    <a:p>
                      <a:pPr lvl="0" indent="0" marL="0">
                        <a:buNone/>
                      </a:pPr>
                      <a:r>
                        <a:rPr/>
                        <a:t>-0.36</a:t>
                      </a:r>
                    </a:p>
                  </a:txBody>
                </a:tc>
                <a:tc>
                  <a:txBody>
                    <a:bodyPr/>
                    <a:lstStyle/>
                    <a:p>
                      <a:pPr lvl="0" indent="0" marL="0">
                        <a:buNone/>
                      </a:pPr>
                      <a:r>
                        <a:rPr/>
                        <a:t>-0.30</a:t>
                      </a:r>
                    </a:p>
                  </a:txBody>
                </a:tc>
                <a:tc>
                  <a:txBody>
                    <a:bodyPr/>
                    <a:lstStyle/>
                    <a:p>
                      <a:pPr lvl="0" indent="0" marL="0">
                        <a:buNone/>
                      </a:pPr>
                      <a:r>
                        <a:rPr/>
                        <a:t>-0.22</a:t>
                      </a:r>
                    </a:p>
                  </a:txBody>
                </a:tc>
                <a:tc>
                  <a:txBody>
                    <a:bodyPr/>
                    <a:lstStyle/>
                    <a:p>
                      <a:pPr lvl="0" indent="0" marL="0">
                        <a:buNone/>
                      </a:pPr>
                      <a:r>
                        <a:rPr/>
                        <a:t>-0.12</a:t>
                      </a:r>
                    </a:p>
                  </a:txBody>
                </a:tc>
              </a:tr>
              <a:tr h="0">
                <a:tc>
                  <a:txBody>
                    <a:bodyPr/>
                    <a:lstStyle/>
                    <a:p>
                      <a:pPr lvl="0" indent="0" marL="0">
                        <a:buNone/>
                      </a:pPr>
                      <a:r>
                        <a:rPr/>
                        <a:t>0.39</a:t>
                      </a:r>
                    </a:p>
                  </a:txBody>
                </a:tc>
                <a:tc>
                  <a:txBody>
                    <a:bodyPr/>
                    <a:lstStyle/>
                    <a:p>
                      <a:pPr lvl="0" indent="0" marL="0">
                        <a:buNone/>
                      </a:pPr>
                      <a:r>
                        <a:rPr/>
                        <a:t>1.00</a:t>
                      </a:r>
                    </a:p>
                  </a:txBody>
                </a:tc>
                <a:tc>
                  <a:txBody>
                    <a:bodyPr/>
                    <a:lstStyle/>
                    <a:p>
                      <a:pPr lvl="0" indent="0" marL="0">
                        <a:buNone/>
                      </a:pPr>
                      <a:r>
                        <a:rPr/>
                        <a:t>0.36</a:t>
                      </a:r>
                    </a:p>
                  </a:txBody>
                </a:tc>
                <a:tc>
                  <a:txBody>
                    <a:bodyPr/>
                    <a:lstStyle/>
                    <a:p>
                      <a:pPr lvl="0" indent="0" marL="0">
                        <a:buNone/>
                      </a:pPr>
                      <a:r>
                        <a:rPr/>
                        <a:t>-0.47</a:t>
                      </a:r>
                    </a:p>
                  </a:txBody>
                </a:tc>
                <a:tc>
                  <a:txBody>
                    <a:bodyPr/>
                    <a:lstStyle/>
                    <a:p>
                      <a:pPr lvl="0" indent="0" marL="0">
                        <a:buNone/>
                      </a:pPr>
                      <a:r>
                        <a:rPr/>
                        <a:t>-0.54</a:t>
                      </a:r>
                    </a:p>
                  </a:txBody>
                </a:tc>
                <a:tc>
                  <a:txBody>
                    <a:bodyPr/>
                    <a:lstStyle/>
                    <a:p>
                      <a:pPr lvl="0" indent="0" marL="0">
                        <a:buNone/>
                      </a:pPr>
                      <a:r>
                        <a:rPr/>
                        <a:t>-0.39</a:t>
                      </a:r>
                    </a:p>
                  </a:txBody>
                </a:tc>
                <a:tc>
                  <a:txBody>
                    <a:bodyPr/>
                    <a:lstStyle/>
                    <a:p>
                      <a:pPr lvl="0" indent="0" marL="0">
                        <a:buNone/>
                      </a:pPr>
                      <a:r>
                        <a:rPr/>
                        <a:t>-0.22</a:t>
                      </a:r>
                    </a:p>
                  </a:txBody>
                </a:tc>
              </a:tr>
              <a:tr h="0">
                <a:tc>
                  <a:txBody>
                    <a:bodyPr/>
                    <a:lstStyle/>
                    <a:p>
                      <a:pPr lvl="0" indent="0" marL="0">
                        <a:buNone/>
                      </a:pPr>
                      <a:r>
                        <a:rPr/>
                        <a:t>-0.19</a:t>
                      </a:r>
                    </a:p>
                  </a:txBody>
                </a:tc>
                <a:tc>
                  <a:txBody>
                    <a:bodyPr/>
                    <a:lstStyle/>
                    <a:p>
                      <a:pPr lvl="0" indent="0" marL="0">
                        <a:buNone/>
                      </a:pPr>
                      <a:r>
                        <a:rPr/>
                        <a:t>0.36</a:t>
                      </a:r>
                    </a:p>
                  </a:txBody>
                </a:tc>
                <a:tc>
                  <a:txBody>
                    <a:bodyPr/>
                    <a:lstStyle/>
                    <a:p>
                      <a:pPr lvl="0" indent="0" marL="0">
                        <a:buNone/>
                      </a:pPr>
                      <a:r>
                        <a:rPr/>
                        <a:t>1.00</a:t>
                      </a:r>
                    </a:p>
                  </a:txBody>
                </a:tc>
                <a:tc>
                  <a:txBody>
                    <a:bodyPr/>
                    <a:lstStyle/>
                    <a:p>
                      <a:pPr lvl="0" indent="0" marL="0">
                        <a:buNone/>
                      </a:pPr>
                      <a:r>
                        <a:rPr/>
                        <a:t>0.18</a:t>
                      </a:r>
                    </a:p>
                  </a:txBody>
                </a:tc>
                <a:tc>
                  <a:txBody>
                    <a:bodyPr/>
                    <a:lstStyle/>
                    <a:p>
                      <a:pPr lvl="0" indent="0" marL="0">
                        <a:buNone/>
                      </a:pPr>
                      <a:r>
                        <a:rPr/>
                        <a:t>-0.63</a:t>
                      </a:r>
                    </a:p>
                  </a:txBody>
                </a:tc>
                <a:tc>
                  <a:txBody>
                    <a:bodyPr/>
                    <a:lstStyle/>
                    <a:p>
                      <a:pPr lvl="0" indent="0" marL="0">
                        <a:buNone/>
                      </a:pPr>
                      <a:r>
                        <a:rPr/>
                        <a:t>-0.54</a:t>
                      </a:r>
                    </a:p>
                  </a:txBody>
                </a:tc>
                <a:tc>
                  <a:txBody>
                    <a:bodyPr/>
                    <a:lstStyle/>
                    <a:p>
                      <a:pPr lvl="0" indent="0" marL="0">
                        <a:buNone/>
                      </a:pPr>
                      <a:r>
                        <a:rPr/>
                        <a:t>-0.30</a:t>
                      </a:r>
                    </a:p>
                  </a:txBody>
                </a:tc>
              </a:tr>
              <a:tr h="0">
                <a:tc>
                  <a:txBody>
                    <a:bodyPr/>
                    <a:lstStyle/>
                    <a:p>
                      <a:pPr lvl="0" indent="0" marL="0">
                        <a:buNone/>
                      </a:pPr>
                      <a:r>
                        <a:rPr/>
                        <a:t>-0.36</a:t>
                      </a:r>
                    </a:p>
                  </a:txBody>
                </a:tc>
                <a:tc>
                  <a:txBody>
                    <a:bodyPr/>
                    <a:lstStyle/>
                    <a:p>
                      <a:pPr lvl="0" indent="0" marL="0">
                        <a:buNone/>
                      </a:pPr>
                      <a:r>
                        <a:rPr/>
                        <a:t>-0.47</a:t>
                      </a:r>
                    </a:p>
                  </a:txBody>
                </a:tc>
                <a:tc>
                  <a:txBody>
                    <a:bodyPr/>
                    <a:lstStyle/>
                    <a:p>
                      <a:pPr lvl="0" indent="0" marL="0">
                        <a:buNone/>
                      </a:pPr>
                      <a:r>
                        <a:rPr/>
                        <a:t>0.18</a:t>
                      </a:r>
                    </a:p>
                  </a:txBody>
                </a:tc>
                <a:tc>
                  <a:txBody>
                    <a:bodyPr/>
                    <a:lstStyle/>
                    <a:p>
                      <a:pPr lvl="0" indent="0" marL="0">
                        <a:buNone/>
                      </a:pPr>
                      <a:r>
                        <a:rPr/>
                        <a:t>1.00</a:t>
                      </a:r>
                    </a:p>
                  </a:txBody>
                </a:tc>
                <a:tc>
                  <a:txBody>
                    <a:bodyPr/>
                    <a:lstStyle/>
                    <a:p>
                      <a:pPr lvl="0" indent="0" marL="0">
                        <a:buNone/>
                      </a:pPr>
                      <a:r>
                        <a:rPr/>
                        <a:t>0.18</a:t>
                      </a:r>
                    </a:p>
                  </a:txBody>
                </a:tc>
                <a:tc>
                  <a:txBody>
                    <a:bodyPr/>
                    <a:lstStyle/>
                    <a:p>
                      <a:pPr lvl="0" indent="0" marL="0">
                        <a:buNone/>
                      </a:pPr>
                      <a:r>
                        <a:rPr/>
                        <a:t>-0.47</a:t>
                      </a:r>
                    </a:p>
                  </a:txBody>
                </a:tc>
                <a:tc>
                  <a:txBody>
                    <a:bodyPr/>
                    <a:lstStyle/>
                    <a:p>
                      <a:pPr lvl="0" indent="0" marL="0">
                        <a:buNone/>
                      </a:pPr>
                      <a:r>
                        <a:rPr/>
                        <a:t>-0.36</a:t>
                      </a:r>
                    </a:p>
                  </a:txBody>
                </a:tc>
              </a:tr>
              <a:tr h="0">
                <a:tc>
                  <a:txBody>
                    <a:bodyPr/>
                    <a:lstStyle/>
                    <a:p>
                      <a:pPr lvl="0" indent="0" marL="0">
                        <a:buNone/>
                      </a:pPr>
                      <a:r>
                        <a:rPr/>
                        <a:t>-0.30</a:t>
                      </a:r>
                    </a:p>
                  </a:txBody>
                </a:tc>
                <a:tc>
                  <a:txBody>
                    <a:bodyPr/>
                    <a:lstStyle/>
                    <a:p>
                      <a:pPr lvl="0" indent="0" marL="0">
                        <a:buNone/>
                      </a:pPr>
                      <a:r>
                        <a:rPr/>
                        <a:t>-0.54</a:t>
                      </a:r>
                    </a:p>
                  </a:txBody>
                </a:tc>
                <a:tc>
                  <a:txBody>
                    <a:bodyPr/>
                    <a:lstStyle/>
                    <a:p>
                      <a:pPr lvl="0" indent="0" marL="0">
                        <a:buNone/>
                      </a:pPr>
                      <a:r>
                        <a:rPr/>
                        <a:t>-0.63</a:t>
                      </a:r>
                    </a:p>
                  </a:txBody>
                </a:tc>
                <a:tc>
                  <a:txBody>
                    <a:bodyPr/>
                    <a:lstStyle/>
                    <a:p>
                      <a:pPr lvl="0" indent="0" marL="0">
                        <a:buNone/>
                      </a:pPr>
                      <a:r>
                        <a:rPr/>
                        <a:t>0.18</a:t>
                      </a:r>
                    </a:p>
                  </a:txBody>
                </a:tc>
                <a:tc>
                  <a:txBody>
                    <a:bodyPr/>
                    <a:lstStyle/>
                    <a:p>
                      <a:pPr lvl="0" indent="0" marL="0">
                        <a:buNone/>
                      </a:pPr>
                      <a:r>
                        <a:rPr/>
                        <a:t>1.00</a:t>
                      </a:r>
                    </a:p>
                  </a:txBody>
                </a:tc>
                <a:tc>
                  <a:txBody>
                    <a:bodyPr/>
                    <a:lstStyle/>
                    <a:p>
                      <a:pPr lvl="0" indent="0" marL="0">
                        <a:buNone/>
                      </a:pPr>
                      <a:r>
                        <a:rPr/>
                        <a:t>0.36</a:t>
                      </a:r>
                    </a:p>
                  </a:txBody>
                </a:tc>
                <a:tc>
                  <a:txBody>
                    <a:bodyPr/>
                    <a:lstStyle/>
                    <a:p>
                      <a:pPr lvl="0" indent="0" marL="0">
                        <a:buNone/>
                      </a:pPr>
                      <a:r>
                        <a:rPr/>
                        <a:t>-0.19</a:t>
                      </a:r>
                    </a:p>
                  </a:txBody>
                </a:tc>
              </a:tr>
              <a:tr h="0">
                <a:tc>
                  <a:txBody>
                    <a:bodyPr/>
                    <a:lstStyle/>
                    <a:p>
                      <a:pPr lvl="0" indent="0" marL="0">
                        <a:buNone/>
                      </a:pPr>
                      <a:r>
                        <a:rPr/>
                        <a:t>-0.22</a:t>
                      </a:r>
                    </a:p>
                  </a:txBody>
                </a:tc>
                <a:tc>
                  <a:txBody>
                    <a:bodyPr/>
                    <a:lstStyle/>
                    <a:p>
                      <a:pPr lvl="0" indent="0" marL="0">
                        <a:buNone/>
                      </a:pPr>
                      <a:r>
                        <a:rPr/>
                        <a:t>-0.39</a:t>
                      </a:r>
                    </a:p>
                  </a:txBody>
                </a:tc>
                <a:tc>
                  <a:txBody>
                    <a:bodyPr/>
                    <a:lstStyle/>
                    <a:p>
                      <a:pPr lvl="0" indent="0" marL="0">
                        <a:buNone/>
                      </a:pPr>
                      <a:r>
                        <a:rPr/>
                        <a:t>-0.54</a:t>
                      </a:r>
                    </a:p>
                  </a:txBody>
                </a:tc>
                <a:tc>
                  <a:txBody>
                    <a:bodyPr/>
                    <a:lstStyle/>
                    <a:p>
                      <a:pPr lvl="0" indent="0" marL="0">
                        <a:buNone/>
                      </a:pPr>
                      <a:r>
                        <a:rPr/>
                        <a:t>-0.47</a:t>
                      </a:r>
                    </a:p>
                  </a:txBody>
                </a:tc>
                <a:tc>
                  <a:txBody>
                    <a:bodyPr/>
                    <a:lstStyle/>
                    <a:p>
                      <a:pPr lvl="0" indent="0" marL="0">
                        <a:buNone/>
                      </a:pPr>
                      <a:r>
                        <a:rPr/>
                        <a:t>0.36</a:t>
                      </a:r>
                    </a:p>
                  </a:txBody>
                </a:tc>
                <a:tc>
                  <a:txBody>
                    <a:bodyPr/>
                    <a:lstStyle/>
                    <a:p>
                      <a:pPr lvl="0" indent="0" marL="0">
                        <a:buNone/>
                      </a:pPr>
                      <a:r>
                        <a:rPr/>
                        <a:t>1.00</a:t>
                      </a:r>
                    </a:p>
                  </a:txBody>
                </a:tc>
                <a:tc>
                  <a:txBody>
                    <a:bodyPr/>
                    <a:lstStyle/>
                    <a:p>
                      <a:pPr lvl="0" indent="0" marL="0">
                        <a:buNone/>
                      </a:pPr>
                      <a:r>
                        <a:rPr/>
                        <a:t>0.39</a:t>
                      </a:r>
                    </a:p>
                  </a:txBody>
                </a:tc>
              </a:tr>
              <a:tr h="0">
                <a:tc>
                  <a:txBody>
                    <a:bodyPr/>
                    <a:lstStyle/>
                    <a:p>
                      <a:pPr lvl="0" indent="0" marL="0">
                        <a:buNone/>
                      </a:pPr>
                      <a:r>
                        <a:rPr/>
                        <a:t>-0.12</a:t>
                      </a:r>
                    </a:p>
                  </a:txBody>
                </a:tc>
                <a:tc>
                  <a:txBody>
                    <a:bodyPr/>
                    <a:lstStyle/>
                    <a:p>
                      <a:pPr lvl="0" indent="0" marL="0">
                        <a:buNone/>
                      </a:pPr>
                      <a:r>
                        <a:rPr/>
                        <a:t>-0.22</a:t>
                      </a:r>
                    </a:p>
                  </a:txBody>
                </a:tc>
                <a:tc>
                  <a:txBody>
                    <a:bodyPr/>
                    <a:lstStyle/>
                    <a:p>
                      <a:pPr lvl="0" indent="0" marL="0">
                        <a:buNone/>
                      </a:pPr>
                      <a:r>
                        <a:rPr/>
                        <a:t>-0.30</a:t>
                      </a:r>
                    </a:p>
                  </a:txBody>
                </a:tc>
                <a:tc>
                  <a:txBody>
                    <a:bodyPr/>
                    <a:lstStyle/>
                    <a:p>
                      <a:pPr lvl="0" indent="0" marL="0">
                        <a:buNone/>
                      </a:pPr>
                      <a:r>
                        <a:rPr/>
                        <a:t>-0.36</a:t>
                      </a:r>
                    </a:p>
                  </a:txBody>
                </a:tc>
                <a:tc>
                  <a:txBody>
                    <a:bodyPr/>
                    <a:lstStyle/>
                    <a:p>
                      <a:pPr lvl="0" indent="0" marL="0">
                        <a:buNone/>
                      </a:pPr>
                      <a:r>
                        <a:rPr/>
                        <a:t>-0.19</a:t>
                      </a:r>
                    </a:p>
                  </a:txBody>
                </a:tc>
                <a:tc>
                  <a:txBody>
                    <a:bodyPr/>
                    <a:lstStyle/>
                    <a:p>
                      <a:pPr lvl="0" indent="0" marL="0">
                        <a:buNone/>
                      </a:pPr>
                      <a:r>
                        <a:rPr/>
                        <a:t>0.39</a:t>
                      </a:r>
                    </a:p>
                  </a:txBody>
                </a:tc>
                <a:tc>
                  <a:txBody>
                    <a:bodyPr/>
                    <a:lstStyle/>
                    <a:p>
                      <a:pPr lvl="0" indent="0" marL="0">
                        <a:buNone/>
                      </a:pPr>
                      <a:r>
                        <a:rPr/>
                        <a:t>1.00</a:t>
                      </a:r>
                    </a:p>
                  </a:txBody>
                </a:tc>
              </a:tr>
            </a:tbl>
          </a:graphicData>
        </a:graphic>
      </p:graphicFrame>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a:t>X.</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c8</a:t>
                      </a:r>
                    </a:p>
                  </a:txBody>
                  <a:tcPr/>
                </a:tc>
                <a:tc>
                  <a:txBody>
                    <a:bodyPr/>
                    <a:lstStyle/>
                    <a:p>
                      <a:pPr lvl="0" indent="0" marL="0">
                        <a:buNone/>
                      </a:pPr>
                      <a:r>
                        <a:rPr/>
                        <a:t>c12</a:t>
                      </a:r>
                    </a:p>
                  </a:txBody>
                  <a:tcPr/>
                </a:tc>
                <a:tc>
                  <a:txBody>
                    <a:bodyPr/>
                    <a:lstStyle/>
                    <a:p>
                      <a:pPr lvl="0" indent="0" marL="0">
                        <a:buNone/>
                      </a:pPr>
                      <a:r>
                        <a:rPr/>
                        <a:t>c16</a:t>
                      </a:r>
                    </a:p>
                  </a:txBody>
                  <a:tcPr/>
                </a:tc>
              </a:tr>
              <a:tr h="0">
                <a:tc>
                  <a:txBody>
                    <a:bodyPr/>
                    <a:lstStyle/>
                    <a:p>
                      <a:pPr lvl="0" indent="0" marL="0">
                        <a:buNone/>
                      </a:pPr>
                      <a:r>
                        <a:rPr/>
                        <a:t>c2</a:t>
                      </a:r>
                    </a:p>
                  </a:txBody>
                </a:tc>
                <a:tc>
                  <a:txBody>
                    <a:bodyPr/>
                    <a:lstStyle/>
                    <a:p>
                      <a:pPr lvl="0" indent="0" marL="0">
                        <a:buNone/>
                      </a:pPr>
                      <a:r>
                        <a:rPr/>
                        <a:t>1.00</a:t>
                      </a:r>
                    </a:p>
                  </a:txBody>
                </a:tc>
                <a:tc>
                  <a:txBody>
                    <a:bodyPr/>
                    <a:lstStyle/>
                    <a:p>
                      <a:pPr lvl="0" indent="0" marL="0">
                        <a:buNone/>
                      </a:pPr>
                      <a:r>
                        <a:rPr/>
                        <a:t>0.97</a:t>
                      </a:r>
                    </a:p>
                  </a:txBody>
                </a:tc>
                <a:tc>
                  <a:txBody>
                    <a:bodyPr/>
                    <a:lstStyle/>
                    <a:p>
                      <a:pPr lvl="0" indent="0" marL="0">
                        <a:buNone/>
                      </a:pPr>
                      <a:r>
                        <a:rPr/>
                        <a:t>0.92</a:t>
                      </a:r>
                    </a:p>
                  </a:txBody>
                </a:tc>
                <a:tc>
                  <a:txBody>
                    <a:bodyPr/>
                    <a:lstStyle/>
                    <a:p>
                      <a:pPr lvl="0" indent="0" marL="0">
                        <a:buNone/>
                      </a:pPr>
                      <a:r>
                        <a:rPr/>
                        <a:t>0.85</a:t>
                      </a:r>
                    </a:p>
                  </a:txBody>
                </a:tc>
                <a:tc>
                  <a:txBody>
                    <a:bodyPr/>
                    <a:lstStyle/>
                    <a:p>
                      <a:pPr lvl="0" indent="0" marL="0">
                        <a:buNone/>
                      </a:pPr>
                      <a:r>
                        <a:rPr/>
                        <a:t>0.73</a:t>
                      </a:r>
                    </a:p>
                  </a:txBody>
                </a:tc>
                <a:tc>
                  <a:txBody>
                    <a:bodyPr/>
                    <a:lstStyle/>
                    <a:p>
                      <a:pPr lvl="0" indent="0" marL="0">
                        <a:buNone/>
                      </a:pPr>
                      <a:r>
                        <a:rPr/>
                        <a:t>0.55</a:t>
                      </a:r>
                    </a:p>
                  </a:txBody>
                </a:tc>
              </a:tr>
              <a:tr h="0">
                <a:tc>
                  <a:txBody>
                    <a:bodyPr/>
                    <a:lstStyle/>
                    <a:p>
                      <a:pPr lvl="0" indent="0" marL="0">
                        <a:buNone/>
                      </a:pPr>
                      <a:r>
                        <a:rPr/>
                        <a:t>c3</a:t>
                      </a:r>
                    </a:p>
                  </a:txBody>
                </a:tc>
                <a:tc>
                  <a:txBody>
                    <a:bodyPr/>
                    <a:lstStyle/>
                    <a:p>
                      <a:pPr lvl="0" indent="0" marL="0">
                        <a:buNone/>
                      </a:pPr>
                      <a:r>
                        <a:rPr/>
                        <a:t>0.97</a:t>
                      </a:r>
                    </a:p>
                  </a:txBody>
                </a:tc>
                <a:tc>
                  <a:txBody>
                    <a:bodyPr/>
                    <a:lstStyle/>
                    <a:p>
                      <a:pPr lvl="0" indent="0" marL="0">
                        <a:buNone/>
                      </a:pPr>
                      <a:r>
                        <a:rPr/>
                        <a:t>1.00</a:t>
                      </a:r>
                    </a:p>
                  </a:txBody>
                </a:tc>
                <a:tc>
                  <a:txBody>
                    <a:bodyPr/>
                    <a:lstStyle/>
                    <a:p>
                      <a:pPr lvl="0" indent="0" marL="0">
                        <a:buNone/>
                      </a:pPr>
                      <a:r>
                        <a:rPr/>
                        <a:t>0.99</a:t>
                      </a:r>
                    </a:p>
                  </a:txBody>
                </a:tc>
                <a:tc>
                  <a:txBody>
                    <a:bodyPr/>
                    <a:lstStyle/>
                    <a:p>
                      <a:pPr lvl="0" indent="0" marL="0">
                        <a:buNone/>
                      </a:pPr>
                      <a:r>
                        <a:rPr/>
                        <a:t>0.95</a:t>
                      </a:r>
                    </a:p>
                  </a:txBody>
                </a:tc>
                <a:tc>
                  <a:txBody>
                    <a:bodyPr/>
                    <a:lstStyle/>
                    <a:p>
                      <a:pPr lvl="0" indent="0" marL="0">
                        <a:buNone/>
                      </a:pPr>
                      <a:r>
                        <a:rPr/>
                        <a:t>0.86</a:t>
                      </a:r>
                    </a:p>
                  </a:txBody>
                </a:tc>
                <a:tc>
                  <a:txBody>
                    <a:bodyPr/>
                    <a:lstStyle/>
                    <a:p>
                      <a:pPr lvl="0" indent="0" marL="0">
                        <a:buNone/>
                      </a:pPr>
                      <a:r>
                        <a:rPr/>
                        <a:t>0.67</a:t>
                      </a:r>
                    </a:p>
                  </a:txBody>
                </a:tc>
              </a:tr>
              <a:tr h="0">
                <a:tc>
                  <a:txBody>
                    <a:bodyPr/>
                    <a:lstStyle/>
                    <a:p>
                      <a:pPr lvl="0" indent="0" marL="0">
                        <a:buNone/>
                      </a:pPr>
                      <a:r>
                        <a:rPr/>
                        <a:t>c4</a:t>
                      </a:r>
                    </a:p>
                  </a:txBody>
                </a:tc>
                <a:tc>
                  <a:txBody>
                    <a:bodyPr/>
                    <a:lstStyle/>
                    <a:p>
                      <a:pPr lvl="0" indent="0" marL="0">
                        <a:buNone/>
                      </a:pPr>
                      <a:r>
                        <a:rPr/>
                        <a:t>0.92</a:t>
                      </a:r>
                    </a:p>
                  </a:txBody>
                </a:tc>
                <a:tc>
                  <a:txBody>
                    <a:bodyPr/>
                    <a:lstStyle/>
                    <a:p>
                      <a:pPr lvl="0" indent="0" marL="0">
                        <a:buNone/>
                      </a:pPr>
                      <a:r>
                        <a:rPr/>
                        <a:t>0.99</a:t>
                      </a:r>
                    </a:p>
                  </a:txBody>
                </a:tc>
                <a:tc>
                  <a:txBody>
                    <a:bodyPr/>
                    <a:lstStyle/>
                    <a:p>
                      <a:pPr lvl="0" indent="0" marL="0">
                        <a:buNone/>
                      </a:pPr>
                      <a:r>
                        <a:rPr/>
                        <a:t>1.00</a:t>
                      </a:r>
                    </a:p>
                  </a:txBody>
                </a:tc>
                <a:tc>
                  <a:txBody>
                    <a:bodyPr/>
                    <a:lstStyle/>
                    <a:p>
                      <a:pPr lvl="0" indent="0" marL="0">
                        <a:buNone/>
                      </a:pPr>
                      <a:r>
                        <a:rPr/>
                        <a:t>0.99</a:t>
                      </a:r>
                    </a:p>
                  </a:txBody>
                </a:tc>
                <a:tc>
                  <a:txBody>
                    <a:bodyPr/>
                    <a:lstStyle/>
                    <a:p>
                      <a:pPr lvl="0" indent="0" marL="0">
                        <a:buNone/>
                      </a:pPr>
                      <a:r>
                        <a:rPr/>
                        <a:t>0.93</a:t>
                      </a:r>
                    </a:p>
                  </a:txBody>
                </a:tc>
                <a:tc>
                  <a:txBody>
                    <a:bodyPr/>
                    <a:lstStyle/>
                    <a:p>
                      <a:pPr lvl="0" indent="0" marL="0">
                        <a:buNone/>
                      </a:pPr>
                      <a:r>
                        <a:rPr/>
                        <a:t>0.76</a:t>
                      </a:r>
                    </a:p>
                  </a:txBody>
                </a:tc>
              </a:tr>
              <a:tr h="0">
                <a:tc>
                  <a:txBody>
                    <a:bodyPr/>
                    <a:lstStyle/>
                    <a:p>
                      <a:pPr lvl="0" indent="0" marL="0">
                        <a:buNone/>
                      </a:pPr>
                      <a:r>
                        <a:rPr/>
                        <a:t>c8</a:t>
                      </a:r>
                    </a:p>
                  </a:txBody>
                </a:tc>
                <a:tc>
                  <a:txBody>
                    <a:bodyPr/>
                    <a:lstStyle/>
                    <a:p>
                      <a:pPr lvl="0" indent="0" marL="0">
                        <a:buNone/>
                      </a:pPr>
                      <a:r>
                        <a:rPr/>
                        <a:t>0.85</a:t>
                      </a:r>
                    </a:p>
                  </a:txBody>
                </a:tc>
                <a:tc>
                  <a:txBody>
                    <a:bodyPr/>
                    <a:lstStyle/>
                    <a:p>
                      <a:pPr lvl="0" indent="0" marL="0">
                        <a:buNone/>
                      </a:pPr>
                      <a:r>
                        <a:rPr/>
                        <a:t>0.95</a:t>
                      </a:r>
                    </a:p>
                  </a:txBody>
                </a:tc>
                <a:tc>
                  <a:txBody>
                    <a:bodyPr/>
                    <a:lstStyle/>
                    <a:p>
                      <a:pPr lvl="0" indent="0" marL="0">
                        <a:buNone/>
                      </a:pPr>
                      <a:r>
                        <a:rPr/>
                        <a:t>0.99</a:t>
                      </a:r>
                    </a:p>
                  </a:txBody>
                </a:tc>
                <a:tc>
                  <a:txBody>
                    <a:bodyPr/>
                    <a:lstStyle/>
                    <a:p>
                      <a:pPr lvl="0" indent="0" marL="0">
                        <a:buNone/>
                      </a:pPr>
                      <a:r>
                        <a:rPr/>
                        <a:t>1.00</a:t>
                      </a:r>
                    </a:p>
                  </a:txBody>
                </a:tc>
                <a:tc>
                  <a:txBody>
                    <a:bodyPr/>
                    <a:lstStyle/>
                    <a:p>
                      <a:pPr lvl="0" indent="0" marL="0">
                        <a:buNone/>
                      </a:pPr>
                      <a:r>
                        <a:rPr/>
                        <a:t>0.97</a:t>
                      </a:r>
                    </a:p>
                  </a:txBody>
                </a:tc>
                <a:tc>
                  <a:txBody>
                    <a:bodyPr/>
                    <a:lstStyle/>
                    <a:p>
                      <a:pPr lvl="0" indent="0" marL="0">
                        <a:buNone/>
                      </a:pPr>
                      <a:r>
                        <a:rPr/>
                        <a:t>0.83</a:t>
                      </a:r>
                    </a:p>
                  </a:txBody>
                </a:tc>
              </a:tr>
              <a:tr h="0">
                <a:tc>
                  <a:txBody>
                    <a:bodyPr/>
                    <a:lstStyle/>
                    <a:p>
                      <a:pPr lvl="0" indent="0" marL="0">
                        <a:buNone/>
                      </a:pPr>
                      <a:r>
                        <a:rPr/>
                        <a:t>c12</a:t>
                      </a:r>
                    </a:p>
                  </a:txBody>
                </a:tc>
                <a:tc>
                  <a:txBody>
                    <a:bodyPr/>
                    <a:lstStyle/>
                    <a:p>
                      <a:pPr lvl="0" indent="0" marL="0">
                        <a:buNone/>
                      </a:pPr>
                      <a:r>
                        <a:rPr/>
                        <a:t>0.73</a:t>
                      </a:r>
                    </a:p>
                  </a:txBody>
                </a:tc>
                <a:tc>
                  <a:txBody>
                    <a:bodyPr/>
                    <a:lstStyle/>
                    <a:p>
                      <a:pPr lvl="0" indent="0" marL="0">
                        <a:buNone/>
                      </a:pPr>
                      <a:r>
                        <a:rPr/>
                        <a:t>0.86</a:t>
                      </a:r>
                    </a:p>
                  </a:txBody>
                </a:tc>
                <a:tc>
                  <a:txBody>
                    <a:bodyPr/>
                    <a:lstStyle/>
                    <a:p>
                      <a:pPr lvl="0" indent="0" marL="0">
                        <a:buNone/>
                      </a:pPr>
                      <a:r>
                        <a:rPr/>
                        <a:t>0.93</a:t>
                      </a:r>
                    </a:p>
                  </a:txBody>
                </a:tc>
                <a:tc>
                  <a:txBody>
                    <a:bodyPr/>
                    <a:lstStyle/>
                    <a:p>
                      <a:pPr lvl="0" indent="0" marL="0">
                        <a:buNone/>
                      </a:pPr>
                      <a:r>
                        <a:rPr/>
                        <a:t>0.97</a:t>
                      </a:r>
                    </a:p>
                  </a:txBody>
                </a:tc>
                <a:tc>
                  <a:txBody>
                    <a:bodyPr/>
                    <a:lstStyle/>
                    <a:p>
                      <a:pPr lvl="0" indent="0" marL="0">
                        <a:buNone/>
                      </a:pPr>
                      <a:r>
                        <a:rPr/>
                        <a:t>1.00</a:t>
                      </a:r>
                    </a:p>
                  </a:txBody>
                </a:tc>
                <a:tc>
                  <a:txBody>
                    <a:bodyPr/>
                    <a:lstStyle/>
                    <a:p>
                      <a:pPr lvl="0" indent="0" marL="0">
                        <a:buNone/>
                      </a:pPr>
                      <a:r>
                        <a:rPr/>
                        <a:t>0.92</a:t>
                      </a:r>
                    </a:p>
                  </a:txBody>
                </a:tc>
              </a:tr>
              <a:tr h="0">
                <a:tc>
                  <a:txBody>
                    <a:bodyPr/>
                    <a:lstStyle/>
                    <a:p>
                      <a:pPr lvl="0" indent="0" marL="0">
                        <a:buNone/>
                      </a:pPr>
                      <a:r>
                        <a:rPr/>
                        <a:t>c16</a:t>
                      </a:r>
                    </a:p>
                  </a:txBody>
                </a:tc>
                <a:tc>
                  <a:txBody>
                    <a:bodyPr/>
                    <a:lstStyle/>
                    <a:p>
                      <a:pPr lvl="0" indent="0" marL="0">
                        <a:buNone/>
                      </a:pPr>
                      <a:r>
                        <a:rPr/>
                        <a:t>0.55</a:t>
                      </a:r>
                    </a:p>
                  </a:txBody>
                </a:tc>
                <a:tc>
                  <a:txBody>
                    <a:bodyPr/>
                    <a:lstStyle/>
                    <a:p>
                      <a:pPr lvl="0" indent="0" marL="0">
                        <a:buNone/>
                      </a:pPr>
                      <a:r>
                        <a:rPr/>
                        <a:t>0.67</a:t>
                      </a:r>
                    </a:p>
                  </a:txBody>
                </a:tc>
                <a:tc>
                  <a:txBody>
                    <a:bodyPr/>
                    <a:lstStyle/>
                    <a:p>
                      <a:pPr lvl="0" indent="0" marL="0">
                        <a:buNone/>
                      </a:pPr>
                      <a:r>
                        <a:rPr/>
                        <a:t>0.76</a:t>
                      </a:r>
                    </a:p>
                  </a:txBody>
                </a:tc>
                <a:tc>
                  <a:txBody>
                    <a:bodyPr/>
                    <a:lstStyle/>
                    <a:p>
                      <a:pPr lvl="0" indent="0" marL="0">
                        <a:buNone/>
                      </a:pPr>
                      <a:r>
                        <a:rPr/>
                        <a:t>0.83</a:t>
                      </a:r>
                    </a:p>
                  </a:txBody>
                </a:tc>
                <a:tc>
                  <a:txBody>
                    <a:bodyPr/>
                    <a:lstStyle/>
                    <a:p>
                      <a:pPr lvl="0" indent="0" marL="0">
                        <a:buNone/>
                      </a:pPr>
                      <a:r>
                        <a:rPr/>
                        <a:t>0.92</a:t>
                      </a:r>
                    </a:p>
                  </a:txBody>
                </a:tc>
                <a:tc>
                  <a:txBody>
                    <a:bodyPr/>
                    <a:lstStyle/>
                    <a:p>
                      <a:pPr lvl="0" indent="0" marL="0">
                        <a:buNone/>
                      </a:pPr>
                      <a:r>
                        <a:rPr/>
                        <a:t>1.00</a:t>
                      </a:r>
                    </a:p>
                  </a:txBody>
                </a:tc>
              </a:tr>
            </a:tbl>
          </a:graphicData>
        </a:graphic>
      </p:graphicFrame>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fit to the artificial data</a:t>
            </a:r>
          </a:p>
        </p:txBody>
      </p:sp>
      <p:pic>
        <p:nvPicPr>
          <p:cNvPr descr="splines-slides-and-speaker-notes_files/figure-pptx/03-b-spline-fi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04</a:t>
            </a:r>
          </a:p>
        </p:txBody>
      </p:sp>
      <p:pic>
        <p:nvPicPr>
          <p:cNvPr descr="Panel 04 of xkcd comic  ../images/xkcd-04.png" id="0" name="Picture 1"/>
          <p:cNvPicPr>
            <a:picLocks noGrp="1" noChangeAspect="1"/>
          </p:cNvPicPr>
          <p:nvPr/>
        </p:nvPicPr>
        <p:blipFill>
          <a:blip r:embed="rId3"/>
          <a:stretch>
            <a:fillRect/>
          </a:stretch>
        </p:blipFill>
        <p:spPr bwMode="auto">
          <a:xfrm>
            <a:off x="3022600" y="1193800"/>
            <a:ext cx="3098800" cy="3390900"/>
          </a:xfrm>
          <a:prstGeom prst="rect">
            <a:avLst/>
          </a:prstGeom>
          <a:noFill/>
          <a:ln w="9525">
            <a:noFill/>
            <a:headEnd/>
            <a:tailEnd/>
          </a:ln>
        </p:spPr>
      </p:pic>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splines</a:t>
            </a:r>
          </a:p>
        </p:txBody>
      </p:sp>
      <p:sp>
        <p:nvSpPr>
          <p:cNvPr id="3" name="Content Placeholder 2"/>
          <p:cNvSpPr>
            <a:spLocks noGrp="1"/>
          </p:cNvSpPr>
          <p:nvPr>
            <p:ph idx="1"/>
          </p:nvPr>
        </p:nvSpPr>
        <p:spPr/>
        <p:txBody>
          <a:bodyPr/>
          <a:lstStyle/>
          <a:p>
            <a:pPr lvl="0"/>
            <a:r>
              <a:rPr/>
              <a:t>B-spline restrictions</a:t>
            </a:r>
          </a:p>
          <a:p>
            <a:pPr lvl="1"/>
            <a:r>
              <a:rPr/>
              <a:t>Continuity</a:t>
            </a:r>
          </a:p>
          <a:p>
            <a:pPr lvl="1"/>
            <a:r>
              <a:rPr/>
              <a:t>Smoothness</a:t>
            </a:r>
          </a:p>
          <a:p>
            <a:pPr lvl="0"/>
            <a:r>
              <a:rPr/>
              <a:t>Natural spline additional restriction</a:t>
            </a:r>
          </a:p>
          <a:p>
            <a:pPr lvl="1"/>
            <a:r>
              <a:rPr/>
              <a:t>Linear extrapolation beyond the outside knots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1</a:t>
            </a:r>
          </a:p>
        </p:txBody>
      </p:sp>
      <p:pic>
        <p:nvPicPr>
          <p:cNvPr descr="splines-slides-and-speaker-notes_files/figure-pptx/03-nplot-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2</a:t>
            </a:r>
          </a:p>
        </p:txBody>
      </p:sp>
      <p:pic>
        <p:nvPicPr>
          <p:cNvPr descr="splines-slides-and-speaker-notes_files/figure-pptx/03-nplo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3</a:t>
            </a:r>
          </a:p>
        </p:txBody>
      </p:sp>
      <p:pic>
        <p:nvPicPr>
          <p:cNvPr descr="splines-slides-and-speaker-notes_files/figure-pptx/03-nplot-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4</a:t>
            </a:r>
          </a:p>
        </p:txBody>
      </p:sp>
      <p:pic>
        <p:nvPicPr>
          <p:cNvPr descr="splines-slides-and-speaker-notes_files/figure-pptx/03-nplot-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5</a:t>
            </a:r>
          </a:p>
        </p:txBody>
      </p:sp>
      <p:pic>
        <p:nvPicPr>
          <p:cNvPr descr="splines-slides-and-speaker-notes_files/figure-pptx/03-nplot-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fit</a:t>
            </a:r>
          </a:p>
        </p:txBody>
      </p:sp>
      <p:pic>
        <p:nvPicPr>
          <p:cNvPr descr="splines-slides-and-speaker-notes_files/figure-pptx/03-natural-spline-fit-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you have learned</a:t>
            </a:r>
          </a:p>
          <a:p>
            <a:pPr lvl="1"/>
            <a:r>
              <a:rPr/>
              <a:t>B-splines, natural splines</a:t>
            </a:r>
          </a:p>
          <a:p>
            <a:pPr lvl="0"/>
            <a:r>
              <a:rPr/>
              <a:t>What’s coming next</a:t>
            </a:r>
          </a:p>
          <a:p>
            <a:pPr lvl="1"/>
            <a:r>
              <a:rPr/>
              <a:t>How many knots and where to put them</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How many knots?</a:t>
            </a:r>
          </a:p>
        </p:txBody>
      </p:sp>
      <p:sp>
        <p:nvSpPr>
          <p:cNvPr id="4" name="Text Placeholder 3"/>
          <p:cNvSpPr>
            <a:spLocks noGrp="1"/>
          </p:cNvSpPr>
          <p:nvPr>
            <p:ph idx="2" sz="half" type="body"/>
          </p:nvPr>
        </p:nvSpPr>
        <p:spPr/>
        <p:txBody>
          <a:bodyPr/>
          <a:lstStyle/>
          <a:p>
            <a:pPr lvl="0"/>
            <a:r>
              <a:rPr/>
              <a:t>Use AIC or BIC</a:t>
            </a:r>
          </a:p>
          <a:p>
            <a:pPr lvl="0"/>
            <a:r>
              <a:rPr/>
              <a:t>Eyeball the data</a:t>
            </a:r>
          </a:p>
          <a:p>
            <a:pPr lvl="0"/>
            <a:r>
              <a:rPr/>
              <a:t>Frank Harrell’s suggestion</a:t>
            </a:r>
          </a:p>
          <a:p>
            <a:pPr lvl="1"/>
            <a:r>
              <a:rPr/>
              <a:t>Use 4 knots if n &lt; 100</a:t>
            </a:r>
          </a:p>
          <a:p>
            <a:pPr lvl="1"/>
            <a:r>
              <a:rPr/>
              <a:t>Otherwise use 5 knots</a:t>
            </a:r>
          </a:p>
          <a:p>
            <a:pPr lvl="0"/>
            <a:r>
              <a:rPr/>
              <a:t>Use your a priori beliefs</a:t>
            </a:r>
          </a:p>
          <a:p>
            <a:pPr lvl="0"/>
            <a:r>
              <a:rPr/>
              <a:t>Looking at some preliminary graphs</a:t>
            </a:r>
          </a:p>
          <a:p>
            <a:pPr lvl="0" indent="0">
              <a:buNone/>
            </a:pPr>
            <a:r>
              <a:rPr>
                <a:latin typeface="Courier"/>
              </a:rPr>
              <a:t>[1] 143.724</a:t>
            </a:r>
          </a:p>
        </p:txBody>
      </p:sp>
      <p:pic>
        <p:nvPicPr>
          <p:cNvPr descr="splines-slides-and-speaker-notes_files/figure-pptx/cubic-splines-26-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05</a:t>
            </a:r>
          </a:p>
        </p:txBody>
      </p:sp>
      <p:pic>
        <p:nvPicPr>
          <p:cNvPr descr="Panel 05 of xkcd comic  ../images/xkcd-05.png" id="0" name="Picture 1"/>
          <p:cNvPicPr>
            <a:picLocks noGrp="1" noChangeAspect="1"/>
          </p:cNvPicPr>
          <p:nvPr/>
        </p:nvPicPr>
        <p:blipFill>
          <a:blip r:embed="rId3"/>
          <a:stretch>
            <a:fillRect/>
          </a:stretch>
        </p:blipFill>
        <p:spPr bwMode="auto">
          <a:xfrm>
            <a:off x="3060700" y="1193800"/>
            <a:ext cx="3022600" cy="339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5.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inside knowlege to place the knots</a:t>
            </a:r>
          </a:p>
        </p:txBody>
      </p:sp>
      <p:sp>
        <p:nvSpPr>
          <p:cNvPr id="3" name="Content Placeholder 2"/>
          <p:cNvSpPr>
            <a:spLocks noGrp="1"/>
          </p:cNvSpPr>
          <p:nvPr>
            <p:ph idx="1"/>
          </p:nvPr>
        </p:nvSpPr>
        <p:spPr/>
        <p:txBody>
          <a:bodyPr/>
          <a:lstStyle/>
          <a:p>
            <a:pPr lvl="0"/>
            <a:r>
              <a:rPr/>
              <a:t>Automatic trasmission locks in at 40 miles per hour</a:t>
            </a:r>
          </a:p>
          <a:p>
            <a:pPr lvl="0"/>
            <a:r>
              <a:rPr/>
              <a:t>Kidney function is fine above 90, problematic below 30</a:t>
            </a:r>
          </a:p>
          <a:p>
            <a:pPr lvl="0"/>
            <a:r>
              <a:rPr/>
              <a:t>CD4 counts fine above 500, trouble below 200</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Frank Harrell’s suggestion for knot placement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Simple choice</a:t>
                </a:r>
              </a:p>
              <a:p>
                <a:pPr lvl="1"/>
                <a:r>
                  <a:rPr/>
                  <a:t>Outer knots at fifth smallest and fifth largest X</a:t>
                </a:r>
              </a:p>
              <a:p>
                <a:pPr lvl="0"/>
                <a:r>
                  <a:rPr/>
                  <a:t>Alternative: Set outer knots at key quantiles</a:t>
                </a:r>
              </a:p>
              <a:p>
                <a:pPr lvl="1"/>
                <a:r>
                  <a:rPr/>
                  <a:t>For 3 knots, use </a:t>
                </a:r>
                <a14:m>
                  <m:oMath xmlns:m="http://schemas.openxmlformats.org/officeDocument/2006/math">
                    <m:sSub>
                      <m:e>
                        <m:r>
                          <m:t>q</m:t>
                        </m:r>
                      </m:e>
                      <m:sub>
                        <m:r>
                          <m:t>0.1</m:t>
                        </m:r>
                      </m:sub>
                    </m:sSub>
                  </m:oMath>
                </a14:m>
                <a:r>
                  <a:rPr/>
                  <a:t> and </a:t>
                </a:r>
                <a14:m>
                  <m:oMath xmlns:m="http://schemas.openxmlformats.org/officeDocument/2006/math">
                    <m:sSub>
                      <m:e>
                        <m:r>
                          <m:t>q</m:t>
                        </m:r>
                      </m:e>
                      <m:sub>
                        <m:r>
                          <m:t>0.9</m:t>
                        </m:r>
                      </m:sub>
                    </m:sSub>
                  </m:oMath>
                </a14:m>
              </a:p>
              <a:p>
                <a:pPr lvl="1"/>
                <a:r>
                  <a:rPr/>
                  <a:t>For 4-6 knots, use </a:t>
                </a:r>
                <a14:m>
                  <m:oMath xmlns:m="http://schemas.openxmlformats.org/officeDocument/2006/math">
                    <m:sSub>
                      <m:e>
                        <m:r>
                          <m:t>q</m:t>
                        </m:r>
                      </m:e>
                      <m:sub>
                        <m:r>
                          <m:t>0.05</m:t>
                        </m:r>
                      </m:sub>
                    </m:sSub>
                  </m:oMath>
                </a14:m>
                <a:r>
                  <a:rPr/>
                  <a:t> and </a:t>
                </a:r>
                <a14:m>
                  <m:oMath xmlns:m="http://schemas.openxmlformats.org/officeDocument/2006/math">
                    <m:sSub>
                      <m:e>
                        <m:r>
                          <m:t>q</m:t>
                        </m:r>
                      </m:e>
                      <m:sub>
                        <m:r>
                          <m:t>0.95</m:t>
                        </m:r>
                      </m:sub>
                    </m:sSub>
                  </m:oMath>
                </a14:m>
              </a:p>
              <a:p>
                <a:pPr lvl="1"/>
                <a:r>
                  <a:rPr/>
                  <a:t>For 7 or more knots, use </a:t>
                </a:r>
                <a14:m>
                  <m:oMath xmlns:m="http://schemas.openxmlformats.org/officeDocument/2006/math">
                    <m:sSub>
                      <m:e>
                        <m:r>
                          <m:t>q</m:t>
                        </m:r>
                      </m:e>
                      <m:sub>
                        <m:r>
                          <m:t>0.025</m:t>
                        </m:r>
                      </m:sub>
                    </m:sSub>
                  </m:oMath>
                </a14:m>
                <a:r>
                  <a:rPr/>
                  <a:t> and </a:t>
                </a:r>
                <a14:m>
                  <m:oMath xmlns:m="http://schemas.openxmlformats.org/officeDocument/2006/math">
                    <m:sSub>
                      <m:e>
                        <m:r>
                          <m:t>q</m:t>
                        </m:r>
                      </m:e>
                      <m:sub>
                        <m:r>
                          <m:t>0.975</m:t>
                        </m:r>
                      </m:sub>
                    </m:sSub>
                  </m:oMath>
                </a14:m>
              </a:p>
              <a:p>
                <a:pPr lvl="0"/>
                <a:r>
                  <a:rPr/>
                  <a:t>Inner knots are evenly spaced quantiles between outer knots</a:t>
                </a: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Knot placement doesn’t matter</a:t>
            </a:r>
          </a:p>
        </p:txBody>
      </p:sp>
      <p:sp>
        <p:nvSpPr>
          <p:cNvPr id="3" name="Content Placeholder 2"/>
          <p:cNvSpPr>
            <a:spLocks noGrp="1"/>
          </p:cNvSpPr>
          <p:nvPr>
            <p:ph idx="1"/>
          </p:nvPr>
        </p:nvSpPr>
        <p:spPr/>
        <p:txBody>
          <a:bodyPr/>
          <a:lstStyle/>
          <a:p>
            <a:pPr lvl="0"/>
            <a:r>
              <a:rPr/>
              <a:t>Number of knots is important</a:t>
            </a:r>
          </a:p>
          <a:p>
            <a:pPr lvl="0"/>
            <a:r>
              <a:rPr/>
              <a:t>Placement of knots is not important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you have learned</a:t>
            </a:r>
          </a:p>
          <a:p>
            <a:pPr lvl="1"/>
            <a:r>
              <a:rPr/>
              <a:t>How many knots and where to put them</a:t>
            </a:r>
          </a:p>
          <a:p>
            <a:pPr lvl="0"/>
            <a:r>
              <a:rPr/>
              <a:t>What’s coming next</a:t>
            </a:r>
          </a:p>
          <a:p>
            <a:pPr lvl="1"/>
            <a:r>
              <a:rPr/>
              <a:t>Logistic regression example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Most models will accept splines</a:t>
            </a:r>
          </a:p>
        </p:txBody>
      </p:sp>
      <p:sp>
        <p:nvSpPr>
          <p:cNvPr id="3" name="Content Placeholder 2"/>
          <p:cNvSpPr>
            <a:spLocks noGrp="1"/>
          </p:cNvSpPr>
          <p:nvPr>
            <p:ph idx="1"/>
          </p:nvPr>
        </p:nvSpPr>
        <p:spPr/>
        <p:txBody>
          <a:bodyPr/>
          <a:lstStyle/>
          <a:p>
            <a:pPr lvl="0"/>
            <a:r>
              <a:rPr/>
              <a:t>Easy</a:t>
            </a:r>
          </a:p>
          <a:p>
            <a:pPr lvl="1"/>
            <a:r>
              <a:rPr/>
              <a:t>Linear regression</a:t>
            </a:r>
          </a:p>
          <a:p>
            <a:pPr lvl="1"/>
            <a:r>
              <a:rPr/>
              <a:t>Random effects regression models</a:t>
            </a:r>
          </a:p>
          <a:p>
            <a:pPr lvl="0"/>
            <a:r>
              <a:rPr/>
              <a:t>Harder but not too difficult</a:t>
            </a:r>
          </a:p>
          <a:p>
            <a:pPr lvl="1"/>
            <a:r>
              <a:rPr/>
              <a:t>Generalized linear model</a:t>
            </a:r>
          </a:p>
          <a:p>
            <a:pPr lvl="1"/>
            <a:r>
              <a:rPr/>
              <a:t>Cox regression</a:t>
            </a:r>
          </a:p>
          <a:p>
            <a:pPr lvl="0"/>
            <a:r>
              <a:rPr/>
              <a:t>Not at all helpful for data science models</a:t>
            </a:r>
          </a:p>
          <a:p>
            <a:pPr lvl="1"/>
            <a:r>
              <a:rPr/>
              <a:t>Random forests</a:t>
            </a:r>
          </a:p>
          <a:p>
            <a:pPr lvl="1"/>
            <a:r>
              <a:rPr/>
              <a:t>Deep neural nets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Titanic</a:t>
            </a:r>
          </a:p>
        </p:txBody>
      </p:sp>
      <p:sp>
        <p:nvSpPr>
          <p:cNvPr id="3" name="Content Placeholder 2"/>
          <p:cNvSpPr>
            <a:spLocks noGrp="1"/>
          </p:cNvSpPr>
          <p:nvPr>
            <p:ph idx="1"/>
          </p:nvPr>
        </p:nvSpPr>
        <p:spPr/>
        <p:txBody>
          <a:bodyPr/>
          <a:lstStyle/>
          <a:p>
            <a:pPr lvl="0"/>
            <a:r>
              <a:rPr/>
              <a:t>Laregest passenger ship at its time</a:t>
            </a:r>
          </a:p>
          <a:p>
            <a:pPr lvl="0"/>
            <a:r>
              <a:rPr/>
              <a:t>Maiden voyage in 1912</a:t>
            </a:r>
          </a:p>
          <a:p>
            <a:pPr lvl="0"/>
            <a:r>
              <a:rPr/>
              <a:t>Hit an iceberg and sank</a:t>
            </a:r>
          </a:p>
          <a:p>
            <a:pPr lvl="0"/>
            <a:r>
              <a:rPr/>
              <a:t>Detailed information on all passengers</a:t>
            </a:r>
          </a:p>
          <a:p>
            <a:pPr lvl="1"/>
            <a:r>
              <a:rPr/>
              <a:t>Survived (no/yes)</a:t>
            </a:r>
          </a:p>
          <a:p>
            <a:pPr lvl="1"/>
            <a:r>
              <a:rPr/>
              <a:t>Sex (female/male)</a:t>
            </a:r>
          </a:p>
          <a:p>
            <a:pPr lvl="1"/>
            <a:r>
              <a:rPr/>
              <a:t>Passenger class (1st, 2nd, 3rd)</a:t>
            </a:r>
          </a:p>
          <a:p>
            <a:pPr lvl="1"/>
            <a:r>
              <a:rPr/>
              <a:t>Age (2 months to 71 years)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few rows of data</a:t>
            </a:r>
          </a:p>
        </p:txBody>
      </p:sp>
      <p:sp>
        <p:nvSpPr>
          <p:cNvPr id="3" name="Content Placeholder 2"/>
          <p:cNvSpPr>
            <a:spLocks noGrp="1"/>
          </p:cNvSpPr>
          <p:nvPr>
            <p:ph idx="1"/>
          </p:nvPr>
        </p:nvSpPr>
        <p:spPr/>
        <p:txBody>
          <a:bodyPr/>
          <a:lstStyle/>
          <a:p>
            <a:pPr lvl="0" indent="0">
              <a:buNone/>
            </a:pPr>
            <a:r>
              <a:rPr>
                <a:latin typeface="Courier"/>
              </a:rPr>
              <a:t>                                           name pclass   age    sex survived
1                  Allen, Miss Elisabeth Walton    1st 29.00 female        1
2                   Allison, Miss Helen Loraine    1st  2.00 female        0
3           Allison, Mr Hudson Joshua Creighton    1st 30.00   male        0
4 Allison, Mrs Hudson JC (Bessie Waldo Daniels)    1st 25.00 female        0
5                 Allison, Master Hudson Trevor    1st  0.92   male        1
6                            Anderson, Mr Harry    1st 47.00   male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06</a:t>
            </a:r>
          </a:p>
        </p:txBody>
      </p:sp>
      <p:pic>
        <p:nvPicPr>
          <p:cNvPr descr="Panel 06 of xkcd comic  ../images/xkcd-06.png" id="0" name="Picture 1"/>
          <p:cNvPicPr>
            <a:picLocks noGrp="1" noChangeAspect="1"/>
          </p:cNvPicPr>
          <p:nvPr/>
        </p:nvPicPr>
        <p:blipFill>
          <a:blip r:embed="rId3"/>
          <a:stretch>
            <a:fillRect/>
          </a:stretch>
        </p:blipFill>
        <p:spPr bwMode="auto">
          <a:xfrm>
            <a:off x="3225800" y="1193800"/>
            <a:ext cx="2705100" cy="339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a:t>
            </a:r>
          </a:p>
        </p:txBody>
      </p:sp>
      <p:sp>
        <p:nvSpPr>
          <p:cNvPr id="3" name="Content Placeholder 2"/>
          <p:cNvSpPr>
            <a:spLocks noGrp="1"/>
          </p:cNvSpPr>
          <p:nvPr>
            <p:ph idx="1"/>
          </p:nvPr>
        </p:nvSpPr>
        <p:spPr/>
        <p:txBody>
          <a:bodyPr/>
          <a:lstStyle/>
          <a:p>
            <a:pPr lvl="0" indent="0">
              <a:buNone/>
            </a:pPr>
            <a:r>
              <a:rPr>
                <a:latin typeface="Courier"/>
              </a:rPr>
              <a:t>Length  Class   Mode 
     0   NULL   NULL </a:t>
            </a:r>
          </a:p>
          <a:p>
            <a:pPr lvl="0" indent="0">
              <a:buNone/>
            </a:pPr>
            <a:r>
              <a:rPr>
                <a:latin typeface="Courier"/>
              </a:rPr>
              <a:t>  pclass   n
1    1st 322
2    2nd 280
3    3rd 711</a:t>
            </a:r>
          </a:p>
          <a:p>
            <a:pPr lvl="0" indent="0">
              <a:buNone/>
            </a:pPr>
            <a:r>
              <a:rPr>
                <a:latin typeface="Courier"/>
              </a:rPr>
              <a:t>     sex   n
1 female 462
2   male 851</a:t>
            </a:r>
          </a:p>
          <a:p>
            <a:pPr lvl="0" indent="0">
              <a:buNone/>
            </a:pPr>
            <a:r>
              <a:rPr>
                <a:latin typeface="Courier"/>
              </a:rPr>
              <a:t>  survived   n
1        0 863
2        1 450</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Boxplots</a:t>
            </a:r>
          </a:p>
        </p:txBody>
      </p:sp>
      <p:pic>
        <p:nvPicPr>
          <p:cNvPr descr="splines-slides-and-speaker-notes_files/figure-pptx/05-box-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Fit a linear model first.</a:t>
            </a:r>
          </a:p>
        </p:txBody>
      </p:sp>
      <p:sp>
        <p:nvSpPr>
          <p:cNvPr id="3" name="Content Placeholder 2"/>
          <p:cNvSpPr>
            <a:spLocks noGrp="1"/>
          </p:cNvSpPr>
          <p:nvPr>
            <p:ph idx="1"/>
          </p:nvPr>
        </p:nvSpPr>
        <p:spPr/>
        <p:txBody>
          <a:bodyPr/>
          <a:lstStyle/>
          <a:p>
            <a:pPr lvl="0" indent="0">
              <a:buNone/>
            </a:pPr>
            <a:r>
              <a:rPr>
                <a:latin typeface="Courier"/>
              </a:rPr>
              <a:t># A tibble: 2 × 5
  term        estimate std.error statistic p.value
  &lt;chr&gt;          &lt;dbl&gt;     &lt;dbl&gt;     &lt;dbl&gt;   &lt;dbl&gt;
1 (Intercept) -0.0814    0.174      -0.468  0.640 
2 age         -0.00879   0.00523    -1.68   0.0928</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the predicted values.</a:t>
            </a:r>
          </a:p>
        </p:txBody>
      </p:sp>
      <p:pic>
        <p:nvPicPr>
          <p:cNvPr descr="splines-slides-and-speaker-notes_files/figure-pptx/05-response-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Predicted values on the log odds scale</a:t>
            </a:r>
          </a:p>
        </p:txBody>
      </p:sp>
      <p:pic>
        <p:nvPicPr>
          <p:cNvPr descr="splines-slides-and-speaker-notes_files/figure-pptx/titanic-spline-0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Now fit a spline function.</a:t>
            </a:r>
          </a:p>
        </p:txBody>
      </p:sp>
      <p:sp>
        <p:nvSpPr>
          <p:cNvPr id="3" name="Content Placeholder 2"/>
          <p:cNvSpPr>
            <a:spLocks noGrp="1"/>
          </p:cNvSpPr>
          <p:nvPr>
            <p:ph idx="1"/>
          </p:nvPr>
        </p:nvSpPr>
        <p:spPr/>
        <p:txBody>
          <a:bodyPr/>
          <a:lstStyle/>
          <a:p>
            <a:pPr lvl="0" indent="0">
              <a:buNone/>
            </a:pPr>
            <a:r>
              <a:rPr>
                <a:latin typeface="Courier"/>
              </a:rPr>
              <a:t># A tibble: 5 × 5
  term           estimate std.error statistic  p.value
  &lt;chr&gt;             &lt;dbl&gt;     &lt;dbl&gt;     &lt;dbl&gt;    &lt;dbl&gt;
1 (Intercept)       1.29     0.399      3.24  0.00120 
2 rcs(age)age      -0.102    0.0296    -3.42  0.000616
3 rcs(age)age'      0.223    0.159      1.40  0.161   
4 rcs(age)age''    -0.141    1.20      -0.118 0.906   
5 rcs(age)age'''   -0.752    1.57      -0.478 0.633   </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Predictions on a log odds scale</a:t>
            </a:r>
          </a:p>
        </p:txBody>
      </p:sp>
      <p:pic>
        <p:nvPicPr>
          <p:cNvPr descr="splines-slides-and-speaker-notes_files/figure-pptx/05-plot-log-odds-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Predictions on the probability scale</a:t>
            </a:r>
          </a:p>
        </p:txBody>
      </p:sp>
      <p:pic>
        <p:nvPicPr>
          <p:cNvPr descr="splines-slides-and-speaker-notes_files/figure-pptx/05-plot-probabilitie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you have learned</a:t>
            </a:r>
          </a:p>
          <a:p>
            <a:pPr lvl="1"/>
            <a:r>
              <a:rPr/>
              <a:t>Logistic regression example</a:t>
            </a:r>
          </a:p>
          <a:p>
            <a:pPr lvl="0"/>
            <a:r>
              <a:rPr/>
              <a:t>What’s coming next</a:t>
            </a:r>
          </a:p>
          <a:p>
            <a:pPr lvl="1"/>
            <a:r>
              <a:rPr/>
              <a:t>Some code hints for R, SAS, Stata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
            </a:r>
          </a:p>
        </p:txBody>
      </p:sp>
      <p:sp>
        <p:nvSpPr>
          <p:cNvPr id="3" name="Content Placeholder 2"/>
          <p:cNvSpPr>
            <a:spLocks noGrp="1"/>
          </p:cNvSpPr>
          <p:nvPr>
            <p:ph idx="1"/>
          </p:nvPr>
        </p:nvSpPr>
        <p:spPr/>
        <p:txBody>
          <a:bodyPr/>
          <a:lstStyle/>
          <a:p>
            <a:pPr lvl="0"/>
            <a:r>
              <a:rPr/>
              <a:t>splines package</a:t>
            </a:r>
          </a:p>
          <a:p>
            <a:pPr lvl="1"/>
            <a:r>
              <a:rPr/>
              <a:t>bs function</a:t>
            </a:r>
          </a:p>
          <a:p>
            <a:pPr lvl="1"/>
            <a:r>
              <a:rPr/>
              <a:t>ns function</a:t>
            </a:r>
          </a:p>
          <a:p>
            <a:pPr lvl="0"/>
            <a:r>
              <a:rPr/>
              <a:t>rms pckage</a:t>
            </a:r>
          </a:p>
          <a:p>
            <a:pPr lvl="1"/>
            <a:r>
              <a:rPr/>
              <a:t>rcs function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splines and how are they used?</dc:title>
  <dc:creator/>
  <cp:keywords/>
  <dcterms:created xsi:type="dcterms:W3CDTF">2025-06-26T04:13:02Z</dcterms:created>
  <dcterms:modified xsi:type="dcterms:W3CDTF">2025-06-26T04:13:02Z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format">
    <vt:lpwstr>pptx</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params">
    <vt:lpwstr/>
  </property>
  <property fmtid="{D5CDD505-2E9C-101B-9397-08002B2CF9AE}" pid="10" name="toc-title">
    <vt:lpwstr>Table of contents</vt:lpwstr>
  </property>
</Properties>
</file>