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629" y="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notesMaster" Target="notesMasters/notesMaster1.xml" /><Relationship Id="rId16" Type="http://schemas.openxmlformats.org/officeDocument/2006/relationships/tableStyles" Target="tableStyles.xml" /><Relationship Id="rId15" Type="http://schemas.openxmlformats.org/officeDocument/2006/relationships/theme" Target="theme/theme1.xml" /><Relationship Id="rId1" Type="http://schemas.openxmlformats.org/officeDocument/2006/relationships/slideMaster" Target="slideMasters/slideMaster1.xml" /><Relationship Id="rId14" Type="http://schemas.openxmlformats.org/officeDocument/2006/relationships/viewProps" Target="viewProps.xml" /><Relationship Id="rId13"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Most of you should be familiar with the components and stages that The Analysis Factor uses to classify their talks. This talk is in Stage 3, Extensions of Linear Models. It covers a pretty broad swath, but might be considered as interpreting results. Perhaps validating results might be a second component.</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start with an appreciation of when you might consider using exact or randomization tests. These tests are very general, and I will try to show a variety of applications. If you want to implement these tests yourself, it is not too difficult for simpler hypotheses. For more complex hypotheses, you need some basic programming skills. It is not too difficult, if you know how to use loops inside SAS, R, or Stata.</a:t>
            </a:r>
          </a:p>
          <a:p>
            <a:pPr lvl="0" indent="0" marL="0">
              <a:buNone/>
            </a:pPr>
          </a:p>
          <a:p>
            <a:pPr lvl="0" indent="0" marL="0">
              <a:buNone/>
            </a:pPr>
            <a:r>
              <a:rPr/>
              <a:t>It’s not possible to cover every possible application of exact and randomization tests today. I hope just to get you a bit more comfortable with the methodology in general.</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First, I will provide a historical overview, with an example derived in 1931, when Statistics was still in its infancy.</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Let’s start with a historical overview.</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5/1/2022</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indent="0" marL="0">
              <a:buNone/>
            </a:pPr>
            <a:r>
              <a:rPr/>
              <a:t>Exact and randomization tests</a:t>
            </a:r>
          </a:p>
        </p:txBody>
      </p:sp>
      <p:sp>
        <p:nvSpPr>
          <p:cNvPr id="3" name="Subtitle 2"/>
          <p:cNvSpPr>
            <a:spLocks noGrp="1"/>
          </p:cNvSpPr>
          <p:nvPr>
            <p:ph idx="1" type="subTitle"/>
          </p:nvPr>
        </p:nvSpPr>
        <p:spPr>
          <a:xfrm>
            <a:off x="1828800" y="3886200"/>
            <a:ext cx="8534400" cy="175260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2023-05-12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likely is this result?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If the lady had no ability to tell whether the milk was added first and was effectively picking at random, the probability would be</a:t>
                </a:r>
              </a:p>
              <a:p>
                <a:pPr lvl="0" indent="0" marL="0">
                  <a:buNone/>
                </a:pPr>
                <a14:m>
                  <m:oMath xmlns:m="http://schemas.openxmlformats.org/officeDocument/2006/math">
                    <m:f>
                      <m:fPr>
                        <m:type m:val="bar"/>
                      </m:fPr>
                      <m:num>
                        <m:r>
                          <m:t>4</m:t>
                        </m:r>
                      </m:num>
                      <m:den>
                        <m:r>
                          <m:t>8</m:t>
                        </m:r>
                      </m:den>
                    </m:f>
                    <m:r>
                      <m:rPr>
                        <m:sty m:val="p"/>
                      </m:rPr>
                      <m:t>×</m:t>
                    </m:r>
                    <m:f>
                      <m:fPr>
                        <m:type m:val="bar"/>
                      </m:fPr>
                      <m:num>
                        <m:r>
                          <m:t>3</m:t>
                        </m:r>
                      </m:num>
                      <m:den>
                        <m:r>
                          <m:t>7</m:t>
                        </m:r>
                      </m:den>
                    </m:f>
                    <m:r>
                      <m:rPr>
                        <m:sty m:val="p"/>
                      </m:rPr>
                      <m:t>×</m:t>
                    </m:r>
                    <m:f>
                      <m:fPr>
                        <m:type m:val="bar"/>
                      </m:fPr>
                      <m:num>
                        <m:r>
                          <m:t>2</m:t>
                        </m:r>
                      </m:num>
                      <m:den>
                        <m:r>
                          <m:t>6</m:t>
                        </m:r>
                      </m:den>
                    </m:f>
                    <m:r>
                      <m:rPr>
                        <m:sty m:val="p"/>
                      </m:rPr>
                      <m:t>×</m:t>
                    </m:r>
                    <m:f>
                      <m:fPr>
                        <m:type m:val="bar"/>
                      </m:fPr>
                      <m:num>
                        <m:r>
                          <m:t>1</m:t>
                        </m:r>
                      </m:num>
                      <m:den>
                        <m:r>
                          <m:t>5</m:t>
                        </m:r>
                      </m:den>
                    </m:f>
                    <m:r>
                      <m:rPr>
                        <m:sty m:val="p"/>
                      </m:rPr>
                      <m:t>=</m:t>
                    </m:r>
                    <m:f>
                      <m:fPr>
                        <m:type m:val="bar"/>
                      </m:fPr>
                      <m:num>
                        <m:r>
                          <m:t>1</m:t>
                        </m:r>
                      </m:num>
                      <m:den>
                        <m:r>
                          <m:t>70</m:t>
                        </m:r>
                      </m:den>
                    </m:f>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 this fits</a:t>
            </a:r>
          </a:p>
        </p:txBody>
      </p:sp>
      <p:pic>
        <p:nvPicPr>
          <p:cNvPr descr="../images/where-this-fits.jpg" id="0" name="Picture 1"/>
          <p:cNvPicPr>
            <a:picLocks noGrp="1" noChangeAspect="1"/>
          </p:cNvPicPr>
          <p:nvPr/>
        </p:nvPicPr>
        <p:blipFill>
          <a:blip r:embed="rId3"/>
          <a:stretch>
            <a:fillRect/>
          </a:stretch>
        </p:blipFill>
        <p:spPr bwMode="auto">
          <a:xfrm>
            <a:off x="1587500" y="1600200"/>
            <a:ext cx="9029700" cy="4521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a:t>
            </a:r>
          </a:p>
        </p:txBody>
      </p:sp>
      <p:sp>
        <p:nvSpPr>
          <p:cNvPr id="3" name="Content Placeholder 2"/>
          <p:cNvSpPr>
            <a:spLocks noGrp="1"/>
          </p:cNvSpPr>
          <p:nvPr>
            <p:ph idx="1"/>
          </p:nvPr>
        </p:nvSpPr>
        <p:spPr/>
        <p:txBody>
          <a:bodyPr/>
          <a:lstStyle/>
          <a:p>
            <a:pPr lvl="0" indent="0" marL="0">
              <a:buNone/>
            </a:pPr>
            <a:r>
              <a:rPr/>
              <a:t>For you to have a good understanding of:</a:t>
            </a:r>
          </a:p>
          <a:p>
            <a:pPr lvl="0"/>
            <a:r>
              <a:rPr/>
              <a:t>what randomization and exact tests are,</a:t>
            </a:r>
          </a:p>
          <a:p>
            <a:pPr lvl="0"/>
            <a:r>
              <a:rPr/>
              <a:t>when it is appropriate to use them,</a:t>
            </a:r>
          </a:p>
          <a:p>
            <a:pPr lvl="0"/>
            <a:r>
              <a:rPr/>
              <a:t>the steps to implement them.</a:t>
            </a:r>
          </a:p>
          <a:p>
            <a:pPr lvl="0" indent="0" marL="0">
              <a:buNone/>
            </a:pPr>
            <a:r>
              <a:rPr/>
              <a:t>The goal is not to cover every possible application of the randomization and exact tests.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you’ll learn today</a:t>
            </a:r>
          </a:p>
        </p:txBody>
      </p:sp>
      <p:sp>
        <p:nvSpPr>
          <p:cNvPr id="3" name="Content Placeholder 2"/>
          <p:cNvSpPr>
            <a:spLocks noGrp="1"/>
          </p:cNvSpPr>
          <p:nvPr>
            <p:ph idx="1"/>
          </p:nvPr>
        </p:nvSpPr>
        <p:spPr/>
        <p:txBody>
          <a:bodyPr/>
          <a:lstStyle/>
          <a:p>
            <a:pPr lvl="0"/>
            <a:r>
              <a:rPr/>
              <a:t>Historical origins</a:t>
            </a:r>
          </a:p>
          <a:p>
            <a:pPr lvl="0"/>
            <a:r>
              <a:rPr/>
              <a:t>Fisher’s Exact Test</a:t>
            </a:r>
          </a:p>
          <a:p>
            <a:pPr lvl="0"/>
            <a:r>
              <a:rPr/>
              <a:t>Other exact tests</a:t>
            </a:r>
          </a:p>
          <a:p>
            <a:pPr lvl="0"/>
            <a:r>
              <a:rPr/>
              <a:t>Ranomization tests</a:t>
            </a:r>
          </a:p>
          <a:p>
            <a:pPr lvl="0"/>
            <a:r>
              <a:rPr/>
              <a:t>Three specific randomization tests</a:t>
            </a:r>
          </a:p>
          <a:p>
            <a:pPr lvl="0"/>
            <a:r>
              <a:rPr/>
              <a:t>Programming requirements</a:t>
            </a:r>
          </a:p>
          <a:p>
            <a:pPr lvl="0"/>
            <a:r>
              <a:rPr/>
              <a:t>When should you use these tests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 Historical origins</a:t>
            </a:r>
          </a:p>
        </p:txBody>
      </p:sp>
      <p:pic>
        <p:nvPicPr>
          <p:cNvPr descr="fig:  ../images/Ronald_Aylmer_Fisher_1952.jpg" id="0" name="Picture 1"/>
          <p:cNvPicPr>
            <a:picLocks noGrp="1" noChangeAspect="1"/>
          </p:cNvPicPr>
          <p:nvPr/>
        </p:nvPicPr>
        <p:blipFill>
          <a:blip r:embed="rId3"/>
          <a:stretch>
            <a:fillRect/>
          </a:stretch>
        </p:blipFill>
        <p:spPr bwMode="auto">
          <a:xfrm>
            <a:off x="4584700" y="1600200"/>
            <a:ext cx="30353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Ronald A. Fisher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lady tasting tea</a:t>
            </a:r>
          </a:p>
        </p:txBody>
      </p:sp>
      <p:pic>
        <p:nvPicPr>
          <p:cNvPr descr="fig:  ../images/tea-plus-milk.png" id="0" name="Picture 1"/>
          <p:cNvPicPr>
            <a:picLocks noGrp="1" noChangeAspect="1"/>
          </p:cNvPicPr>
          <p:nvPr/>
        </p:nvPicPr>
        <p:blipFill>
          <a:blip r:embed="rId2"/>
          <a:stretch>
            <a:fillRect/>
          </a:stretch>
        </p:blipFill>
        <p:spPr bwMode="auto">
          <a:xfrm>
            <a:off x="609600" y="1968500"/>
            <a:ext cx="10972800" cy="32893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2. Tea with milk added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If you change the order?</a:t>
            </a:r>
          </a:p>
        </p:txBody>
      </p:sp>
      <p:pic>
        <p:nvPicPr>
          <p:cNvPr descr="fig:  ../images/milk-plus-tea.png" id="0" name="Picture 1"/>
          <p:cNvPicPr>
            <a:picLocks noGrp="1" noChangeAspect="1"/>
          </p:cNvPicPr>
          <p:nvPr/>
        </p:nvPicPr>
        <p:blipFill>
          <a:blip r:embed="rId2"/>
          <a:stretch>
            <a:fillRect/>
          </a:stretch>
        </p:blipFill>
        <p:spPr bwMode="auto">
          <a:xfrm>
            <a:off x="609600" y="1854200"/>
            <a:ext cx="10972800" cy="34925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3. Milk with tea added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experiment</a:t>
            </a:r>
          </a:p>
        </p:txBody>
      </p:sp>
      <p:pic>
        <p:nvPicPr>
          <p:cNvPr descr="fig:  ../images/tea-experiment.png" id="0" name="Picture 1"/>
          <p:cNvPicPr>
            <a:picLocks noGrp="1" noChangeAspect="1"/>
          </p:cNvPicPr>
          <p:nvPr/>
        </p:nvPicPr>
        <p:blipFill>
          <a:blip r:embed="rId2"/>
          <a:stretch>
            <a:fillRect/>
          </a:stretch>
        </p:blipFill>
        <p:spPr bwMode="auto">
          <a:xfrm>
            <a:off x="3302000" y="1600200"/>
            <a:ext cx="5588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4. A randomized experiment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result</a:t>
            </a:r>
          </a:p>
        </p:txBody>
      </p:sp>
      <p:pic>
        <p:nvPicPr>
          <p:cNvPr descr="fig:  ../images/tea-result.png" id="0" name="Picture 1"/>
          <p:cNvPicPr>
            <a:picLocks noGrp="1" noChangeAspect="1"/>
          </p:cNvPicPr>
          <p:nvPr/>
        </p:nvPicPr>
        <p:blipFill>
          <a:blip r:embed="rId2"/>
          <a:stretch>
            <a:fillRect/>
          </a:stretch>
        </p:blipFill>
        <p:spPr bwMode="auto">
          <a:xfrm>
            <a:off x="3517900" y="1600200"/>
            <a:ext cx="51689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5. Result of the randomized experiment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Exact and randomization tests</dc:title>
  <dc:creator>Steve Simon</dc:creator>
  <cp:keywords/>
  <dcterms:created xsi:type="dcterms:W3CDTF">2023-05-12T20:00:35Z</dcterms:created>
  <dcterms:modified xsi:type="dcterms:W3CDTF">2023-05-12T20:00:35Z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2023-05-12</vt:lpwstr>
  </property>
  <property fmtid="{D5CDD505-2E9C-101B-9397-08002B2CF9AE}" pid="3" name="knit">
    <vt:lpwstr>(function(inputFile, encoding) { rmarkdown::render(inputFile, encoding = encoding, output_dir = “../results”, output_format = “all”) })</vt:lpwstr>
  </property>
  <property fmtid="{D5CDD505-2E9C-101B-9397-08002B2CF9AE}" pid="4" name="output">
    <vt:lpwstr/>
  </property>
</Properties>
</file>