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notesMaster" Target="notesMasters/notesMaster1.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Imagine an experiment where you monitor the survival time of 25 fruit flies. This is actually adapted from a real data set, but I have tweaked a few of the numbers to make things work out a bit easier.</a:t>
            </a:r>
          </a:p>
          <a:p>
            <a:pPr lvl="0" indent="0" marL="0">
              <a:buNone/>
            </a:pPr>
          </a:p>
          <a:p>
            <a:pPr lvl="0" indent="0" marL="0">
              <a:buNone/>
            </a:pPr>
            <a:r>
              <a:rPr/>
              <a:t>The first fly dies on day 37 and the last fly dies on day 96.</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estimate survival probabilities, just count the number of flies still alive on a given day and divide by 25. Each fly funeral leads to a 4% reduction in survival probability.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that you ran that experiment, but on day 70, you left the cover off and 10 flies escaped. What a disaster, you think. The experiment is ruined.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But hold on. You can still estimate survival probabilities up to 70 days. You can still estimate the median survival time (61 days). So all is not lost. You just lose survival times beyond 70 days.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that you ran that experiment, but on day 70, you left the cover off and 6 of the 10 flies escaped. Now, you still have some data after 70 days. What do you do with it?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have to divvy up the remaining 40% of the survival probability among the 4 flies that remain. That means that each fly now carries 10% of the survival probability on their shoulders.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paper by Sir David Roxbee Cox introduced the proportional hazards regression model, also known as the Cox regression model. This paper has been cited over 28,000 times and represents the 24th most cited research paper in any field, according to a 2014 publication in Nature.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Frailty models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graph</a:t>
            </a:r>
          </a:p>
        </p:txBody>
      </p:sp>
      <p:pic>
        <p:nvPicPr>
          <p:cNvPr descr="fly-03.png" id="0" name="Picture 1"/>
          <p:cNvPicPr>
            <a:picLocks noGrp="1" noChangeAspect="1"/>
          </p:cNvPicPr>
          <p:nvPr/>
        </p:nvPicPr>
        <p:blipFill>
          <a:blip r:embed="rId3"/>
          <a:stretch>
            <a:fillRect/>
          </a:stretch>
        </p:blipFill>
        <p:spPr bwMode="auto">
          <a:xfrm>
            <a:off x="2197100" y="1193800"/>
            <a:ext cx="4749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Life insurance example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Probabilities for life insurance</a:t>
            </a:r>
          </a:p>
        </p:txBody>
      </p:sp>
      <p:pic>
        <p:nvPicPr>
          <p:cNvPr descr="frailty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Probabilities for ages 21 through 41</a:t>
            </a:r>
          </a:p>
        </p:txBody>
      </p:sp>
      <p:pic>
        <p:nvPicPr>
          <p:cNvPr descr="frailty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Probabilities for ages 95 through 99</a:t>
            </a:r>
          </a:p>
        </p:txBody>
      </p:sp>
      <p:pic>
        <p:nvPicPr>
          <p:cNvPr descr="frailty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h</m:t>
                      </m:r>
                      <m:d>
                        <m:dPr>
                          <m:begChr m:val="("/>
                          <m:endChr m:val=")"/>
                          <m:sepChr m:val=""/>
                          <m:grow/>
                        </m:dPr>
                        <m:e>
                          <m:r>
                            <m:t>t</m:t>
                          </m:r>
                        </m:e>
                      </m:d>
                      <m:r>
                        <m:rPr>
                          <m:sty m:val="p"/>
                        </m:rPr>
                        <m:t>=</m:t>
                      </m:r>
                      <m:r>
                        <m:t>l</m:t>
                      </m:r>
                      <m:r>
                        <m:t>i</m:t>
                      </m:r>
                      <m:sSub>
                        <m:e>
                          <m:r>
                            <m:t>m</m:t>
                          </m:r>
                        </m:e>
                        <m:sub>
                          <m:r>
                            <m:t>Δ</m:t>
                          </m:r>
                          <m:r>
                            <m:t>t</m:t>
                          </m:r>
                          <m:r>
                            <m:rPr>
                              <m:sty m:val="p"/>
                            </m:rPr>
                            <m:t>→</m:t>
                          </m:r>
                          <m:r>
                            <m:t>0</m:t>
                          </m:r>
                        </m:sub>
                      </m:sSub>
                      <m:f>
                        <m:fPr>
                          <m:type m:val="bar"/>
                        </m:fPr>
                        <m:num>
                          <m:r>
                            <m:t>P</m:t>
                          </m:r>
                          <m:d>
                            <m:dPr>
                              <m:begChr m:val="["/>
                              <m:endChr m:val="]"/>
                              <m:sepChr m:val=""/>
                              <m:grow/>
                            </m:dPr>
                            <m:e>
                              <m:r>
                                <m:t>t</m:t>
                              </m:r>
                              <m:r>
                                <m:rPr>
                                  <m:sty m:val="p"/>
                                </m:rPr>
                                <m:t>≤</m:t>
                              </m:r>
                              <m:r>
                                <m:t>T</m:t>
                              </m:r>
                              <m:r>
                                <m:rPr>
                                  <m:sty m:val="p"/>
                                </m:rPr>
                                <m:t>≤</m:t>
                              </m:r>
                              <m:r>
                                <m:t>T</m:t>
                              </m:r>
                              <m:r>
                                <m:rPr>
                                  <m:sty m:val="p"/>
                                </m:rPr>
                                <m:t>+</m:t>
                              </m:r>
                              <m:r>
                                <m:t>Δ</m:t>
                              </m:r>
                              <m:r>
                                <m:t>t</m:t>
                              </m:r>
                            </m:e>
                          </m:d>
                          <m:r>
                            <m:rPr>
                              <m:sty m:val="p"/>
                            </m:rPr>
                            <m:t>/</m:t>
                          </m:r>
                          <m:r>
                            <m:t>Δ</m:t>
                          </m:r>
                          <m:r>
                            <m:t>t</m:t>
                          </m:r>
                        </m:num>
                        <m:den>
                          <m:r>
                            <m:t>P</m:t>
                          </m:r>
                          <m:d>
                            <m:dPr>
                              <m:begChr m:val="["/>
                              <m:endChr m:val="]"/>
                              <m:sepChr m:val=""/>
                              <m:grow/>
                            </m:dPr>
                            <m:e>
                              <m:r>
                                <m:t>T</m:t>
                              </m:r>
                              <m:r>
                                <m:rPr>
                                  <m:sty m:val="p"/>
                                </m:rPr>
                                <m:t>≥</m:t>
                              </m:r>
                              <m:r>
                                <m:t>t</m:t>
                              </m:r>
                            </m:e>
                          </m:d>
                        </m:den>
                      </m:f>
                    </m:oMath>
                  </m:oMathPara>
                </a14:m>
              </a:p>
              <a:p>
                <a:pPr lvl="0" indent="0" marL="0">
                  <a:buNone/>
                </a:pPr>
                <a14:m>
                  <m:oMath xmlns:m="http://schemas.openxmlformats.org/officeDocument/2006/math">
                    <m:r>
                      <m:t> </m:t>
                    </m:r>
                  </m:oMath>
                </a14:m>
              </a:p>
              <a:p>
                <a:pPr lvl="0" indent="0" marL="0">
                  <a:buNone/>
                </a:pPr>
                <a14:m>
                  <m:oMathPara xmlns:m="http://schemas.openxmlformats.org/officeDocument/2006/math">
                    <m:oMathParaPr>
                      <m:jc m:val="center"/>
                    </m:oMathParaPr>
                    <m:oMath>
                      <m:r>
                        <m:t>h</m:t>
                      </m:r>
                      <m:d>
                        <m:dPr>
                          <m:begChr m:val="("/>
                          <m:endChr m:val=")"/>
                          <m:sepChr m:val=""/>
                          <m:grow/>
                        </m:dPr>
                        <m:e>
                          <m:r>
                            <m:t>t</m:t>
                          </m:r>
                        </m:e>
                      </m:d>
                      <m:r>
                        <m:rPr>
                          <m:sty m:val="p"/>
                        </m:rPr>
                        <m:t>=</m:t>
                      </m:r>
                      <m:f>
                        <m:fPr>
                          <m:type m:val="bar"/>
                        </m:fPr>
                        <m:num>
                          <m:r>
                            <m:t>f</m:t>
                          </m:r>
                          <m:d>
                            <m:dPr>
                              <m:begChr m:val="("/>
                              <m:endChr m:val=")"/>
                              <m:sepChr m:val=""/>
                              <m:grow/>
                            </m:dPr>
                            <m:e>
                              <m:r>
                                <m:t>t</m:t>
                              </m:r>
                            </m:e>
                          </m:d>
                        </m:num>
                        <m:den>
                          <m:r>
                            <m:t>S</m:t>
                          </m:r>
                          <m:d>
                            <m:dPr>
                              <m:begChr m:val="("/>
                              <m:endChr m:val=")"/>
                              <m:sepChr m:val=""/>
                              <m:grow/>
                            </m:dPr>
                            <m:e>
                              <m:r>
                                <m:t>t</m:t>
                              </m:r>
                            </m:e>
                          </m:d>
                        </m:den>
                      </m:f>
                    </m:oMath>
                  </m:oMathPara>
                </a14:m>
              </a:p>
              <a:p>
                <a:pPr lvl="0" indent="0" marL="0">
                  <a:buNone/>
                </a:pPr>
                <a14:m>
                  <m:oMath xmlns:m="http://schemas.openxmlformats.org/officeDocument/2006/math">
                    <m:r>
                      <m:t> </m:t>
                    </m:r>
                  </m:oMath>
                </a14:m>
              </a:p>
              <a:p>
                <a:pPr lvl="0"/>
                <a:r>
                  <a:rPr/>
                  <a:t>where </a:t>
                </a:r>
                <a14:m>
                  <m:oMath xmlns:m="http://schemas.openxmlformats.org/officeDocument/2006/math">
                    <m:r>
                      <m:t>f</m:t>
                    </m:r>
                  </m:oMath>
                </a14:m>
                <a:r>
                  <a:rPr/>
                  <a:t> is the density function, and</a:t>
                </a:r>
              </a:p>
              <a:p>
                <a:pPr lvl="0"/>
                <a14:m>
                  <m:oMath xmlns:m="http://schemas.openxmlformats.org/officeDocument/2006/math">
                    <m:r>
                      <m:t>S</m:t>
                    </m:r>
                  </m:oMath>
                </a14:m>
                <a:r>
                  <a:rPr/>
                  <a:t> is the survival function (</a:t>
                </a:r>
                <a14:m>
                  <m:oMath xmlns:m="http://schemas.openxmlformats.org/officeDocument/2006/math">
                    <m:r>
                      <m:t>S</m:t>
                    </m:r>
                    <m:d>
                      <m:dPr>
                        <m:begChr m:val="("/>
                        <m:endChr m:val=")"/>
                        <m:sepChr m:val=""/>
                        <m:grow/>
                      </m:dPr>
                      <m:e>
                        <m:r>
                          <m:t>t</m:t>
                        </m:r>
                      </m:e>
                    </m:d>
                    <m:r>
                      <m:rPr>
                        <m:sty m:val="p"/>
                      </m:rPr>
                      <m:t>=</m:t>
                    </m:r>
                    <m:r>
                      <m:t>1</m:t>
                    </m:r>
                    <m:r>
                      <m:rPr>
                        <m:sty m:val="p"/>
                      </m:rPr>
                      <m:t>−</m:t>
                    </m:r>
                    <m:r>
                      <m:t>F</m:t>
                    </m:r>
                    <m:d>
                      <m:dPr>
                        <m:begChr m:val="("/>
                        <m:endChr m:val=")"/>
                        <m:sepChr m:val=""/>
                        <m:grow/>
                      </m:dPr>
                      <m:e>
                        <m:r>
                          <m:t>t</m:t>
                        </m:r>
                      </m:e>
                    </m:d>
                  </m:oMath>
                </a14:m>
                <a:r>
                  <a:rPr/>
                  <a:t>)</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a:t>
            </a:r>
          </a:p>
        </p:txBody>
      </p:sp>
      <p:pic>
        <p:nvPicPr>
          <p:cNvPr descr="frailty_files/figure-pptx/unnamed-chunk-10-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Hazard function on a log scale</a:t>
            </a:r>
          </a:p>
        </p:txBody>
      </p:sp>
      <p:pic>
        <p:nvPicPr>
          <p:cNvPr descr="frailty_files/figure-pptx/unnamed-chunk-1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Cox regression model, 1 of 2</a:t>
            </a:r>
          </a:p>
        </p:txBody>
      </p:sp>
      <p:pic>
        <p:nvPicPr>
          <p:cNvPr descr="cox-paper.png" id="0" name="Picture 1"/>
          <p:cNvPicPr>
            <a:picLocks noGrp="1" noChangeAspect="1"/>
          </p:cNvPicPr>
          <p:nvPr/>
        </p:nvPicPr>
        <p:blipFill>
          <a:blip r:embed="rId3"/>
          <a:stretch>
            <a:fillRect/>
          </a:stretch>
        </p:blipFill>
        <p:spPr bwMode="auto">
          <a:xfrm>
            <a:off x="1473200" y="1193800"/>
            <a:ext cx="61976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Cox regression model, 2 of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d>
                      <m:dPr>
                        <m:begChr m:val="("/>
                        <m:endChr m:val=")"/>
                        <m:sepChr m:val=""/>
                        <m:grow/>
                      </m:dPr>
                      <m:e>
                        <m:r>
                          <m:t>t</m:t>
                        </m:r>
                        <m:r>
                          <m:rPr>
                            <m:sty m:val="p"/>
                          </m:rPr>
                          <m:t>,</m:t>
                        </m:r>
                        <m:sSub>
                          <m:e>
                            <m:r>
                              <m:t>X</m:t>
                            </m:r>
                          </m:e>
                          <m:sub>
                            <m:r>
                              <m:t>i</m:t>
                            </m:r>
                          </m:sub>
                        </m:sSub>
                        <m:r>
                          <m:rPr>
                            <m:sty m:val="p"/>
                          </m:rPr>
                          <m:t>,</m:t>
                        </m:r>
                        <m:r>
                          <m:t>β</m:t>
                        </m:r>
                      </m:e>
                    </m:d>
                    <m:r>
                      <m:rPr>
                        <m:sty m:val="p"/>
                      </m:rPr>
                      <m:t>=</m:t>
                    </m:r>
                    <m:sSup>
                      <m:e>
                        <m:r>
                          <m:t>e</m:t>
                        </m:r>
                      </m:e>
                      <m:sup>
                        <m:sSub>
                          <m:e>
                            <m:r>
                              <m:t>X</m:t>
                            </m:r>
                          </m:e>
                          <m:sub>
                            <m:r>
                              <m:t>i</m:t>
                            </m:r>
                          </m:sub>
                        </m:sSub>
                        <m:r>
                          <m:t>β</m:t>
                        </m:r>
                      </m:sup>
                    </m:sSup>
                    <m:sSub>
                      <m:e>
                        <m:r>
                          <m:t>h</m:t>
                        </m:r>
                      </m:e>
                      <m:sub>
                        <m:r>
                          <m:t>0</m:t>
                        </m:r>
                      </m:sub>
                    </m:sSub>
                    <m:d>
                      <m:dPr>
                        <m:begChr m:val="("/>
                        <m:endChr m:val=")"/>
                        <m:sepChr m:val=""/>
                        <m:grow/>
                      </m:dPr>
                      <m:e>
                        <m:r>
                          <m:t>t</m:t>
                        </m:r>
                      </m:e>
                    </m:d>
                  </m:oMath>
                </a14:m>
              </a:p>
              <a:p>
                <a:pPr lvl="0" indent="0" marL="0">
                  <a:buNone/>
                </a:pPr>
                <a14:m>
                  <m:oMath xmlns:m="http://schemas.openxmlformats.org/officeDocument/2006/math">
                    <m:r>
                      <m:t> </m:t>
                    </m:r>
                  </m:oMath>
                </a14:m>
              </a:p>
              <a:p>
                <a:pPr lvl="0" indent="0" marL="0">
                  <a:buNone/>
                </a:pPr>
                <a14:m>
                  <m:oMath xmlns:m="http://schemas.openxmlformats.org/officeDocument/2006/math">
                    <m:f>
                      <m:fPr>
                        <m:type m:val="bar"/>
                      </m:fPr>
                      <m:num>
                        <m:r>
                          <m:t>h</m:t>
                        </m:r>
                        <m:d>
                          <m:dPr>
                            <m:begChr m:val="("/>
                            <m:endChr m:val=")"/>
                            <m:sepChr m:val=""/>
                            <m:grow/>
                          </m:dPr>
                          <m:e>
                            <m:sSub>
                              <m:e>
                                <m:r>
                                  <m:t>t</m:t>
                                </m:r>
                              </m:e>
                              <m:sub>
                                <m:r>
                                  <m:t>i</m:t>
                                </m:r>
                              </m:sub>
                            </m:sSub>
                            <m:r>
                              <m:rPr>
                                <m:sty m:val="p"/>
                              </m:rPr>
                              <m:t>,</m:t>
                            </m:r>
                            <m:sSub>
                              <m:e>
                                <m:r>
                                  <m:t>X</m:t>
                                </m:r>
                              </m:e>
                              <m:sub>
                                <m:r>
                                  <m:t>i</m:t>
                                </m:r>
                              </m:sub>
                            </m:sSub>
                            <m:r>
                              <m:rPr>
                                <m:sty m:val="p"/>
                              </m:rPr>
                              <m:t>,</m:t>
                            </m:r>
                            <m:r>
                              <m:t>β</m:t>
                            </m:r>
                          </m:e>
                        </m:d>
                      </m:num>
                      <m:den>
                        <m:r>
                          <m:t>h</m:t>
                        </m:r>
                        <m:d>
                          <m:dPr>
                            <m:begChr m:val="("/>
                            <m:endChr m:val=")"/>
                            <m:sepChr m:val=""/>
                            <m:grow/>
                          </m:dPr>
                          <m:e>
                            <m:sSub>
                              <m:e>
                                <m:r>
                                  <m:t>t</m:t>
                                </m:r>
                              </m:e>
                              <m:sub>
                                <m:r>
                                  <m:t>i</m:t>
                                </m:r>
                              </m:sub>
                            </m:sSub>
                            <m:r>
                              <m:rPr>
                                <m:sty m:val="p"/>
                              </m:rPr>
                              <m:t>,</m:t>
                            </m:r>
                            <m:sSub>
                              <m:e>
                                <m:r>
                                  <m:t>X</m:t>
                                </m:r>
                              </m:e>
                              <m:sub>
                                <m:r>
                                  <m:t>i</m:t>
                                </m:r>
                              </m:sub>
                            </m:sSub>
                            <m:r>
                              <m:rPr>
                                <m:sty m:val="p"/>
                              </m:rPr>
                              <m:t>,</m:t>
                            </m:r>
                            <m:r>
                              <m:t>β</m:t>
                            </m:r>
                          </m:e>
                        </m:d>
                      </m:den>
                    </m:f>
                    <m:r>
                      <m:rPr>
                        <m:sty m:val="p"/>
                      </m:rPr>
                      <m:t>=</m:t>
                    </m:r>
                    <m:sSup>
                      <m:e>
                        <m:r>
                          <m:t>e</m:t>
                        </m:r>
                      </m:e>
                      <m:sup>
                        <m:d>
                          <m:dPr>
                            <m:begChr m:val="("/>
                            <m:endChr m:val=")"/>
                            <m:sepChr m:val=""/>
                            <m:grow/>
                          </m:dPr>
                          <m:e>
                            <m:sSub>
                              <m:e>
                                <m:r>
                                  <m:t>X</m:t>
                                </m:r>
                              </m:e>
                              <m:sub>
                                <m:r>
                                  <m:t>i</m:t>
                                </m:r>
                              </m:sub>
                            </m:sSub>
                            <m:r>
                              <m:rPr>
                                <m:sty m:val="p"/>
                              </m:rPr>
                              <m:t>−</m:t>
                            </m:r>
                            <m:sSub>
                              <m:e>
                                <m:r>
                                  <m:t>X</m:t>
                                </m:r>
                              </m:e>
                              <m:sub>
                                <m:r>
                                  <m:t>j</m:t>
                                </m:r>
                              </m:sub>
                            </m:sSub>
                          </m:e>
                        </m:d>
                        <m:r>
                          <m:t>β</m:t>
                        </m:r>
                      </m:sup>
                    </m:sSup>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data</a:t>
            </a:r>
          </a:p>
        </p:txBody>
      </p:sp>
      <p:sp>
        <p:nvSpPr>
          <p:cNvPr id="3" name="Content Placeholder 2"/>
          <p:cNvSpPr>
            <a:spLocks noGrp="1"/>
          </p:cNvSpPr>
          <p:nvPr>
            <p:ph idx="1"/>
          </p:nvPr>
        </p:nvSpPr>
        <p:spPr/>
        <p:txBody>
          <a:bodyPr/>
          <a:lstStyle/>
          <a:p>
            <a:pPr lvl="0" indent="0">
              <a:buNone/>
            </a:pPr>
            <a:r>
              <a:rPr>
                <a:latin typeface="Courier"/>
              </a:rPr>
              <a:t>  37         58         73
  40         59         75
  43         60         77
  44         61         79
  45         62         89
  47         68         94
  49         70         96
  54         71
  56         72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probabilities</a:t>
            </a:r>
          </a:p>
        </p:txBody>
      </p:sp>
      <p:sp>
        <p:nvSpPr>
          <p:cNvPr id="3" name="Content Placeholder 2"/>
          <p:cNvSpPr>
            <a:spLocks noGrp="1"/>
          </p:cNvSpPr>
          <p:nvPr>
            <p:ph idx="1"/>
          </p:nvPr>
        </p:nvSpPr>
        <p:spPr/>
        <p:txBody>
          <a:bodyPr/>
          <a:lstStyle/>
          <a:p>
            <a:pPr lvl="0" indent="0">
              <a:buNone/>
            </a:pPr>
            <a:r>
              <a:rPr>
                <a:latin typeface="Courier"/>
              </a:rPr>
              <a:t>  37  96%    58  60%    73  24%
  40  92%    59  56%    75  20%
  43  88%    60  52%    77  16%
  44  84%    61  48%    79  12%
  45  80%    62  44%    89   8%
  47  76%    68  40%    94   4%
  49  72%    70  36%    96   0%
  54  68%    71  32%  
  56  64%    72  38%</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1 graph</a:t>
            </a:r>
          </a:p>
        </p:txBody>
      </p:sp>
      <p:pic>
        <p:nvPicPr>
          <p:cNvPr descr="fly-01.png" id="0" name="Picture 1"/>
          <p:cNvPicPr>
            <a:picLocks noGrp="1" noChangeAspect="1"/>
          </p:cNvPicPr>
          <p:nvPr/>
        </p:nvPicPr>
        <p:blipFill>
          <a:blip r:embed="rId3"/>
          <a:stretch>
            <a:fillRect/>
          </a:stretch>
        </p:blipFill>
        <p:spPr bwMode="auto">
          <a:xfrm>
            <a:off x="2197100" y="1193800"/>
            <a:ext cx="47625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data</a:t>
            </a:r>
          </a:p>
        </p:txBody>
      </p:sp>
      <p:sp>
        <p:nvSpPr>
          <p:cNvPr id="3" name="Content Placeholder 2"/>
          <p:cNvSpPr>
            <a:spLocks noGrp="1"/>
          </p:cNvSpPr>
          <p:nvPr>
            <p:ph idx="1"/>
          </p:nvPr>
        </p:nvSpPr>
        <p:spPr/>
        <p:txBody>
          <a:bodyPr/>
          <a:lstStyle/>
          <a:p>
            <a:pPr lvl="0" indent="0">
              <a:buNone/>
            </a:pPr>
            <a:r>
              <a:rPr>
                <a:latin typeface="Courier"/>
              </a:rPr>
              <a:t>  37         58         70+
  40         59         70+
  43         60         70+
  44         61         70+
  45         62         70+
  47         68         70+
  49         70+        70+
  54         70+
  56         70+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probabilities</a:t>
            </a:r>
          </a:p>
        </p:txBody>
      </p:sp>
      <p:sp>
        <p:nvSpPr>
          <p:cNvPr id="3" name="Content Placeholder 2"/>
          <p:cNvSpPr>
            <a:spLocks noGrp="1"/>
          </p:cNvSpPr>
          <p:nvPr>
            <p:ph idx="1"/>
          </p:nvPr>
        </p:nvSpPr>
        <p:spPr/>
        <p:txBody>
          <a:bodyPr/>
          <a:lstStyle/>
          <a:p>
            <a:pPr lvl="0" indent="0">
              <a:buNone/>
            </a:pPr>
            <a:r>
              <a:rPr>
                <a:latin typeface="Courier"/>
              </a:rPr>
              <a:t>  37  96%    58  60%    70+  ?
  40  92%    59  56%    70+  ?
  43  88%    60  52%    70+  ?
  44  84%    61  48%    70+  ?
  45  80%    62  44%    70+  ?
  47  76%    68  40%    70+  ?
  49  72%    70+  ?     70+  ?
  54  68%    70+  ?
  56  64%    70+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2 graph</a:t>
            </a:r>
          </a:p>
        </p:txBody>
      </p:sp>
      <p:pic>
        <p:nvPicPr>
          <p:cNvPr descr="fly-02.png" id="0" name="Picture 1"/>
          <p:cNvPicPr>
            <a:picLocks noGrp="1" noChangeAspect="1"/>
          </p:cNvPicPr>
          <p:nvPr/>
        </p:nvPicPr>
        <p:blipFill>
          <a:blip r:embed="rId2"/>
          <a:stretch>
            <a:fillRect/>
          </a:stretch>
        </p:blipFill>
        <p:spPr bwMode="auto">
          <a:xfrm>
            <a:off x="2197100" y="1193800"/>
            <a:ext cx="4749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data</a:t>
            </a:r>
          </a:p>
        </p:txBody>
      </p:sp>
      <p:sp>
        <p:nvSpPr>
          <p:cNvPr id="3" name="Content Placeholder 2"/>
          <p:cNvSpPr>
            <a:spLocks noGrp="1"/>
          </p:cNvSpPr>
          <p:nvPr>
            <p:ph idx="1"/>
          </p:nvPr>
        </p:nvSpPr>
        <p:spPr/>
        <p:txBody>
          <a:bodyPr/>
          <a:lstStyle/>
          <a:p>
            <a:pPr lvl="0" indent="0">
              <a:buNone/>
            </a:pPr>
            <a:r>
              <a:rPr>
                <a:latin typeface="Courier"/>
              </a:rPr>
              <a:t>  37         58         70+
  40         59         75
  43         60         70+
  44         61         70+
  45         62         89
  47         68         70+
  49         70+        96
  54         71
  56         70+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Fruit fly study, round 3 probabilities</a:t>
            </a:r>
          </a:p>
        </p:txBody>
      </p:sp>
      <p:sp>
        <p:nvSpPr>
          <p:cNvPr id="3" name="Content Placeholder 2"/>
          <p:cNvSpPr>
            <a:spLocks noGrp="1"/>
          </p:cNvSpPr>
          <p:nvPr>
            <p:ph idx="1"/>
          </p:nvPr>
        </p:nvSpPr>
        <p:spPr/>
        <p:txBody>
          <a:bodyPr/>
          <a:lstStyle/>
          <a:p>
            <a:pPr lvl="0" indent="0">
              <a:buNone/>
            </a:pPr>
            <a:r>
              <a:rPr>
                <a:latin typeface="Courier"/>
              </a:rPr>
              <a:t>  37  96%    58  60%    70+
  40  92%    59  56%    75  20%
  43  88%    60  52%    70+
  44  84%    61  48%    70+
  45  80%    62  44%    89  10%
  47  76%    68  40%    70+
  49  72%    70+        96   0%
  54  68%    71  30%
  56  64%    70+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Frailty models</dc:title>
  <dc:creator/>
  <cp:keywords/>
  <dcterms:created xsi:type="dcterms:W3CDTF">2023-10-25T21:54:22Z</dcterms:created>
  <dcterms:modified xsi:type="dcterms:W3CDTF">2023-10-25T21:54:22Z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