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peer-reviewed study of sleep duration and how it relates to your gut microbiota–all those tiny bugs living inside your intestines. The authors used a composite score called the dietary index for gut micrtobiota with the acronym DI-GM. This article is published under an open source license, like all the other papers you will see today.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cubic spline starts out flat for low values of DI-GM, then rises, dips, and rises again.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another open source article, a peer-reviewed study of patients with Duchene muscular dystrophy (DMD). The authors measured spine bone mineral density and sought to see how that related to various cholesterol measures, including triglycerides and remnant cholesterol both in patients with DMD and age-matched healthy controls. The authors controlled for a variety of factors including steroid use.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box plot examines DMD patients without corticosteroid treatment (DMDWS) to the healthy controls. Triglycerides and remnant cholesterol was elevated in the DMDWS group. The cubic spline shows a deline in bone health for larger values of triglycerides and remnant cholesterol, but the effect is not quite as strong for larger values of these cholesterol measurements.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peer-reviewed study of how nutrtion is associated with the risk of chronic kidney disease (CKD). The authors got their data from the National Health and Nutrition Examination Survey (NHANES) data, a large scale CDC survey that includes a medical exam and dietary history. They estimated niacin intake through a dietary recall and classified patients as having CKD based on their Albumin to creatinine ratio and the estimated glomerular filtration rate.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cubic spline shows that a deficiency of niacin increases the odds of CKD, but that larger levels of NIACIN above 20 to 30 do not have an impact.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Several decades ago, I was faced with a data analysis problem. I wanted to fit a threshold model where everything is fine and normal until the exposure level meets a certain threshold. Then things get worse.</a:t>
            </a:r>
          </a:p>
          <a:p>
            <a:pPr lvl="0" indent="0" marL="0">
              <a:buNone/>
            </a:pPr>
          </a:p>
          <a:p>
            <a:pPr lvl="0" indent="0" marL="0">
              <a:buNone/>
            </a:pPr>
            <a:r>
              <a:rP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matrix formula for linear regression. Don’t worry if you haven’t used matrices before. Just note how the X matrix is laid out for linear regression. The first column is all 1’s and the second column contains the X values.</a:t>
            </a:r>
          </a:p>
          <a:p>
            <a:pPr lvl="0" indent="0" marL="0">
              <a:buNone/>
            </a:pPr>
          </a:p>
          <a:p>
            <a:pPr lvl="0" indent="0" marL="0">
              <a:buNone/>
            </a:pPr>
            <a:r>
              <a:rPr/>
              <a:t>In multiple linear regression, you would have additional columns, but let’s keep it simple for now.</a:t>
            </a:r>
          </a:p>
          <a:p>
            <a:pPr lvl="0" indent="0" marL="0">
              <a:buNone/>
            </a:pPr>
          </a:p>
          <a:p>
            <a:pPr lvl="0" indent="0" marL="0">
              <a:buNone/>
            </a:pPr>
            <a:r>
              <a:rPr/>
              <a:t>I do want to note here that you can get a different regression model by changing the second column.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step function might look like. It is better than a linear fit, but the sudden jump at x=9 is not quite what you want.</a:t>
            </a:r>
          </a:p>
          <a:p>
            <a:pPr lvl="0" indent="0" marL="0">
              <a:buNone/>
            </a:pPr>
          </a:p>
          <a:p>
            <a:pPr lvl="0" indent="0" marL="0">
              <a:buNone/>
            </a:pPr>
            <a:r>
              <a:rP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threshold model could look like this. It is a step function that is at a high level prior to the threshold at X=9 and then drops after.</a:t>
            </a:r>
          </a:p>
          <a:p>
            <a:pPr lvl="0" indent="0" marL="0">
              <a:buNone/>
            </a:pPr>
          </a:p>
          <a:p>
            <a:pPr lvl="0" indent="0" marL="0">
              <a:buNone/>
            </a:pPr>
            <a:r>
              <a:rPr/>
              <a:t>Here is a better model. It is flat and at a high level for values less than 9 and declines linearly for values greater than 9.</a:t>
            </a:r>
          </a:p>
          <a:p>
            <a:pPr lvl="0" indent="0" marL="0">
              <a:buNone/>
            </a:pPr>
          </a:p>
          <a:p>
            <a:pPr lvl="0" indent="0" marL="0">
              <a:buNone/>
            </a:pPr>
            <a:r>
              <a:rP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formula and the design matrix for a step function. The I notation is an indicator function that is equal to 1 if the logical comparison is true and 0 if it is false.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an elbow regression. The independent variable is computed by multiplying the indicator variable by the value of X, but only after subtracting the threshold of 9. It is important to subtract the nine so that the linear decline after the threshold matches up with the flat section before the threshold.</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the quadratic analog, or the elbowless regression.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lvl="0" indent="0" marL="0">
              <a:buNone/>
            </a:pPr>
          </a:p>
          <a:p>
            <a:pPr lvl="0" indent="0" marL="0">
              <a:buNone/>
            </a:pPr>
            <a:r>
              <a:rP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xkcd.com/2048/" TargetMode="External" /><Relationship Id="rId4" Type="http://schemas.openxmlformats.org/officeDocument/2006/relationships/hyperlink" Target="https://www.explainxkcd.com/wiki/index.php/2048:_Curve-Fitting"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2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2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2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Splines, part 1</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08</a:t>
            </a:r>
          </a:p>
        </p:txBody>
      </p:sp>
      <p:pic>
        <p:nvPicPr>
          <p:cNvPr descr="Panel 08 of xkcd comic  ../images/xkcd-08.png" id="0" name="Picture 1"/>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09</a:t>
            </a:r>
          </a:p>
        </p:txBody>
      </p:sp>
      <p:pic>
        <p:nvPicPr>
          <p:cNvPr descr="Panel 09 of xkcd comic  ../images/xkcd-09.png" id="0" name="Picture 1"/>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10</a:t>
            </a:r>
          </a:p>
        </p:txBody>
      </p:sp>
      <p:pic>
        <p:nvPicPr>
          <p:cNvPr descr="Panel 10 of xkcd comic  ../images/xkcd-10.png" id="0" name="Picture 1"/>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11</a:t>
            </a:r>
          </a:p>
        </p:txBody>
      </p:sp>
      <p:pic>
        <p:nvPicPr>
          <p:cNvPr descr="Panel 11 of xkcd comic  ../images/xkcd-11.png" id="0" name="Picture 1"/>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12</a:t>
            </a:r>
          </a:p>
        </p:txBody>
      </p:sp>
      <p:pic>
        <p:nvPicPr>
          <p:cNvPr descr="Panel 12 of xkcd comic  ../images/xkcd-12.png" id="0" name="Picture 1"/>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1</a:t>
            </a:r>
          </a:p>
        </p:txBody>
      </p:sp>
      <p:pic>
        <p:nvPicPr>
          <p:cNvPr descr="Excerpt from Liu et al 2025  ../images/liu-2025.png" id="0" name="Picture 1"/>
          <p:cNvPicPr>
            <a:picLocks noGrp="1" noChangeAspect="1"/>
          </p:cNvPicPr>
          <p:nvPr/>
        </p:nvPicPr>
        <p:blipFill>
          <a:blip r:embed="rId3"/>
          <a:stretch>
            <a:fillRect/>
          </a:stretch>
        </p:blipFill>
        <p:spPr bwMode="auto">
          <a:xfrm>
            <a:off x="1574800" y="1193800"/>
            <a:ext cx="59944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2</a:t>
            </a:r>
          </a:p>
        </p:txBody>
      </p:sp>
      <p:pic>
        <p:nvPicPr>
          <p:cNvPr descr="A non-linear relationship between DI-GM and sleep duration  ../images/liu-2025a.png" id="0" name="Picture 1"/>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3</a:t>
            </a:r>
          </a:p>
        </p:txBody>
      </p:sp>
      <p:pic>
        <p:nvPicPr>
          <p:cNvPr descr="Excerpt from Wang et al 2025  ../images/wang-2025.png" id="0" name="Picture 1"/>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4</a:t>
            </a:r>
          </a:p>
        </p:txBody>
      </p:sp>
      <p:pic>
        <p:nvPicPr>
          <p:cNvPr descr="A non-linear relationship between cholesterol measures and spine Z scores  ../images/wang-2025a.png" id="0" name="Picture 1"/>
          <p:cNvPicPr>
            <a:picLocks noGrp="1" noChangeAspect="1"/>
          </p:cNvPicPr>
          <p:nvPr/>
        </p:nvPicPr>
        <p:blipFill>
          <a:blip r:embed="rId3"/>
          <a:stretch>
            <a:fillRect/>
          </a:stretch>
        </p:blipFill>
        <p:spPr bwMode="auto">
          <a:xfrm>
            <a:off x="2959100" y="1193800"/>
            <a:ext cx="3225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5</a:t>
            </a:r>
          </a:p>
        </p:txBody>
      </p:sp>
      <p:pic>
        <p:nvPicPr>
          <p:cNvPr descr="Excerpt from Hu et al 2025  ../images/hu-2025.png" id="0" name="Picture 1"/>
          <p:cNvPicPr>
            <a:picLocks noGrp="1" noChangeAspect="1"/>
          </p:cNvPicPr>
          <p:nvPr/>
        </p:nvPicPr>
        <p:blipFill>
          <a:blip r:embed="rId3"/>
          <a:stretch>
            <a:fillRect/>
          </a:stretch>
        </p:blipFill>
        <p:spPr bwMode="auto">
          <a:xfrm>
            <a:off x="1968500" y="1193800"/>
            <a:ext cx="52070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a:t>
            </a:r>
          </a:p>
        </p:txBody>
      </p:sp>
      <p:sp>
        <p:nvSpPr>
          <p:cNvPr id="3" name="Content Placeholder 2"/>
          <p:cNvSpPr>
            <a:spLocks noGrp="1"/>
          </p:cNvSpPr>
          <p:nvPr>
            <p:ph idx="1"/>
          </p:nvPr>
        </p:nvSpPr>
        <p:spPr/>
        <p:txBody>
          <a:bodyPr/>
          <a:lstStyle/>
          <a:p>
            <a:pPr lvl="0"/>
            <a:r>
              <a:rPr/>
              <a:t>Title “CURVE-FITTING METHODS AND THE MESSAGE THEY SEND”</a:t>
            </a:r>
          </a:p>
          <a:p>
            <a:pPr lvl="0"/>
            <a:r>
              <a:rPr/>
              <a:t>Drawn by Scott Munro</a:t>
            </a:r>
          </a:p>
          <a:p>
            <a:pPr lvl="0"/>
            <a:r>
              <a:rPr/>
              <a:t>Open-source license</a:t>
            </a:r>
          </a:p>
          <a:p>
            <a:pPr lvl="0"/>
            <a:r>
              <a:rPr>
                <a:hlinkClick r:id="rId3"/>
              </a:rPr>
              <a:t>Link to comic</a:t>
            </a:r>
            <a:r>
              <a:rPr/>
              <a:t> at xkcd.com</a:t>
            </a:r>
          </a:p>
          <a:p>
            <a:pPr lvl="0"/>
            <a:r>
              <a:rPr>
                <a:hlinkClick r:id="rId4"/>
              </a:rPr>
              <a:t>More details</a:t>
            </a:r>
            <a:r>
              <a:rPr/>
              <a:t> at explain-xkcd.com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6</a:t>
            </a:r>
          </a:p>
        </p:txBody>
      </p:sp>
      <p:pic>
        <p:nvPicPr>
          <p:cNvPr descr="Figure shoing the odds ratio for risk of CKD associated with niacin consumption  ../images/hu-2025a.png" id="0" name="Picture 1"/>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real-world problem, without the data</a:t>
            </a:r>
          </a:p>
        </p:txBody>
      </p:sp>
      <p:sp>
        <p:nvSpPr>
          <p:cNvPr id="3" name="Content Placeholder 2"/>
          <p:cNvSpPr>
            <a:spLocks noGrp="1"/>
          </p:cNvSpPr>
          <p:nvPr>
            <p:ph idx="1"/>
          </p:nvPr>
        </p:nvSpPr>
        <p:spPr/>
        <p:txBody>
          <a:bodyPr/>
          <a:lstStyle/>
          <a:p>
            <a:pPr lvl="0"/>
            <a:r>
              <a:rPr/>
              <a:t>Threshold model</a:t>
            </a:r>
          </a:p>
          <a:p>
            <a:pPr lvl="1"/>
            <a:r>
              <a:rPr/>
              <a:t>Nothing happens until you meet a threshold</a:t>
            </a:r>
          </a:p>
          <a:p>
            <a:pPr lvl="1"/>
            <a:r>
              <a:rPr/>
              <a:t>Then things get worse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Fake data</a:t>
            </a:r>
          </a:p>
        </p:txBody>
      </p:sp>
      <p:pic>
        <p:nvPicPr>
          <p:cNvPr descr="_splines-01_files/figure-pptx/01-points-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function</a:t>
            </a:r>
          </a:p>
        </p:txBody>
      </p:sp>
      <p:pic>
        <p:nvPicPr>
          <p:cNvPr descr="_splines-01_files/figure-pptx/01-linea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formula for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acc>
                      <m:accPr>
                        <m:chr m:val="̂"/>
                      </m:accPr>
                      <m:e>
                        <m:r>
                          <m:t>β</m:t>
                        </m:r>
                      </m:e>
                    </m:acc>
                    <m:r>
                      <m:rPr>
                        <m:sty m:val="p"/>
                      </m:rPr>
                      <m:t>=</m:t>
                    </m:r>
                    <m:sSup>
                      <m:e>
                        <m:d>
                          <m:dPr>
                            <m:begChr m:val="("/>
                            <m:endChr m:val=")"/>
                            <m:sepChr m:val=""/>
                            <m:grow/>
                          </m:dPr>
                          <m:e>
                            <m:r>
                              <m:t>X</m:t>
                            </m:r>
                            <m:r>
                              <m:rPr>
                                <m:sty m:val="p"/>
                              </m:rPr>
                              <m:t>′</m:t>
                            </m:r>
                            <m:r>
                              <m:t>X</m:t>
                            </m:r>
                          </m:e>
                        </m:d>
                      </m:e>
                      <m:sup>
                        <m:r>
                          <m:rPr>
                            <m:sty m:val="p"/>
                          </m:rPr>
                          <m:t>−</m:t>
                        </m:r>
                        <m:r>
                          <m:t>1</m:t>
                        </m:r>
                      </m:sup>
                    </m:sSup>
                    <m:r>
                      <m:t>X</m:t>
                    </m:r>
                    <m:r>
                      <m:rPr>
                        <m:sty m:val="p"/>
                      </m:rPr>
                      <m:t>′</m:t>
                    </m:r>
                    <m:r>
                      <m:t>Y</m:t>
                    </m:r>
                  </m:oMath>
                </a14:m>
              </a:p>
              <a:p>
                <a:pPr lvl="0" indent="0" marL="0">
                  <a:buNone/>
                </a:pPr>
                <a14:m>
                  <m:oMath xmlns:m="http://schemas.openxmlformats.org/officeDocument/2006/math">
                    <m:r>
                      <m:t>X</m:t>
                    </m:r>
                    <m:r>
                      <m:rPr>
                        <m:sty m:val="p"/>
                      </m:rPr>
                      <m:t>=</m:t>
                    </m:r>
                    <m:d>
                      <m:dPr>
                        <m:begChr m:val="["/>
                        <m:endChr m:val="]"/>
                        <m:sepChr m:val=""/>
                        <m:grow/>
                      </m:dPr>
                      <m:e>
                        <m:m>
                          <m:mPr>
                            <m:baseJc m:val="center"/>
                            <m:plcHide m:val="on"/>
                            <m:mcs>
                              <m:mc>
                                <m:mcPr>
                                  <m:mcJc m:val="center"/>
                                  <m:count m:val="1"/>
                                </m:mcPr>
                              </m:mc>
                              <m:mc>
                                <m:mcPr>
                                  <m:mcJc m:val="center"/>
                                  <m:count m:val="1"/>
                                </m:mcPr>
                              </m:mc>
                            </m:mcs>
                          </m:mPr>
                          <m:mr>
                            <m:e>
                              <m:r>
                                <m:t>1</m:t>
                              </m:r>
                            </m:e>
                            <m:e>
                              <m:r>
                                <m:t>0</m:t>
                              </m:r>
                            </m:e>
                          </m:mr>
                          <m:mr>
                            <m:e>
                              <m:r>
                                <m:t>1</m:t>
                              </m:r>
                            </m:e>
                            <m:e>
                              <m:r>
                                <m:t>4</m:t>
                              </m:r>
                            </m:e>
                          </m:mr>
                          <m:mr>
                            <m:e>
                              <m:r>
                                <m:t>1</m:t>
                              </m:r>
                            </m:e>
                            <m:e>
                              <m:r>
                                <m:t>6</m:t>
                              </m:r>
                            </m:e>
                          </m:mr>
                          <m:mr>
                            <m:e>
                              <m:r>
                                <m:t>1</m:t>
                              </m:r>
                            </m:e>
                            <m:e>
                              <m:r>
                                <m:t>9</m:t>
                              </m:r>
                            </m:e>
                          </m:mr>
                          <m:mr>
                            <m:e>
                              <m:r>
                                <m:t>1</m:t>
                              </m:r>
                            </m:e>
                            <m:e>
                              <m:r>
                                <m:t>11</m:t>
                              </m:r>
                            </m:e>
                          </m:mr>
                          <m:mr>
                            <m:e>
                              <m:r>
                                <m:t>1</m:t>
                              </m:r>
                            </m:e>
                            <m:e>
                              <m:r>
                                <m:t>14</m:t>
                              </m:r>
                            </m:e>
                          </m:mr>
                          <m:mr>
                            <m:e>
                              <m:r>
                                <m:t>1</m:t>
                              </m:r>
                            </m:e>
                            <m:e>
                              <m:r>
                                <m:t>18</m:t>
                              </m:r>
                            </m:e>
                          </m:mr>
                        </m:m>
                      </m:e>
                    </m:d>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function</a:t>
            </a:r>
          </a:p>
        </p:txBody>
      </p:sp>
      <p:pic>
        <p:nvPicPr>
          <p:cNvPr descr="_splines-01_files/figure-pptx/01-step-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Elbow function</a:t>
            </a:r>
          </a:p>
        </p:txBody>
      </p:sp>
      <p:pic>
        <p:nvPicPr>
          <p:cNvPr descr="_splines-01_files/figure-pptx/01-elbow-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1
1  1
1  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d>
                      <m:dPr>
                        <m:begChr m:val="("/>
                        <m:endChr m:val=")"/>
                        <m:sepChr m:val=""/>
                        <m:grow/>
                      </m:dPr>
                      <m:e>
                        <m:r>
                          <m:t>X</m:t>
                        </m:r>
                        <m:r>
                          <m:rPr>
                            <m:sty m:val="p"/>
                          </m:rPr>
                          <m:t>−</m:t>
                        </m:r>
                        <m:r>
                          <m:t>9</m:t>
                        </m:r>
                      </m:e>
                    </m:d>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3
1  6
1  9</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analog</a:t>
            </a:r>
          </a:p>
        </p:txBody>
      </p:sp>
      <p:pic>
        <p:nvPicPr>
          <p:cNvPr descr="_splines-01_files/figure-pptx/01-quadrat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01</a:t>
            </a:r>
          </a:p>
        </p:txBody>
      </p:sp>
      <p:pic>
        <p:nvPicPr>
          <p:cNvPr descr="Panel 01 of xkcd comic  ../images/xkcd-01.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sSup>
                      <m:e>
                        <m:d>
                          <m:dPr>
                            <m:begChr m:val="("/>
                            <m:endChr m:val=")"/>
                            <m:sepChr m:val=""/>
                            <m:grow/>
                          </m:dPr>
                          <m:e>
                            <m:r>
                              <m:t>X</m:t>
                            </m:r>
                            <m:r>
                              <m:rPr>
                                <m:sty m:val="p"/>
                              </m:rPr>
                              <m:t>−</m:t>
                            </m:r>
                            <m:r>
                              <m:t>9</m:t>
                            </m:r>
                          </m:e>
                        </m:d>
                      </m:e>
                      <m:sup>
                        <m:r>
                          <m:t>2</m:t>
                        </m:r>
                      </m:sup>
                    </m:sSup>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9
1 36
1 81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02</a:t>
            </a:r>
          </a:p>
        </p:txBody>
      </p:sp>
      <p:pic>
        <p:nvPicPr>
          <p:cNvPr descr="Panel 02 of xkcd comic  ../images/xkcd-02.png" id="0" name="Picture 1"/>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03</a:t>
            </a:r>
          </a:p>
        </p:txBody>
      </p:sp>
      <p:pic>
        <p:nvPicPr>
          <p:cNvPr descr="Panel 03 of xkcd comic  ../images/xkcd-03.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04</a:t>
            </a:r>
          </a:p>
        </p:txBody>
      </p:sp>
      <p:pic>
        <p:nvPicPr>
          <p:cNvPr descr="Panel 04 of xkcd comic  ../images/xkcd-04.png" id="0" name="Picture 1"/>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05</a:t>
            </a:r>
          </a:p>
        </p:txBody>
      </p:sp>
      <p:pic>
        <p:nvPicPr>
          <p:cNvPr descr="Panel 05 of xkcd comic  ../images/xkcd-05.png" id="0" name="Picture 1"/>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06</a:t>
            </a:r>
          </a:p>
        </p:txBody>
      </p:sp>
      <p:pic>
        <p:nvPicPr>
          <p:cNvPr descr="Panel 06 of xkcd comic  ../images/xkcd-06.png" id="0" name="Picture 1"/>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07</a:t>
            </a:r>
          </a:p>
        </p:txBody>
      </p:sp>
      <p:pic>
        <p:nvPicPr>
          <p:cNvPr descr="Panel 07 of xkcd comic  ../images/xkcd-07.png" id="0" name="Picture 1"/>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Splines, part 1</dc:title>
  <dc:creator/>
  <cp:keywords/>
  <dcterms:created xsi:type="dcterms:W3CDTF">2025-07-01T21:33:15Z</dcterms:created>
  <dcterms:modified xsi:type="dcterms:W3CDTF">2025-07-01T21:33:15Z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