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spline is a piecewise cubic polynomial. It converts from one cubic polynomial to a different cubic polynomial at pre-defined transition points known as knots. The individual cubic polynomials are constrained to be continuous and smooth at the knots. Smooth means a continuous first and second derivative. In practical terms, smooth means “no elbows”.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the raw numbers look like. I apologize for the size of the fonts. I want you to focus just on the patterns shown here.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 could fit a cubic model for the first five data points, for the second five, the third five, and the fourth five. This is a bit much: a cubic model has four parameters, so fitting four of them would use up 16 degrees of freedom in a data set with only 20 observations. But bear with me a bit on this.</a:t>
            </a:r>
          </a:p>
          <a:p>
            <a:pPr lvl="0" indent="0" marL="0">
              <a:buNone/>
            </a:pPr>
          </a:p>
          <a:p>
            <a:pPr lvl="0" indent="0" marL="0">
              <a:buNone/>
            </a:pPr>
            <a:r>
              <a:rPr/>
              <a:t>The trick to fitting four separate cubic polynomials is to “restart” the intercept, linear, quadratic, and cubic terms after x=5, x=10, and x=15, as shown above. This leads to a model with 16 degrees of freedom. This is way too many degrees of freedom for only 20 data points, but it helps anchor a series of more reasonable models.</a:t>
            </a:r>
          </a:p>
          <a:p>
            <a:pPr lvl="0" indent="0" marL="0">
              <a:buNone/>
            </a:pPr>
          </a:p>
          <a:p>
            <a:pPr lvl="0" indent="0" marL="0">
              <a:buNone/>
            </a:pPr>
            <a:r>
              <a:rPr/>
              <a:t>This function is not continuous or smooth. To make the function continuous, drop the extra intercept terms.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this graph is continuous, it still takes some abrupt turns. What this curve lacks is smoothness. The mathematical concept of smoothness is measured in terms of the continuity of derivatives.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 that has a continuous first derivative. You fit this model by dropping the extra linear terms beyond the first one. Notice a pattern here. As you place additional restrictions on the spline (continuity, smoothness), you need fewer parameters. The four cubic models with no restrictions used up 16 degrees of freedom. When you added a continuity restriction, you only needed 13 degrees of freedom for the model. Add a smoothness restriction and you only need 10 degrees of freedom.</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 that has continuous first and second derivatives. This is a greater degree of smoothness than above and it requires only 7 degrees of freedom.</a:t>
            </a:r>
          </a:p>
          <a:p>
            <a:pPr lvl="0" indent="0" marL="0">
              <a:buNone/>
            </a:pPr>
          </a:p>
          <a:p>
            <a:pPr lvl="0" indent="0" marL="0">
              <a:buNone/>
            </a:pPr>
            <a:r>
              <a:rPr/>
              <a:t>This is what most people refer to when they talk about splines: a piecewise cubic model with continuity and continuous first and second derivatives. It is a fairly simple model (not that many degrees of freedom), but it produces a curve that has the flexibility to fit a variety of curves that have the aesthetically pleasing features of continuity and smoothness.</a:t>
            </a:r>
          </a:p>
          <a:p>
            <a:pPr lvl="0" indent="0" marL="0">
              <a:buNone/>
            </a:pPr>
          </a:p>
          <a:p>
            <a:pPr lvl="0" indent="0" marL="0">
              <a:buNone/>
            </a:pPr>
            <a:r>
              <a:rPr/>
              <a:t>Continuity and smoothness are more than just aesthetics, though. There are many scientific settings where we expect no jumps (discontinuities) and no abrupt turns (lack of smoothness). If you are measuring the onset of symptoms from a disease, you know that the viruses or bacteria that are causing the disease are increasing in a continuous and smooth pattern. So any problems that they cause should also increase in a continuous and smooth pattern.</a:t>
            </a:r>
          </a:p>
          <a:p>
            <a:pPr lvl="0" indent="0" marL="0">
              <a:buNone/>
            </a:pPr>
          </a:p>
          <a:p>
            <a:pPr lvl="0" indent="0" marL="0">
              <a:buNone/>
            </a:pPr>
            <a:r>
              <a:rPr/>
              <a:t>Other settings, however, should not necessarily be expected to produce continuous and smooth outcomes. If a particular metabolic pathway becomes saturated or an anotomical barrier is breached, the suddenness transition could result in an abrupt turn or a discontinuity. So do think about the particular context of your problem when deciding what type of spline model to use.</a:t>
            </a:r>
          </a:p>
          <a:p>
            <a:pPr lvl="0" indent="0" marL="0">
              <a:buNone/>
            </a:pPr>
          </a:p>
          <a:p>
            <a:pPr lvl="0" indent="0" marL="0">
              <a:buNone/>
            </a:pPr>
            <a:r>
              <a:rPr/>
              <a:t>This approach is simple and easy to follow, but there is one catch. There is an issue with multicollinearity.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correlations are quite high and this can lead to computational problems, including rounding errors. So most spline models implemented on a computer use a different approach.</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computers became powerful enough to compute splines, we had several alternatives.</a:t>
            </a:r>
          </a:p>
          <a:p>
            <a:pPr lvl="0" indent="0" marL="0">
              <a:buNone/>
            </a:pPr>
          </a:p>
          <a:p>
            <a:pPr lvl="0" indent="0" marL="0">
              <a:buNone/>
            </a:pPr>
            <a:r>
              <a:rPr/>
              <a:t>Here is an image from Wikipedia of physical spline. It is a thin strip of wood–thin enough to allow it to bend. It is constrained so that the bend follows a path that covers a few points.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french curve was a plastic template that showed a range of curvatures. You would line up the curve to four data points, draw along the french curve between the two interior points and then shift to the right and line up the french curve again. The resulting path looked seamless.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some data where you suspect the behavior differs for x=1 to 5, x=6 to 10, x=11 to 15, and x=16 to 20.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graph shown here represents the best fitting single cubic polynomial. It doesn’t fit the data very well. The problem is that the data is largely flat from 0 to 5 and then starts wiggling a lot from 5 onward. A cubic polynomial (or any polynomial for that matter) can be mostly flat or very wiggly but it generally can’t be both.</a:t>
            </a:r>
          </a:p>
          <a:p>
            <a:pPr lvl="0" indent="0" marL="0">
              <a:buNone/>
            </a:pPr>
          </a:p>
          <a:p>
            <a:pPr lvl="0" indent="0" marL="0">
              <a:buNone/>
            </a:pPr>
            <a:r>
              <a:rPr/>
              <a:t>You need a way to transition between a wiggly cubic and a mostly flat cubic.</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the raw numbers look like. I apologize for the size of the fonts. I want you to focus just on the patterns shown here.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the raw numbers look like. I apologize for the size of the fonts. I want you to focus just on the patterns shown here.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the raw numbers look like. I apologize for the size of the fonts. I want you to focus just on the patterns shown here.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the raw numbers look like. I apologize for the size of the fonts. I want you to focus just on the patterns shown here.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7.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Splines, part 02</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the numbers look like</a:t>
            </a:r>
          </a:p>
        </p:txBody>
      </p:sp>
      <p:pic>
        <p:nvPicPr>
          <p:cNvPr descr="Actual data values for overall terms and knots  ../images/spline-data.png" id="0" name="Picture 1"/>
          <p:cNvPicPr>
            <a:picLocks noGrp="1" noChangeAspect="1"/>
          </p:cNvPicPr>
          <p:nvPr/>
        </p:nvPicPr>
        <p:blipFill>
          <a:blip r:embed="rId3"/>
          <a:stretch>
            <a:fillRect/>
          </a:stretch>
        </p:blipFill>
        <p:spPr bwMode="auto">
          <a:xfrm>
            <a:off x="762000" y="1193800"/>
            <a:ext cx="76073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the numbers look like, overall terms</a:t>
            </a:r>
          </a:p>
        </p:txBody>
      </p:sp>
      <p:pic>
        <p:nvPicPr>
          <p:cNvPr descr="Actual data values for overall terms  ../images/spline-data-overall.png" id="0" name="Picture 1"/>
          <p:cNvPicPr>
            <a:picLocks noGrp="1" noChangeAspect="1"/>
          </p:cNvPicPr>
          <p:nvPr/>
        </p:nvPicPr>
        <p:blipFill>
          <a:blip r:embed="rId3"/>
          <a:stretch>
            <a:fillRect/>
          </a:stretch>
        </p:blipFill>
        <p:spPr bwMode="auto">
          <a:xfrm>
            <a:off x="774700" y="1193800"/>
            <a:ext cx="75819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the numbers look like, knot 1 terms</a:t>
            </a:r>
          </a:p>
        </p:txBody>
      </p:sp>
      <p:pic>
        <p:nvPicPr>
          <p:cNvPr descr="Actual data values for knot 1 terms  ../images/spline-data-knot-1.png" id="0" name="Picture 1"/>
          <p:cNvPicPr>
            <a:picLocks noGrp="1" noChangeAspect="1"/>
          </p:cNvPicPr>
          <p:nvPr/>
        </p:nvPicPr>
        <p:blipFill>
          <a:blip r:embed="rId3"/>
          <a:stretch>
            <a:fillRect/>
          </a:stretch>
        </p:blipFill>
        <p:spPr bwMode="auto">
          <a:xfrm>
            <a:off x="749300" y="1193800"/>
            <a:ext cx="76327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the numbers look like, knot 2 terms</a:t>
            </a:r>
          </a:p>
        </p:txBody>
      </p:sp>
      <p:pic>
        <p:nvPicPr>
          <p:cNvPr descr="Actual data values for knot 2 terms  ../images/spline-data-knot-2.png" id="0" name="Picture 1"/>
          <p:cNvPicPr>
            <a:picLocks noGrp="1" noChangeAspect="1"/>
          </p:cNvPicPr>
          <p:nvPr/>
        </p:nvPicPr>
        <p:blipFill>
          <a:blip r:embed="rId3"/>
          <a:stretch>
            <a:fillRect/>
          </a:stretch>
        </p:blipFill>
        <p:spPr bwMode="auto">
          <a:xfrm>
            <a:off x="749300" y="1193800"/>
            <a:ext cx="76327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the numbers look like, knot 3 terms</a:t>
            </a:r>
          </a:p>
        </p:txBody>
      </p:sp>
      <p:pic>
        <p:nvPicPr>
          <p:cNvPr descr="Actual data values for knot 3 terms  ../images/spline-data-knot-3.png" id="0" name="Picture 1"/>
          <p:cNvPicPr>
            <a:picLocks noGrp="1" noChangeAspect="1"/>
          </p:cNvPicPr>
          <p:nvPr/>
        </p:nvPicPr>
        <p:blipFill>
          <a:blip r:embed="rId3"/>
          <a:stretch>
            <a:fillRect/>
          </a:stretch>
        </p:blipFill>
        <p:spPr bwMode="auto">
          <a:xfrm>
            <a:off x="736600" y="1193800"/>
            <a:ext cx="76708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Discontinuous cubic spline</a:t>
            </a:r>
          </a:p>
        </p:txBody>
      </p:sp>
      <p:pic>
        <p:nvPicPr>
          <p:cNvPr descr="_splines-02_files/figure-pptx/02-discontinuous-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Remove piece-wise intercepts</a:t>
            </a:r>
          </a:p>
        </p:txBody>
      </p:sp>
      <p:pic>
        <p:nvPicPr>
          <p:cNvPr descr="_splines-02_files/figure-pptx/02-continuous-grid-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spline</a:t>
            </a:r>
          </a:p>
        </p:txBody>
      </p:sp>
      <p:pic>
        <p:nvPicPr>
          <p:cNvPr descr="_splines-02_files/figure-pptx/02-continuous-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Remove piecewise linear terms</a:t>
            </a:r>
          </a:p>
        </p:txBody>
      </p:sp>
      <p:pic>
        <p:nvPicPr>
          <p:cNvPr descr="_splines-02_files/figure-pptx/02-smooth-grid-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Smooth splines</a:t>
            </a:r>
          </a:p>
        </p:txBody>
      </p:sp>
      <p:pic>
        <p:nvPicPr>
          <p:cNvPr descr="_splines-02_files/figure-pptx/smooth-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Splines</a:t>
            </a:r>
          </a:p>
        </p:txBody>
      </p:sp>
      <p:sp>
        <p:nvSpPr>
          <p:cNvPr id="3" name="Content Placeholder 2"/>
          <p:cNvSpPr>
            <a:spLocks noGrp="1"/>
          </p:cNvSpPr>
          <p:nvPr>
            <p:ph idx="1"/>
          </p:nvPr>
        </p:nvSpPr>
        <p:spPr/>
        <p:txBody>
          <a:bodyPr/>
          <a:lstStyle/>
          <a:p>
            <a:pPr lvl="0"/>
            <a:r>
              <a:rPr/>
              <a:t>Piecewise cubic polynomial</a:t>
            </a:r>
          </a:p>
          <a:p>
            <a:pPr lvl="1"/>
            <a:r>
              <a:rPr/>
              <a:t>Continuous</a:t>
            </a:r>
          </a:p>
          <a:p>
            <a:pPr lvl="1"/>
            <a:r>
              <a:rPr/>
              <a:t>Smooth</a:t>
            </a:r>
          </a:p>
          <a:p>
            <a:pPr lvl="0"/>
            <a:r>
              <a:rPr/>
              <a:t>Transition points = knots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Remove piecewise quadratic terms</a:t>
            </a:r>
          </a:p>
        </p:txBody>
      </p:sp>
      <p:pic>
        <p:nvPicPr>
          <p:cNvPr descr="_splines-02_files/figure-pptx/02-smoother-grid-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Even smoother</a:t>
            </a:r>
          </a:p>
        </p:txBody>
      </p:sp>
      <p:pic>
        <p:nvPicPr>
          <p:cNvPr descr="_splines-02_files/figure-pptx/02-even-smoother-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Multicollinearity</a:t>
            </a:r>
          </a:p>
        </p:txBody>
      </p:sp>
      <p:sp>
        <p:nvSpPr>
          <p:cNvPr id="3" name="Content Placeholder 2"/>
          <p:cNvSpPr>
            <a:spLocks noGrp="1"/>
          </p:cNvSpPr>
          <p:nvPr>
            <p:ph idx="1"/>
          </p:nvPr>
        </p:nvSpPr>
        <p:spPr/>
        <p:txBody>
          <a:bodyPr/>
          <a:lstStyle/>
          <a:p>
            <a:pPr lvl="0" indent="0">
              <a:buNone/>
            </a:pPr>
            <a:r>
              <a:rPr>
                <a:latin typeface="Courier"/>
              </a:rPr>
              <a:t>     S1   S2   S3   S4   S5   S6
S1 1.00 0.97 0.92 0.98 0.73 0.55
S2 0.97 1.00 0.99 0.99 0.86 0.67
S3 0.92 0.99 1.00 0.96 0.93 0.76
S4 0.98 0.99 0.96 1.00 0.79 0.59
S5 0.73 0.86 0.93 0.79 1.00 0.92
S6 0.55 0.67 0.76 0.59 0.92 1.00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physical spline</a:t>
            </a:r>
          </a:p>
        </p:txBody>
      </p:sp>
      <p:pic>
        <p:nvPicPr>
          <p:cNvPr descr="A flexible strip of wood curved and constrained at certain points  ../images/spline.png" id="0" name="Picture 1"/>
          <p:cNvPicPr>
            <a:picLocks noGrp="1" noChangeAspect="1"/>
          </p:cNvPicPr>
          <p:nvPr/>
        </p:nvPicPr>
        <p:blipFill>
          <a:blip r:embed="rId3"/>
          <a:stretch>
            <a:fillRect/>
          </a:stretch>
        </p:blipFill>
        <p:spPr bwMode="auto">
          <a:xfrm>
            <a:off x="2984500" y="1193800"/>
            <a:ext cx="3175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french curve</a:t>
            </a:r>
          </a:p>
        </p:txBody>
      </p:sp>
      <p:pic>
        <p:nvPicPr>
          <p:cNvPr descr="Several french curves showing varying curvatures  ../images/french-curve.png" id="0" name="Picture 1"/>
          <p:cNvPicPr>
            <a:picLocks noGrp="1" noChangeAspect="1"/>
          </p:cNvPicPr>
          <p:nvPr/>
        </p:nvPicPr>
        <p:blipFill>
          <a:blip r:embed="rId3"/>
          <a:stretch>
            <a:fillRect/>
          </a:stretch>
        </p:blipFill>
        <p:spPr bwMode="auto">
          <a:xfrm>
            <a:off x="3352800" y="1193800"/>
            <a:ext cx="24511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data, 1</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x</a:t>
                      </a:r>
                    </a:p>
                  </a:txBody>
                  <a:tcPr/>
                </a:tc>
                <a:tc>
                  <a:txBody>
                    <a:bodyPr/>
                    <a:lstStyle/>
                    <a:p>
                      <a:pPr lvl="0" indent="0" marL="0">
                        <a:buNone/>
                      </a:pPr>
                      <a:r>
                        <a:rPr/>
                        <a:t>y</a:t>
                      </a:r>
                    </a:p>
                  </a:txBody>
                  <a:tcPr/>
                </a:tc>
              </a:tr>
              <a:tr h="0">
                <a:tc>
                  <a:txBody>
                    <a:bodyPr/>
                    <a:lstStyle/>
                    <a:p>
                      <a:pPr lvl="0" indent="0" marL="0">
                        <a:buNone/>
                      </a:pPr>
                      <a:r>
                        <a:rPr/>
                        <a:t>0</a:t>
                      </a:r>
                    </a:p>
                  </a:txBody>
                </a:tc>
                <a:tc>
                  <a:txBody>
                    <a:bodyPr/>
                    <a:lstStyle/>
                    <a:p>
                      <a:pPr lvl="0" indent="0" marL="0">
                        <a:buNone/>
                      </a:pPr>
                      <a:r>
                        <a:rPr/>
                        <a:t>39.9</a:t>
                      </a:r>
                    </a:p>
                  </a:txBody>
                </a:tc>
              </a:tr>
              <a:tr h="0">
                <a:tc>
                  <a:txBody>
                    <a:bodyPr/>
                    <a:lstStyle/>
                    <a:p>
                      <a:pPr lvl="0" indent="0" marL="0">
                        <a:buNone/>
                      </a:pPr>
                      <a:r>
                        <a:rPr/>
                        <a:t>1</a:t>
                      </a:r>
                    </a:p>
                  </a:txBody>
                </a:tc>
                <a:tc>
                  <a:txBody>
                    <a:bodyPr/>
                    <a:lstStyle/>
                    <a:p>
                      <a:pPr lvl="0" indent="0" marL="0">
                        <a:buNone/>
                      </a:pPr>
                      <a:r>
                        <a:rPr/>
                        <a:t>41.1</a:t>
                      </a:r>
                    </a:p>
                  </a:txBody>
                </a:tc>
              </a:tr>
              <a:tr h="0">
                <a:tc>
                  <a:txBody>
                    <a:bodyPr/>
                    <a:lstStyle/>
                    <a:p>
                      <a:pPr lvl="0" indent="0" marL="0">
                        <a:buNone/>
                      </a:pPr>
                      <a:r>
                        <a:rPr/>
                        <a:t>2</a:t>
                      </a:r>
                    </a:p>
                  </a:txBody>
                </a:tc>
                <a:tc>
                  <a:txBody>
                    <a:bodyPr/>
                    <a:lstStyle/>
                    <a:p>
                      <a:pPr lvl="0" indent="0" marL="0">
                        <a:buNone/>
                      </a:pPr>
                      <a:r>
                        <a:rPr/>
                        <a:t>38.7</a:t>
                      </a:r>
                    </a:p>
                  </a:txBody>
                </a:tc>
              </a:tr>
              <a:tr h="0">
                <a:tc>
                  <a:txBody>
                    <a:bodyPr/>
                    <a:lstStyle/>
                    <a:p>
                      <a:pPr lvl="0" indent="0" marL="0">
                        <a:buNone/>
                      </a:pPr>
                      <a:r>
                        <a:rPr/>
                        <a:t>3</a:t>
                      </a:r>
                    </a:p>
                  </a:txBody>
                </a:tc>
                <a:tc>
                  <a:txBody>
                    <a:bodyPr/>
                    <a:lstStyle/>
                    <a:p>
                      <a:pPr lvl="0" indent="0" marL="0">
                        <a:buNone/>
                      </a:pPr>
                      <a:r>
                        <a:rPr/>
                        <a:t>40.6</a:t>
                      </a:r>
                    </a:p>
                  </a:txBody>
                </a:tc>
              </a:tr>
              <a:tr h="0">
                <a:tc>
                  <a:txBody>
                    <a:bodyPr/>
                    <a:lstStyle/>
                    <a:p>
                      <a:pPr lvl="0" indent="0" marL="0">
                        <a:buNone/>
                      </a:pPr>
                      <a:r>
                        <a:rPr/>
                        <a:t>4</a:t>
                      </a:r>
                    </a:p>
                  </a:txBody>
                </a:tc>
                <a:tc>
                  <a:txBody>
                    <a:bodyPr/>
                    <a:lstStyle/>
                    <a:p>
                      <a:pPr lvl="0" indent="0" marL="0">
                        <a:buNone/>
                      </a:pPr>
                      <a:r>
                        <a:rPr/>
                        <a:t>40.5</a:t>
                      </a:r>
                    </a:p>
                  </a:txBody>
                </a:tc>
              </a:tr>
              <a:tr h="0">
                <a:tc>
                  <a:txBody>
                    <a:bodyPr/>
                    <a:lstStyle/>
                    <a:p>
                      <a:pPr lvl="0" indent="0" marL="0">
                        <a:buNone/>
                      </a:pPr>
                      <a:r>
                        <a:rPr/>
                        <a:t>5</a:t>
                      </a:r>
                    </a:p>
                  </a:txBody>
                </a:tc>
                <a:tc>
                  <a:txBody>
                    <a:bodyPr/>
                    <a:lstStyle/>
                    <a:p>
                      <a:pPr lvl="0" indent="0" marL="0">
                        <a:buNone/>
                      </a:pPr>
                      <a:r>
                        <a:rPr/>
                        <a:t>40.4</a:t>
                      </a:r>
                    </a:p>
                  </a:txBody>
                </a:tc>
              </a:tr>
              <a:tr h="0">
                <a:tc>
                  <a:txBody>
                    <a:bodyPr/>
                    <a:lstStyle/>
                    <a:p>
                      <a:pPr lvl="0" indent="0" marL="0">
                        <a:buNone/>
                      </a:pPr>
                      <a:r>
                        <a:rPr/>
                        <a:t>6</a:t>
                      </a:r>
                    </a:p>
                  </a:txBody>
                </a:tc>
                <a:tc>
                  <a:txBody>
                    <a:bodyPr/>
                    <a:lstStyle/>
                    <a:p>
                      <a:pPr lvl="0" indent="0" marL="0">
                        <a:buNone/>
                      </a:pPr>
                      <a:r>
                        <a:rPr/>
                        <a:t>38.9</a:t>
                      </a:r>
                    </a:p>
                  </a:txBody>
                </a:tc>
              </a:tr>
              <a:tr h="0">
                <a:tc>
                  <a:txBody>
                    <a:bodyPr/>
                    <a:lstStyle/>
                    <a:p>
                      <a:pPr lvl="0" indent="0" marL="0">
                        <a:buNone/>
                      </a:pPr>
                      <a:r>
                        <a:rPr/>
                        <a:t>7</a:t>
                      </a:r>
                    </a:p>
                  </a:txBody>
                </a:tc>
                <a:tc>
                  <a:txBody>
                    <a:bodyPr/>
                    <a:lstStyle/>
                    <a:p>
                      <a:pPr lvl="0" indent="0" marL="0">
                        <a:buNone/>
                      </a:pPr>
                      <a:r>
                        <a:rPr/>
                        <a:t>34.8</a:t>
                      </a:r>
                    </a:p>
                  </a:txBody>
                </a:tc>
              </a:tr>
              <a:tr h="0">
                <a:tc>
                  <a:txBody>
                    <a:bodyPr/>
                    <a:lstStyle/>
                    <a:p>
                      <a:pPr lvl="0" indent="0" marL="0">
                        <a:buNone/>
                      </a:pPr>
                      <a:r>
                        <a:rPr/>
                        <a:t>8</a:t>
                      </a:r>
                    </a:p>
                  </a:txBody>
                </a:tc>
                <a:tc>
                  <a:txBody>
                    <a:bodyPr/>
                    <a:lstStyle/>
                    <a:p>
                      <a:pPr lvl="0" indent="0" marL="0">
                        <a:buNone/>
                      </a:pPr>
                      <a:r>
                        <a:rPr/>
                        <a:t>30.5</a:t>
                      </a:r>
                    </a:p>
                  </a:txBody>
                </a:tc>
              </a:tr>
              <a:tr h="0">
                <a:tc>
                  <a:txBody>
                    <a:bodyPr/>
                    <a:lstStyle/>
                    <a:p>
                      <a:pPr lvl="0" indent="0" marL="0">
                        <a:buNone/>
                      </a:pPr>
                      <a:r>
                        <a:rPr/>
                        <a:t>9</a:t>
                      </a:r>
                    </a:p>
                  </a:txBody>
                </a:tc>
                <a:tc>
                  <a:txBody>
                    <a:bodyPr/>
                    <a:lstStyle/>
                    <a:p>
                      <a:pPr lvl="0" indent="0" marL="0">
                        <a:buNone/>
                      </a:pPr>
                      <a:r>
                        <a:rPr/>
                        <a:t>27.2</a:t>
                      </a:r>
                    </a:p>
                  </a:txBody>
                </a:tc>
              </a:tr>
              <a:tr h="0">
                <a:tc>
                  <a:txBody>
                    <a:bodyPr/>
                    <a:lstStyle/>
                    <a:p>
                      <a:pPr lvl="0" indent="0" marL="0">
                        <a:buNone/>
                      </a:pPr>
                      <a:r>
                        <a:rPr/>
                        <a:t>10</a:t>
                      </a:r>
                    </a:p>
                  </a:txBody>
                </a:tc>
                <a:tc>
                  <a:txBody>
                    <a:bodyPr/>
                    <a:lstStyle/>
                    <a:p>
                      <a:pPr lvl="0" indent="0" marL="0">
                        <a:buNone/>
                      </a:pPr>
                      <a:r>
                        <a:rPr/>
                        <a:t>24.8</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data, 2</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x</a:t>
                      </a:r>
                    </a:p>
                  </a:txBody>
                  <a:tcPr/>
                </a:tc>
                <a:tc>
                  <a:txBody>
                    <a:bodyPr/>
                    <a:lstStyle/>
                    <a:p>
                      <a:pPr lvl="0" indent="0" marL="0">
                        <a:buNone/>
                      </a:pPr>
                      <a:r>
                        <a:rPr/>
                        <a:t>y</a:t>
                      </a:r>
                    </a:p>
                  </a:txBody>
                  <a:tcPr/>
                </a:tc>
              </a:tr>
              <a:tr h="0">
                <a:tc>
                  <a:txBody>
                    <a:bodyPr/>
                    <a:lstStyle/>
                    <a:p>
                      <a:pPr lvl="0" indent="0" marL="0">
                        <a:buNone/>
                      </a:pPr>
                      <a:r>
                        <a:rPr/>
                        <a:t>11</a:t>
                      </a:r>
                    </a:p>
                  </a:txBody>
                </a:tc>
                <a:tc>
                  <a:txBody>
                    <a:bodyPr/>
                    <a:lstStyle/>
                    <a:p>
                      <a:pPr lvl="0" indent="0" marL="0">
                        <a:buNone/>
                      </a:pPr>
                      <a:r>
                        <a:rPr/>
                        <a:t>29.7</a:t>
                      </a:r>
                    </a:p>
                  </a:txBody>
                </a:tc>
              </a:tr>
              <a:tr h="0">
                <a:tc>
                  <a:txBody>
                    <a:bodyPr/>
                    <a:lstStyle/>
                    <a:p>
                      <a:pPr lvl="0" indent="0" marL="0">
                        <a:buNone/>
                      </a:pPr>
                      <a:r>
                        <a:rPr/>
                        <a:t>12</a:t>
                      </a:r>
                    </a:p>
                  </a:txBody>
                </a:tc>
                <a:tc>
                  <a:txBody>
                    <a:bodyPr/>
                    <a:lstStyle/>
                    <a:p>
                      <a:pPr lvl="0" indent="0" marL="0">
                        <a:buNone/>
                      </a:pPr>
                      <a:r>
                        <a:rPr/>
                        <a:t>34.4</a:t>
                      </a:r>
                    </a:p>
                  </a:txBody>
                </a:tc>
              </a:tr>
              <a:tr h="0">
                <a:tc>
                  <a:txBody>
                    <a:bodyPr/>
                    <a:lstStyle/>
                    <a:p>
                      <a:pPr lvl="0" indent="0" marL="0">
                        <a:buNone/>
                      </a:pPr>
                      <a:r>
                        <a:rPr/>
                        <a:t>13</a:t>
                      </a:r>
                    </a:p>
                  </a:txBody>
                </a:tc>
                <a:tc>
                  <a:txBody>
                    <a:bodyPr/>
                    <a:lstStyle/>
                    <a:p>
                      <a:pPr lvl="0" indent="0" marL="0">
                        <a:buNone/>
                      </a:pPr>
                      <a:r>
                        <a:rPr/>
                        <a:t>38.2</a:t>
                      </a:r>
                    </a:p>
                  </a:txBody>
                </a:tc>
              </a:tr>
              <a:tr h="0">
                <a:tc>
                  <a:txBody>
                    <a:bodyPr/>
                    <a:lstStyle/>
                    <a:p>
                      <a:pPr lvl="0" indent="0" marL="0">
                        <a:buNone/>
                      </a:pPr>
                      <a:r>
                        <a:rPr/>
                        <a:t>14</a:t>
                      </a:r>
                    </a:p>
                  </a:txBody>
                </a:tc>
                <a:tc>
                  <a:txBody>
                    <a:bodyPr/>
                    <a:lstStyle/>
                    <a:p>
                      <a:pPr lvl="0" indent="0" marL="0">
                        <a:buNone/>
                      </a:pPr>
                      <a:r>
                        <a:rPr/>
                        <a:t>38.7</a:t>
                      </a:r>
                    </a:p>
                  </a:txBody>
                </a:tc>
              </a:tr>
              <a:tr h="0">
                <a:tc>
                  <a:txBody>
                    <a:bodyPr/>
                    <a:lstStyle/>
                    <a:p>
                      <a:pPr lvl="0" indent="0" marL="0">
                        <a:buNone/>
                      </a:pPr>
                      <a:r>
                        <a:rPr/>
                        <a:t>15</a:t>
                      </a:r>
                    </a:p>
                  </a:txBody>
                </a:tc>
                <a:tc>
                  <a:txBody>
                    <a:bodyPr/>
                    <a:lstStyle/>
                    <a:p>
                      <a:pPr lvl="0" indent="0" marL="0">
                        <a:buNone/>
                      </a:pPr>
                      <a:r>
                        <a:rPr/>
                        <a:t>45.5</a:t>
                      </a:r>
                    </a:p>
                  </a:txBody>
                </a:tc>
              </a:tr>
              <a:tr h="0">
                <a:tc>
                  <a:txBody>
                    <a:bodyPr/>
                    <a:lstStyle/>
                    <a:p>
                      <a:pPr lvl="0" indent="0" marL="0">
                        <a:buNone/>
                      </a:pPr>
                      <a:r>
                        <a:rPr/>
                        <a:t>16</a:t>
                      </a:r>
                    </a:p>
                  </a:txBody>
                </a:tc>
                <a:tc>
                  <a:txBody>
                    <a:bodyPr/>
                    <a:lstStyle/>
                    <a:p>
                      <a:pPr lvl="0" indent="0" marL="0">
                        <a:buNone/>
                      </a:pPr>
                      <a:r>
                        <a:rPr/>
                        <a:t>47.8</a:t>
                      </a:r>
                    </a:p>
                  </a:txBody>
                </a:tc>
              </a:tr>
              <a:tr h="0">
                <a:tc>
                  <a:txBody>
                    <a:bodyPr/>
                    <a:lstStyle/>
                    <a:p>
                      <a:pPr lvl="0" indent="0" marL="0">
                        <a:buNone/>
                      </a:pPr>
                      <a:r>
                        <a:rPr/>
                        <a:t>17</a:t>
                      </a:r>
                    </a:p>
                  </a:txBody>
                </a:tc>
                <a:tc>
                  <a:txBody>
                    <a:bodyPr/>
                    <a:lstStyle/>
                    <a:p>
                      <a:pPr lvl="0" indent="0" marL="0">
                        <a:buNone/>
                      </a:pPr>
                      <a:r>
                        <a:rPr/>
                        <a:t>51.3</a:t>
                      </a:r>
                    </a:p>
                  </a:txBody>
                </a:tc>
              </a:tr>
              <a:tr h="0">
                <a:tc>
                  <a:txBody>
                    <a:bodyPr/>
                    <a:lstStyle/>
                    <a:p>
                      <a:pPr lvl="0" indent="0" marL="0">
                        <a:buNone/>
                      </a:pPr>
                      <a:r>
                        <a:rPr/>
                        <a:t>18</a:t>
                      </a:r>
                    </a:p>
                  </a:txBody>
                </a:tc>
                <a:tc>
                  <a:txBody>
                    <a:bodyPr/>
                    <a:lstStyle/>
                    <a:p>
                      <a:pPr lvl="0" indent="0" marL="0">
                        <a:buNone/>
                      </a:pPr>
                      <a:r>
                        <a:rPr/>
                        <a:t>47.6</a:t>
                      </a:r>
                    </a:p>
                  </a:txBody>
                </a:tc>
              </a:tr>
              <a:tr h="0">
                <a:tc>
                  <a:txBody>
                    <a:bodyPr/>
                    <a:lstStyle/>
                    <a:p>
                      <a:pPr lvl="0" indent="0" marL="0">
                        <a:buNone/>
                      </a:pPr>
                      <a:r>
                        <a:rPr/>
                        <a:t>19</a:t>
                      </a:r>
                    </a:p>
                  </a:txBody>
                </a:tc>
                <a:tc>
                  <a:txBody>
                    <a:bodyPr/>
                    <a:lstStyle/>
                    <a:p>
                      <a:pPr lvl="0" indent="0" marL="0">
                        <a:buNone/>
                      </a:pPr>
                      <a:r>
                        <a:rPr/>
                        <a:t>46.3</a:t>
                      </a:r>
                    </a:p>
                  </a:txBody>
                </a:tc>
              </a:tr>
              <a:tr h="0">
                <a:tc>
                  <a:txBody>
                    <a:bodyPr/>
                    <a:lstStyle/>
                    <a:p>
                      <a:pPr lvl="0" indent="0" marL="0">
                        <a:buNone/>
                      </a:pPr>
                      <a:r>
                        <a:rPr/>
                        <a:t>20</a:t>
                      </a:r>
                    </a:p>
                  </a:txBody>
                </a:tc>
                <a:tc>
                  <a:txBody>
                    <a:bodyPr/>
                    <a:lstStyle/>
                    <a:p>
                      <a:pPr lvl="0" indent="0" marL="0">
                        <a:buNone/>
                      </a:pPr>
                      <a:r>
                        <a:rPr/>
                        <a:t>40.1</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Graph of artificial data</a:t>
            </a:r>
          </a:p>
        </p:txBody>
      </p:sp>
      <p:pic>
        <p:nvPicPr>
          <p:cNvPr descr="_splines-02_files/figure-pptx/02-artificial-data-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Single cubic polynomial</a:t>
            </a:r>
          </a:p>
        </p:txBody>
      </p:sp>
      <p:pic>
        <p:nvPicPr>
          <p:cNvPr descr="_splines-02_files/figure-pptx/02-single-cubic-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polynomials with knots at x=5, 10, 15</a:t>
            </a:r>
          </a:p>
        </p:txBody>
      </p:sp>
      <p:pic>
        <p:nvPicPr>
          <p:cNvPr descr="_splines-02_files/figure-pptx/all-plots-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Splines, part 02</dc:title>
  <dc:creator/>
  <cp:keywords/>
  <dcterms:created xsi:type="dcterms:W3CDTF">2025-07-03T14:18:07Z</dcterms:created>
  <dcterms:modified xsi:type="dcterms:W3CDTF">2025-07-03T14:18:07Z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source</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